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ata.anfr.fr/explore/dataset/das-telephonie-mobil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1BCF696-AFCE-4D9C-9DD7-631A8683B0F1}"/>
              </a:ext>
            </a:extLst>
          </p:cNvPr>
          <p:cNvSpPr>
            <a:spLocks noGrp="1"/>
          </p:cNvSpPr>
          <p:nvPr>
            <p:ph type="ctrTitle"/>
          </p:nvPr>
        </p:nvSpPr>
        <p:spPr>
          <a:xfrm>
            <a:off x="84840" y="1055802"/>
            <a:ext cx="9737890" cy="2995034"/>
          </a:xfrm>
        </p:spPr>
        <p:txBody>
          <a:bodyPr/>
          <a:lstStyle/>
          <a:p>
            <a:r>
              <a:rPr lang="fr-FR" dirty="0"/>
              <a:t>COMMENTS ON THE NATIONAL </a:t>
            </a:r>
            <a:r>
              <a:rPr lang="fr-FR" dirty="0" smtClean="0"/>
              <a:t>TOXICOLOGY </a:t>
            </a:r>
            <a:r>
              <a:rPr lang="fr-FR" dirty="0"/>
              <a:t>PROGRAM STUDY </a:t>
            </a:r>
            <a:br>
              <a:rPr lang="fr-FR" dirty="0"/>
            </a:br>
            <a:r>
              <a:rPr lang="fr-FR" dirty="0">
                <a:solidFill>
                  <a:schemeClr val="bg1">
                    <a:lumMod val="50000"/>
                  </a:schemeClr>
                </a:solidFill>
              </a:rPr>
              <a:t>PEER REVIEW </a:t>
            </a:r>
          </a:p>
        </p:txBody>
      </p:sp>
      <p:sp>
        <p:nvSpPr>
          <p:cNvPr id="3" name="Sous-titre 2">
            <a:extLst>
              <a:ext uri="{FF2B5EF4-FFF2-40B4-BE49-F238E27FC236}">
                <a16:creationId xmlns="" xmlns:a16="http://schemas.microsoft.com/office/drawing/2014/main" id="{7FF52697-ED93-46F6-BAD8-93C2CFCCE9F3}"/>
              </a:ext>
            </a:extLst>
          </p:cNvPr>
          <p:cNvSpPr>
            <a:spLocks noGrp="1"/>
          </p:cNvSpPr>
          <p:nvPr>
            <p:ph type="subTitle" idx="1"/>
          </p:nvPr>
        </p:nvSpPr>
        <p:spPr>
          <a:xfrm>
            <a:off x="1507067" y="4050833"/>
            <a:ext cx="7766936" cy="1840920"/>
          </a:xfrm>
        </p:spPr>
        <p:txBody>
          <a:bodyPr>
            <a:normAutofit/>
          </a:bodyPr>
          <a:lstStyle/>
          <a:p>
            <a:r>
              <a:rPr lang="fr-FR" sz="2400" b="1" dirty="0"/>
              <a:t>ASSOCIATION ALERTE PHONEGATE </a:t>
            </a:r>
          </a:p>
          <a:p>
            <a:endParaRPr lang="fr-FR" sz="2400" b="1" dirty="0"/>
          </a:p>
          <a:p>
            <a:r>
              <a:rPr lang="fr-FR" dirty="0" smtClean="0"/>
              <a:t>DR. </a:t>
            </a:r>
            <a:r>
              <a:rPr lang="fr-FR" dirty="0"/>
              <a:t>MARC ARAZI – PRESIDENT AND CO-FOUNDER</a:t>
            </a:r>
          </a:p>
          <a:p>
            <a:r>
              <a:rPr lang="fr-FR" dirty="0"/>
              <a:t>27th of March 2018</a:t>
            </a:r>
          </a:p>
          <a:p>
            <a:endParaRPr lang="fr-FR" sz="2400" b="1" dirty="0"/>
          </a:p>
        </p:txBody>
      </p:sp>
    </p:spTree>
    <p:extLst>
      <p:ext uri="{BB962C8B-B14F-4D97-AF65-F5344CB8AC3E}">
        <p14:creationId xmlns="" xmlns:p14="http://schemas.microsoft.com/office/powerpoint/2010/main" val="3555094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3B0322-C738-424B-9AAC-6AA0DC8CF571}"/>
              </a:ext>
            </a:extLst>
          </p:cNvPr>
          <p:cNvSpPr>
            <a:spLocks noGrp="1"/>
          </p:cNvSpPr>
          <p:nvPr>
            <p:ph type="title"/>
          </p:nvPr>
        </p:nvSpPr>
        <p:spPr/>
        <p:txBody>
          <a:bodyPr/>
          <a:lstStyle/>
          <a:p>
            <a:pPr algn="ctr"/>
            <a:r>
              <a:rPr lang="fr-FR" dirty="0"/>
              <a:t>GSM and CDMA </a:t>
            </a:r>
            <a:r>
              <a:rPr lang="fr-FR" dirty="0" err="1"/>
              <a:t>frequency</a:t>
            </a:r>
            <a:r>
              <a:rPr lang="fr-FR" dirty="0"/>
              <a:t> bands</a:t>
            </a:r>
          </a:p>
        </p:txBody>
      </p:sp>
      <p:sp>
        <p:nvSpPr>
          <p:cNvPr id="3" name="Espace réservé du contenu 2">
            <a:extLst>
              <a:ext uri="{FF2B5EF4-FFF2-40B4-BE49-F238E27FC236}">
                <a16:creationId xmlns="" xmlns:a16="http://schemas.microsoft.com/office/drawing/2014/main" id="{D36F071B-EBBE-48AC-9EE3-EDD89037AFE7}"/>
              </a:ext>
            </a:extLst>
          </p:cNvPr>
          <p:cNvSpPr>
            <a:spLocks noGrp="1"/>
          </p:cNvSpPr>
          <p:nvPr>
            <p:ph idx="1"/>
          </p:nvPr>
        </p:nvSpPr>
        <p:spPr>
          <a:xfrm>
            <a:off x="677334" y="1930400"/>
            <a:ext cx="8596668" cy="4110963"/>
          </a:xfrm>
        </p:spPr>
        <p:txBody>
          <a:bodyPr/>
          <a:lstStyle/>
          <a:p>
            <a:pPr algn="just">
              <a:buFont typeface="Wingdings" panose="05000000000000000000" pitchFamily="2" charset="2"/>
              <a:buChar char="§"/>
            </a:pPr>
            <a:r>
              <a:rPr lang="fr-FR" dirty="0" err="1"/>
              <a:t>NTP’s</a:t>
            </a:r>
            <a:r>
              <a:rPr lang="fr-FR" dirty="0"/>
              <a:t> </a:t>
            </a:r>
            <a:r>
              <a:rPr lang="fr-FR" dirty="0" err="1"/>
              <a:t>choice</a:t>
            </a:r>
            <a:r>
              <a:rPr lang="fr-FR" dirty="0"/>
              <a:t> in </a:t>
            </a:r>
            <a:r>
              <a:rPr lang="fr-FR" dirty="0" err="1"/>
              <a:t>using</a:t>
            </a:r>
            <a:r>
              <a:rPr lang="fr-FR" dirty="0"/>
              <a:t> the « </a:t>
            </a:r>
            <a:r>
              <a:rPr lang="fr-FR" dirty="0" err="1"/>
              <a:t>whole</a:t>
            </a:r>
            <a:r>
              <a:rPr lang="fr-FR" dirty="0"/>
              <a:t> </a:t>
            </a:r>
            <a:r>
              <a:rPr lang="fr-FR" dirty="0" smtClean="0"/>
              <a:t>body</a:t>
            </a:r>
            <a:r>
              <a:rPr lang="fr-FR" dirty="0"/>
              <a:t> » SAR to test </a:t>
            </a:r>
            <a:r>
              <a:rPr lang="fr-FR" dirty="0" err="1"/>
              <a:t>health</a:t>
            </a:r>
            <a:r>
              <a:rPr lang="fr-FR" dirty="0"/>
              <a:t> </a:t>
            </a:r>
            <a:r>
              <a:rPr lang="fr-FR" dirty="0" err="1"/>
              <a:t>effects</a:t>
            </a:r>
            <a:r>
              <a:rPr lang="fr-FR" dirty="0"/>
              <a:t> of </a:t>
            </a:r>
            <a:r>
              <a:rPr lang="fr-FR" dirty="0" err="1"/>
              <a:t>cell</a:t>
            </a:r>
            <a:r>
              <a:rPr lang="fr-FR" dirty="0"/>
              <a:t> </a:t>
            </a:r>
            <a:r>
              <a:rPr lang="fr-FR" dirty="0" smtClean="0"/>
              <a:t>phone </a:t>
            </a:r>
            <a:r>
              <a:rPr lang="fr-FR" dirty="0"/>
              <a:t>GSM and CDMA </a:t>
            </a:r>
            <a:r>
              <a:rPr lang="fr-FR" dirty="0" err="1"/>
              <a:t>frequency</a:t>
            </a:r>
            <a:r>
              <a:rPr lang="fr-FR" dirty="0"/>
              <a:t> bands is not relevant.</a:t>
            </a:r>
          </a:p>
          <a:p>
            <a:pPr marL="0" indent="0" algn="just">
              <a:buNone/>
            </a:pPr>
            <a:endParaRPr lang="fr-FR" dirty="0"/>
          </a:p>
          <a:p>
            <a:pPr algn="just">
              <a:buFont typeface="Wingdings" panose="05000000000000000000" pitchFamily="2" charset="2"/>
              <a:buChar char="§"/>
            </a:pPr>
            <a:r>
              <a:rPr lang="fr-FR" dirty="0" err="1"/>
              <a:t>According</a:t>
            </a:r>
            <a:r>
              <a:rPr lang="fr-FR" dirty="0"/>
              <a:t> to Gilles </a:t>
            </a:r>
            <a:r>
              <a:rPr lang="fr-FR" dirty="0" err="1"/>
              <a:t>Brégant</a:t>
            </a:r>
            <a:r>
              <a:rPr lang="fr-FR" dirty="0"/>
              <a:t>, the </a:t>
            </a:r>
            <a:r>
              <a:rPr lang="fr-FR" dirty="0" err="1"/>
              <a:t>Director</a:t>
            </a:r>
            <a:r>
              <a:rPr lang="fr-FR" dirty="0"/>
              <a:t>-General of ANFR, </a:t>
            </a:r>
            <a:r>
              <a:rPr lang="fr-FR" dirty="0" err="1"/>
              <a:t>whole</a:t>
            </a:r>
            <a:r>
              <a:rPr lang="fr-FR" dirty="0"/>
              <a:t> body SAR is « </a:t>
            </a:r>
            <a:r>
              <a:rPr lang="fr-FR" i="1" dirty="0"/>
              <a:t>not </a:t>
            </a:r>
            <a:r>
              <a:rPr lang="fr-FR" i="1" dirty="0" err="1"/>
              <a:t>suitable</a:t>
            </a:r>
            <a:r>
              <a:rPr lang="fr-FR" i="1" dirty="0"/>
              <a:t> for mobile </a:t>
            </a:r>
            <a:r>
              <a:rPr lang="fr-FR" i="1" dirty="0" err="1"/>
              <a:t>devices</a:t>
            </a:r>
            <a:r>
              <a:rPr lang="fr-FR" dirty="0"/>
              <a:t> », « </a:t>
            </a:r>
            <a:r>
              <a:rPr lang="fr-FR" i="1" dirty="0" err="1"/>
              <a:t>it</a:t>
            </a:r>
            <a:r>
              <a:rPr lang="fr-FR" i="1" dirty="0"/>
              <a:t> is the estimation of </a:t>
            </a:r>
            <a:r>
              <a:rPr lang="fr-FR" i="1" dirty="0" err="1"/>
              <a:t>exposure</a:t>
            </a:r>
            <a:r>
              <a:rPr lang="fr-FR" i="1" dirty="0"/>
              <a:t> for a source </a:t>
            </a:r>
            <a:r>
              <a:rPr lang="fr-FR" i="1" dirty="0" err="1"/>
              <a:t>that</a:t>
            </a:r>
            <a:r>
              <a:rPr lang="fr-FR" i="1" dirty="0"/>
              <a:t> is </a:t>
            </a:r>
            <a:r>
              <a:rPr lang="fr-FR" i="1" dirty="0" err="1"/>
              <a:t>relatively</a:t>
            </a:r>
            <a:r>
              <a:rPr lang="fr-FR" i="1" dirty="0"/>
              <a:t> far </a:t>
            </a:r>
            <a:r>
              <a:rPr lang="fr-FR" i="1" dirty="0" err="1"/>
              <a:t>away</a:t>
            </a:r>
            <a:r>
              <a:rPr lang="fr-FR" i="1" dirty="0"/>
              <a:t> and </a:t>
            </a:r>
            <a:r>
              <a:rPr lang="fr-FR" i="1" dirty="0" err="1"/>
              <a:t>that</a:t>
            </a:r>
            <a:r>
              <a:rPr lang="fr-FR" i="1" dirty="0"/>
              <a:t> </a:t>
            </a:r>
            <a:r>
              <a:rPr lang="fr-FR" i="1" dirty="0" err="1"/>
              <a:t>will</a:t>
            </a:r>
            <a:r>
              <a:rPr lang="fr-FR" i="1" dirty="0"/>
              <a:t> flood the </a:t>
            </a:r>
            <a:r>
              <a:rPr lang="fr-FR" i="1" dirty="0" err="1"/>
              <a:t>whole</a:t>
            </a:r>
            <a:r>
              <a:rPr lang="fr-FR" i="1" dirty="0"/>
              <a:t> body, for </a:t>
            </a:r>
            <a:r>
              <a:rPr lang="fr-FR" i="1" dirty="0" err="1"/>
              <a:t>example</a:t>
            </a:r>
            <a:r>
              <a:rPr lang="fr-FR" i="1" dirty="0"/>
              <a:t> an </a:t>
            </a:r>
            <a:r>
              <a:rPr lang="fr-FR" i="1" dirty="0" err="1"/>
              <a:t>antenna</a:t>
            </a:r>
            <a:r>
              <a:rPr lang="fr-FR" i="1" dirty="0"/>
              <a:t> </a:t>
            </a:r>
            <a:r>
              <a:rPr lang="fr-FR" dirty="0"/>
              <a:t>» (</a:t>
            </a:r>
            <a:r>
              <a:rPr lang="fr-FR" dirty="0" err="1"/>
              <a:t>Nextinpact</a:t>
            </a:r>
            <a:r>
              <a:rPr lang="fr-FR" dirty="0"/>
              <a:t>, 8th of March 2018).</a:t>
            </a:r>
          </a:p>
          <a:p>
            <a:pPr marL="0" indent="0" algn="just">
              <a:buNone/>
            </a:pPr>
            <a:endParaRPr lang="fr-FR" dirty="0"/>
          </a:p>
          <a:p>
            <a:pPr algn="just">
              <a:buFont typeface="Wingdings" panose="05000000000000000000" pitchFamily="2" charset="2"/>
              <a:buChar char="§"/>
            </a:pPr>
            <a:r>
              <a:rPr lang="fr-FR" dirty="0"/>
              <a:t>New </a:t>
            </a:r>
            <a:r>
              <a:rPr lang="fr-FR" dirty="0" err="1" smtClean="0"/>
              <a:t>frequencies</a:t>
            </a:r>
            <a:r>
              <a:rPr lang="fr-FR" dirty="0" smtClean="0"/>
              <a:t> </a:t>
            </a:r>
            <a:r>
              <a:rPr lang="fr-FR" dirty="0"/>
              <a:t>(3G, 4G and </a:t>
            </a:r>
            <a:r>
              <a:rPr lang="fr-FR" dirty="0" err="1"/>
              <a:t>now</a:t>
            </a:r>
            <a:r>
              <a:rPr lang="fr-FR" dirty="0"/>
              <a:t> 5G), are more </a:t>
            </a:r>
            <a:r>
              <a:rPr lang="fr-FR" dirty="0" err="1"/>
              <a:t>powerful</a:t>
            </a:r>
            <a:r>
              <a:rPr lang="fr-FR" dirty="0"/>
              <a:t> and </a:t>
            </a:r>
            <a:r>
              <a:rPr lang="fr-FR" dirty="0" err="1" smtClean="0"/>
              <a:t>penetrating</a:t>
            </a:r>
            <a:r>
              <a:rPr lang="fr-FR" dirty="0"/>
              <a:t>. </a:t>
            </a:r>
            <a:r>
              <a:rPr lang="fr-FR" dirty="0" err="1"/>
              <a:t>Thus</a:t>
            </a:r>
            <a:r>
              <a:rPr lang="fr-FR" dirty="0"/>
              <a:t> </a:t>
            </a:r>
            <a:r>
              <a:rPr lang="fr-FR" dirty="0" err="1"/>
              <a:t>scientific</a:t>
            </a:r>
            <a:r>
              <a:rPr lang="fr-FR" dirty="0"/>
              <a:t> </a:t>
            </a:r>
            <a:r>
              <a:rPr lang="fr-FR" dirty="0" err="1"/>
              <a:t>research</a:t>
            </a:r>
            <a:r>
              <a:rPr lang="fr-FR" dirty="0"/>
              <a:t> is </a:t>
            </a:r>
            <a:r>
              <a:rPr lang="fr-FR" dirty="0" err="1"/>
              <a:t>always</a:t>
            </a:r>
            <a:r>
              <a:rPr lang="fr-FR" dirty="0"/>
              <a:t> </a:t>
            </a:r>
            <a:r>
              <a:rPr lang="fr-FR" dirty="0" err="1"/>
              <a:t>late</a:t>
            </a:r>
            <a:r>
              <a:rPr lang="fr-FR" dirty="0"/>
              <a:t> in </a:t>
            </a:r>
            <a:r>
              <a:rPr lang="fr-FR" dirty="0" err="1" smtClean="0"/>
              <a:t>analyzing</a:t>
            </a:r>
            <a:r>
              <a:rPr lang="fr-FR" dirty="0" smtClean="0"/>
              <a:t> </a:t>
            </a:r>
            <a:r>
              <a:rPr lang="fr-FR" dirty="0" err="1"/>
              <a:t>health</a:t>
            </a:r>
            <a:r>
              <a:rPr lang="fr-FR" dirty="0"/>
              <a:t> </a:t>
            </a:r>
            <a:r>
              <a:rPr lang="fr-FR" dirty="0" err="1"/>
              <a:t>effects</a:t>
            </a:r>
            <a:r>
              <a:rPr lang="fr-FR" dirty="0"/>
              <a:t> of new  technologies.</a:t>
            </a:r>
          </a:p>
          <a:p>
            <a:pPr algn="just">
              <a:buFont typeface="Wingdings" panose="05000000000000000000" pitchFamily="2" charset="2"/>
              <a:buChar char="§"/>
            </a:pPr>
            <a:endParaRPr lang="fr-FR" dirty="0"/>
          </a:p>
        </p:txBody>
      </p:sp>
    </p:spTree>
    <p:extLst>
      <p:ext uri="{BB962C8B-B14F-4D97-AF65-F5344CB8AC3E}">
        <p14:creationId xmlns="" xmlns:p14="http://schemas.microsoft.com/office/powerpoint/2010/main" val="26958693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76165E7-DC32-4B81-976A-33B94EC8C21B}"/>
              </a:ext>
            </a:extLst>
          </p:cNvPr>
          <p:cNvSpPr>
            <a:spLocks noGrp="1"/>
          </p:cNvSpPr>
          <p:nvPr>
            <p:ph type="ctrTitle"/>
          </p:nvPr>
        </p:nvSpPr>
        <p:spPr>
          <a:xfrm>
            <a:off x="801278" y="339365"/>
            <a:ext cx="8472725" cy="857839"/>
          </a:xfrm>
        </p:spPr>
        <p:txBody>
          <a:bodyPr/>
          <a:lstStyle/>
          <a:p>
            <a:r>
              <a:rPr lang="fr-FR" sz="3200" dirty="0"/>
              <a:t>Food and Drug Administration (FDA) </a:t>
            </a:r>
            <a:r>
              <a:rPr lang="fr-FR" sz="3200" dirty="0" err="1"/>
              <a:t>aware</a:t>
            </a:r>
            <a:r>
              <a:rPr lang="fr-FR" sz="3200" dirty="0"/>
              <a:t> of the French tests and </a:t>
            </a:r>
            <a:r>
              <a:rPr lang="fr-FR" sz="3200" dirty="0" err="1"/>
              <a:t>studies</a:t>
            </a:r>
            <a:endParaRPr lang="fr-FR" sz="3200" dirty="0"/>
          </a:p>
        </p:txBody>
      </p:sp>
      <p:sp>
        <p:nvSpPr>
          <p:cNvPr id="3" name="Sous-titre 2">
            <a:extLst>
              <a:ext uri="{FF2B5EF4-FFF2-40B4-BE49-F238E27FC236}">
                <a16:creationId xmlns="" xmlns:a16="http://schemas.microsoft.com/office/drawing/2014/main" id="{B84AF449-6089-4CD1-B7BA-91B73BACBB90}"/>
              </a:ext>
            </a:extLst>
          </p:cNvPr>
          <p:cNvSpPr>
            <a:spLocks noGrp="1"/>
          </p:cNvSpPr>
          <p:nvPr>
            <p:ph type="subTitle" idx="1"/>
          </p:nvPr>
        </p:nvSpPr>
        <p:spPr>
          <a:xfrm>
            <a:off x="801278" y="2045615"/>
            <a:ext cx="8472725" cy="3102117"/>
          </a:xfrm>
        </p:spPr>
        <p:txBody>
          <a:bodyPr/>
          <a:lstStyle/>
          <a:p>
            <a:pPr marL="285750" indent="-285750" algn="just">
              <a:buFont typeface="Wingdings" panose="05000000000000000000" pitchFamily="2" charset="2"/>
              <a:buChar char="§"/>
            </a:pPr>
            <a:r>
              <a:rPr lang="fr-FR" dirty="0"/>
              <a:t>In June and </a:t>
            </a:r>
            <a:r>
              <a:rPr lang="fr-FR" dirty="0" err="1"/>
              <a:t>September</a:t>
            </a:r>
            <a:r>
              <a:rPr lang="fr-FR" dirty="0"/>
              <a:t> 2017, </a:t>
            </a:r>
            <a:r>
              <a:rPr lang="fr-FR" dirty="0" smtClean="0"/>
              <a:t>the </a:t>
            </a:r>
            <a:r>
              <a:rPr lang="fr-FR" dirty="0" err="1" smtClean="0"/>
              <a:t>Environmental</a:t>
            </a:r>
            <a:r>
              <a:rPr lang="fr-FR" dirty="0" smtClean="0"/>
              <a:t> </a:t>
            </a:r>
            <a:r>
              <a:rPr lang="fr-FR" dirty="0" err="1"/>
              <a:t>Health</a:t>
            </a:r>
            <a:r>
              <a:rPr lang="fr-FR" dirty="0"/>
              <a:t> Trust (</a:t>
            </a:r>
            <a:r>
              <a:rPr lang="fr-FR" dirty="0" err="1"/>
              <a:t>EHTrust</a:t>
            </a:r>
            <a:r>
              <a:rPr lang="fr-FR" dirty="0"/>
              <a:t>) </a:t>
            </a:r>
            <a:r>
              <a:rPr lang="fr-FR" dirty="0" err="1"/>
              <a:t>informed</a:t>
            </a:r>
            <a:r>
              <a:rPr lang="fr-FR" dirty="0"/>
              <a:t> the FDA of </a:t>
            </a:r>
            <a:r>
              <a:rPr lang="fr-FR" dirty="0" err="1" smtClean="0"/>
              <a:t>ANFR’s</a:t>
            </a:r>
            <a:r>
              <a:rPr lang="fr-FR" dirty="0" smtClean="0"/>
              <a:t> tests </a:t>
            </a:r>
            <a:r>
              <a:rPr lang="fr-FR" dirty="0"/>
              <a:t>and the ANSES </a:t>
            </a:r>
            <a:r>
              <a:rPr lang="fr-FR" dirty="0" err="1"/>
              <a:t>scientific</a:t>
            </a:r>
            <a:r>
              <a:rPr lang="fr-FR" dirty="0"/>
              <a:t> report.</a:t>
            </a:r>
          </a:p>
          <a:p>
            <a:pPr algn="just"/>
            <a:endParaRPr lang="fr-FR" dirty="0"/>
          </a:p>
          <a:p>
            <a:pPr marL="285750" indent="-285750" algn="just">
              <a:buFont typeface="Wingdings" panose="05000000000000000000" pitchFamily="2" charset="2"/>
              <a:buChar char="§"/>
            </a:pPr>
            <a:r>
              <a:rPr lang="fr-FR" dirty="0"/>
              <a:t>In </a:t>
            </a:r>
            <a:r>
              <a:rPr lang="fr-FR" dirty="0" err="1"/>
              <a:t>October</a:t>
            </a:r>
            <a:r>
              <a:rPr lang="fr-FR" dirty="0"/>
              <a:t> 2017, </a:t>
            </a:r>
            <a:r>
              <a:rPr lang="fr-FR" dirty="0" smtClean="0"/>
              <a:t>the FDA </a:t>
            </a:r>
            <a:r>
              <a:rPr lang="fr-FR" dirty="0" err="1"/>
              <a:t>replied</a:t>
            </a:r>
            <a:r>
              <a:rPr lang="fr-FR" dirty="0"/>
              <a:t> to </a:t>
            </a:r>
            <a:r>
              <a:rPr lang="fr-FR" dirty="0" smtClean="0"/>
              <a:t>the </a:t>
            </a:r>
            <a:r>
              <a:rPr lang="fr-FR" dirty="0" err="1" smtClean="0"/>
              <a:t>EHTrust</a:t>
            </a:r>
            <a:r>
              <a:rPr lang="fr-FR" dirty="0" smtClean="0"/>
              <a:t> </a:t>
            </a:r>
            <a:r>
              <a:rPr lang="fr-FR" dirty="0"/>
              <a:t>and </a:t>
            </a:r>
            <a:r>
              <a:rPr lang="fr-FR" dirty="0" err="1"/>
              <a:t>specified</a:t>
            </a:r>
            <a:r>
              <a:rPr lang="fr-FR" dirty="0"/>
              <a:t> </a:t>
            </a:r>
            <a:r>
              <a:rPr lang="fr-FR" dirty="0" err="1"/>
              <a:t>they</a:t>
            </a:r>
            <a:r>
              <a:rPr lang="fr-FR" dirty="0"/>
              <a:t> </a:t>
            </a:r>
            <a:r>
              <a:rPr lang="fr-FR" dirty="0" err="1"/>
              <a:t>had</a:t>
            </a:r>
            <a:r>
              <a:rPr lang="fr-FR" dirty="0"/>
              <a:t> not </a:t>
            </a:r>
            <a:r>
              <a:rPr lang="fr-FR" dirty="0" err="1"/>
              <a:t>yet</a:t>
            </a:r>
            <a:r>
              <a:rPr lang="fr-FR" dirty="0"/>
              <a:t> </a:t>
            </a:r>
            <a:r>
              <a:rPr lang="fr-FR" dirty="0" err="1"/>
              <a:t>formulated</a:t>
            </a:r>
            <a:r>
              <a:rPr lang="fr-FR" dirty="0"/>
              <a:t> an opinion on the </a:t>
            </a:r>
            <a:r>
              <a:rPr lang="fr-FR" dirty="0" err="1" smtClean="0"/>
              <a:t>differences</a:t>
            </a:r>
            <a:r>
              <a:rPr lang="fr-FR" dirty="0" smtClean="0"/>
              <a:t> </a:t>
            </a:r>
            <a:r>
              <a:rPr lang="fr-FR" dirty="0"/>
              <a:t>in test </a:t>
            </a:r>
            <a:r>
              <a:rPr lang="fr-FR" dirty="0" err="1"/>
              <a:t>protocols</a:t>
            </a:r>
            <a:r>
              <a:rPr lang="fr-FR" dirty="0"/>
              <a:t> </a:t>
            </a:r>
            <a:r>
              <a:rPr lang="fr-FR" dirty="0" err="1"/>
              <a:t>between</a:t>
            </a:r>
            <a:r>
              <a:rPr lang="fr-FR" dirty="0"/>
              <a:t> France (Europe) and the United States.</a:t>
            </a:r>
          </a:p>
          <a:p>
            <a:pPr algn="just"/>
            <a:endParaRPr lang="fr-FR" dirty="0"/>
          </a:p>
          <a:p>
            <a:pPr marL="285750" indent="-285750" algn="just">
              <a:buFont typeface="Wingdings" panose="05000000000000000000" pitchFamily="2" charset="2"/>
              <a:buChar char="§"/>
            </a:pPr>
            <a:r>
              <a:rPr lang="fr-FR" dirty="0" smtClean="0"/>
              <a:t>U.S. </a:t>
            </a:r>
            <a:r>
              <a:rPr lang="fr-FR" dirty="0"/>
              <a:t>continues </a:t>
            </a:r>
            <a:r>
              <a:rPr lang="fr-FR" dirty="0" smtClean="0"/>
              <a:t>to </a:t>
            </a:r>
            <a:r>
              <a:rPr lang="fr-FR" dirty="0"/>
              <a:t>mesure at 10 mm, </a:t>
            </a:r>
            <a:r>
              <a:rPr lang="fr-FR" dirty="0" err="1"/>
              <a:t>while</a:t>
            </a:r>
            <a:r>
              <a:rPr lang="fr-FR" dirty="0"/>
              <a:t> </a:t>
            </a:r>
            <a:r>
              <a:rPr lang="fr-FR" dirty="0" smtClean="0"/>
              <a:t>Apple </a:t>
            </a:r>
            <a:r>
              <a:rPr lang="fr-FR" dirty="0" err="1"/>
              <a:t>decided</a:t>
            </a:r>
            <a:r>
              <a:rPr lang="fr-FR" dirty="0"/>
              <a:t> to test </a:t>
            </a:r>
            <a:r>
              <a:rPr lang="fr-FR" dirty="0" err="1"/>
              <a:t>its</a:t>
            </a:r>
            <a:r>
              <a:rPr lang="fr-FR" dirty="0"/>
              <a:t> iPhone at 5 mm for more </a:t>
            </a:r>
            <a:r>
              <a:rPr lang="fr-FR" dirty="0" err="1"/>
              <a:t>than</a:t>
            </a:r>
            <a:r>
              <a:rPr lang="fr-FR" dirty="0"/>
              <a:t> 2 </a:t>
            </a:r>
            <a:r>
              <a:rPr lang="fr-FR" dirty="0" err="1"/>
              <a:t>years</a:t>
            </a:r>
            <a:r>
              <a:rPr lang="fr-FR" dirty="0"/>
              <a:t>.</a:t>
            </a:r>
          </a:p>
        </p:txBody>
      </p:sp>
    </p:spTree>
    <p:extLst>
      <p:ext uri="{BB962C8B-B14F-4D97-AF65-F5344CB8AC3E}">
        <p14:creationId xmlns="" xmlns:p14="http://schemas.microsoft.com/office/powerpoint/2010/main" val="1070100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BAD1ADF-1909-4651-9423-507F610F4097}"/>
              </a:ext>
            </a:extLst>
          </p:cNvPr>
          <p:cNvSpPr>
            <a:spLocks noGrp="1"/>
          </p:cNvSpPr>
          <p:nvPr>
            <p:ph type="title"/>
          </p:nvPr>
        </p:nvSpPr>
        <p:spPr/>
        <p:txBody>
          <a:bodyPr/>
          <a:lstStyle/>
          <a:p>
            <a:pPr algn="ctr"/>
            <a:r>
              <a:rPr lang="fr-FR" dirty="0"/>
              <a:t>Recommandations of the </a:t>
            </a:r>
            <a:r>
              <a:rPr lang="fr-FR" dirty="0" err="1"/>
              <a:t>scientific</a:t>
            </a:r>
            <a:r>
              <a:rPr lang="fr-FR" dirty="0"/>
              <a:t> expert </a:t>
            </a:r>
            <a:r>
              <a:rPr lang="fr-FR" dirty="0" err="1"/>
              <a:t>committee</a:t>
            </a:r>
            <a:r>
              <a:rPr lang="fr-FR" dirty="0"/>
              <a:t> of ANSES</a:t>
            </a:r>
          </a:p>
        </p:txBody>
      </p:sp>
      <p:sp>
        <p:nvSpPr>
          <p:cNvPr id="3" name="Espace réservé du contenu 2">
            <a:extLst>
              <a:ext uri="{FF2B5EF4-FFF2-40B4-BE49-F238E27FC236}">
                <a16:creationId xmlns="" xmlns:a16="http://schemas.microsoft.com/office/drawing/2014/main" id="{975EACEB-790C-41D0-B99E-DEC366D4E2B6}"/>
              </a:ext>
            </a:extLst>
          </p:cNvPr>
          <p:cNvSpPr>
            <a:spLocks noGrp="1"/>
          </p:cNvSpPr>
          <p:nvPr>
            <p:ph idx="1"/>
          </p:nvPr>
        </p:nvSpPr>
        <p:spPr/>
        <p:txBody>
          <a:bodyPr>
            <a:normAutofit fontScale="92500" lnSpcReduction="20000"/>
          </a:bodyPr>
          <a:lstStyle/>
          <a:p>
            <a:pPr marL="0" indent="0">
              <a:buNone/>
            </a:pPr>
            <a:r>
              <a:rPr lang="en-US" dirty="0">
                <a:solidFill>
                  <a:schemeClr val="bg1">
                    <a:lumMod val="50000"/>
                  </a:schemeClr>
                </a:solidFill>
              </a:rPr>
              <a:t>Robert Genet, as Director-General of ANSES, had recommended to the French public authorities in his July 2016 report to:</a:t>
            </a:r>
          </a:p>
          <a:p>
            <a:pPr>
              <a:buFont typeface="Wingdings" panose="05000000000000000000" pitchFamily="2" charset="2"/>
              <a:buChar char="§"/>
            </a:pPr>
            <a:endParaRPr lang="en-US" dirty="0">
              <a:solidFill>
                <a:schemeClr val="bg1">
                  <a:lumMod val="50000"/>
                </a:schemeClr>
              </a:solidFill>
            </a:endParaRPr>
          </a:p>
          <a:p>
            <a:pPr>
              <a:buFont typeface="Wingdings" panose="05000000000000000000" pitchFamily="2" charset="2"/>
              <a:buChar char="§"/>
            </a:pPr>
            <a:r>
              <a:rPr lang="en-US" dirty="0">
                <a:solidFill>
                  <a:schemeClr val="bg1">
                    <a:lumMod val="50000"/>
                  </a:schemeClr>
                </a:solidFill>
              </a:rPr>
              <a:t>“Re-evaluate the pertinence of the specific absorption rate (SAR) used in the establishment of limit values of exposure of people for means of protection against known and proven health effects (thermal effects) of radiofrequencies.”</a:t>
            </a:r>
          </a:p>
          <a:p>
            <a:pPr>
              <a:buFont typeface="Wingdings" panose="05000000000000000000" pitchFamily="2" charset="2"/>
              <a:buChar char="§"/>
            </a:pPr>
            <a:endParaRPr lang="en-US" dirty="0">
              <a:solidFill>
                <a:schemeClr val="bg1">
                  <a:lumMod val="50000"/>
                </a:schemeClr>
              </a:solidFill>
            </a:endParaRPr>
          </a:p>
          <a:p>
            <a:pPr>
              <a:buFont typeface="Wingdings" panose="05000000000000000000" pitchFamily="2" charset="2"/>
              <a:buChar char="§"/>
            </a:pPr>
            <a:r>
              <a:rPr lang="en-US" dirty="0">
                <a:solidFill>
                  <a:schemeClr val="bg1">
                    <a:lumMod val="50000"/>
                  </a:schemeClr>
                </a:solidFill>
              </a:rPr>
              <a:t>“Develop a measurement representative of the actual exposure of users of mobile phones, no matter what the conditions of use: signal used, good or bad reception, type of use (calls, loading of data, etc.)”</a:t>
            </a:r>
          </a:p>
          <a:p>
            <a:pPr>
              <a:buFont typeface="Wingdings" panose="05000000000000000000" pitchFamily="2" charset="2"/>
              <a:buChar char="§"/>
            </a:pPr>
            <a:endParaRPr lang="en-US" dirty="0">
              <a:solidFill>
                <a:schemeClr val="bg1">
                  <a:lumMod val="50000"/>
                </a:schemeClr>
              </a:solidFill>
            </a:endParaRPr>
          </a:p>
          <a:p>
            <a:pPr>
              <a:buFont typeface="Wingdings" panose="05000000000000000000" pitchFamily="2" charset="2"/>
              <a:buChar char="§"/>
            </a:pPr>
            <a:r>
              <a:rPr lang="en-US" dirty="0">
                <a:solidFill>
                  <a:schemeClr val="bg1">
                    <a:lumMod val="50000"/>
                  </a:schemeClr>
                </a:solidFill>
              </a:rPr>
              <a:t>“Ensure in all circumstances the respect of regulatory limit values of exposure, no matter what type of emitting devices are used and their conditions of use (positioning in contact with the body).”</a:t>
            </a:r>
          </a:p>
          <a:p>
            <a:pPr>
              <a:buFont typeface="Wingdings" panose="05000000000000000000" pitchFamily="2" charset="2"/>
              <a:buChar char="§"/>
            </a:pPr>
            <a:endParaRPr lang="fr-FR" dirty="0"/>
          </a:p>
        </p:txBody>
      </p:sp>
    </p:spTree>
    <p:extLst>
      <p:ext uri="{BB962C8B-B14F-4D97-AF65-F5344CB8AC3E}">
        <p14:creationId xmlns="" xmlns:p14="http://schemas.microsoft.com/office/powerpoint/2010/main" val="37008633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77AFEAB-AAA6-41B4-84BE-759FE173B434}"/>
              </a:ext>
            </a:extLst>
          </p:cNvPr>
          <p:cNvSpPr>
            <a:spLocks noGrp="1"/>
          </p:cNvSpPr>
          <p:nvPr>
            <p:ph type="title"/>
          </p:nvPr>
        </p:nvSpPr>
        <p:spPr/>
        <p:txBody>
          <a:bodyPr/>
          <a:lstStyle/>
          <a:p>
            <a:pPr algn="ctr"/>
            <a:r>
              <a:rPr lang="fr-FR" dirty="0"/>
              <a:t>Conclusion</a:t>
            </a:r>
          </a:p>
        </p:txBody>
      </p:sp>
      <p:sp>
        <p:nvSpPr>
          <p:cNvPr id="3" name="Espace réservé du contenu 2">
            <a:extLst>
              <a:ext uri="{FF2B5EF4-FFF2-40B4-BE49-F238E27FC236}">
                <a16:creationId xmlns="" xmlns:a16="http://schemas.microsoft.com/office/drawing/2014/main" id="{392F4374-C713-4E0B-8C22-D38C5204C6A7}"/>
              </a:ext>
            </a:extLst>
          </p:cNvPr>
          <p:cNvSpPr>
            <a:spLocks noGrp="1"/>
          </p:cNvSpPr>
          <p:nvPr>
            <p:ph idx="1"/>
          </p:nvPr>
        </p:nvSpPr>
        <p:spPr/>
        <p:txBody>
          <a:bodyPr>
            <a:normAutofit lnSpcReduction="10000"/>
          </a:bodyPr>
          <a:lstStyle/>
          <a:p>
            <a:pPr algn="just">
              <a:buFont typeface="Wingdings" panose="05000000000000000000" pitchFamily="2" charset="2"/>
              <a:buChar char="§"/>
            </a:pPr>
            <a:r>
              <a:rPr lang="en-US" dirty="0"/>
              <a:t>Therefore, it seems essential that the statements of John Bucher should be clarified, when he added that he would not change anything for himself or for his children regarding their habits of mobile phone use. </a:t>
            </a:r>
          </a:p>
          <a:p>
            <a:pPr marL="0" indent="0" algn="just">
              <a:buNone/>
            </a:pPr>
            <a:endParaRPr lang="en-US" dirty="0"/>
          </a:p>
          <a:p>
            <a:pPr algn="just">
              <a:buFont typeface="Wingdings" panose="05000000000000000000" pitchFamily="2" charset="2"/>
              <a:buChar char="§"/>
            </a:pPr>
            <a:r>
              <a:rPr lang="en-US" dirty="0"/>
              <a:t>The reason is that his comments could undoubtedly have serious consequences in terms of public health, especially in delaying simple measures of protection for billions of users. </a:t>
            </a:r>
          </a:p>
          <a:p>
            <a:pPr algn="just"/>
            <a:endParaRPr lang="en-US" dirty="0"/>
          </a:p>
          <a:p>
            <a:pPr algn="just">
              <a:buFont typeface="Wingdings" panose="05000000000000000000" pitchFamily="2" charset="2"/>
              <a:buChar char="§"/>
            </a:pPr>
            <a:r>
              <a:rPr lang="en-US" dirty="0"/>
              <a:t>Also, such remarks seem ethically questionable because they are unfounded, given the results of this study, and even more so, in the context of a massive overexposure to SAR body levels that can exceed more than 15 times the regulatory thresholds in terms of actual use of mobile phones.</a:t>
            </a:r>
            <a:endParaRPr lang="fr-FR" dirty="0"/>
          </a:p>
        </p:txBody>
      </p:sp>
    </p:spTree>
    <p:extLst>
      <p:ext uri="{BB962C8B-B14F-4D97-AF65-F5344CB8AC3E}">
        <p14:creationId xmlns="" xmlns:p14="http://schemas.microsoft.com/office/powerpoint/2010/main" val="26931256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B172290-78E5-45D5-8E64-11CA6CBFD8FB}"/>
              </a:ext>
            </a:extLst>
          </p:cNvPr>
          <p:cNvSpPr>
            <a:spLocks noGrp="1"/>
          </p:cNvSpPr>
          <p:nvPr>
            <p:ph type="title"/>
          </p:nvPr>
        </p:nvSpPr>
        <p:spPr>
          <a:xfrm>
            <a:off x="677334" y="2648932"/>
            <a:ext cx="8596668" cy="2337846"/>
          </a:xfrm>
        </p:spPr>
        <p:txBody>
          <a:bodyPr/>
          <a:lstStyle/>
          <a:p>
            <a:pPr algn="ctr"/>
            <a:r>
              <a:rPr lang="fr-FR" dirty="0"/>
              <a:t>THANK YOU FOR LISTENING</a:t>
            </a:r>
          </a:p>
        </p:txBody>
      </p:sp>
    </p:spTree>
    <p:extLst>
      <p:ext uri="{BB962C8B-B14F-4D97-AF65-F5344CB8AC3E}">
        <p14:creationId xmlns="" xmlns:p14="http://schemas.microsoft.com/office/powerpoint/2010/main" val="4008649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9109698-BCD7-4216-8009-B98F992C1F21}"/>
              </a:ext>
            </a:extLst>
          </p:cNvPr>
          <p:cNvSpPr>
            <a:spLocks noGrp="1"/>
          </p:cNvSpPr>
          <p:nvPr>
            <p:ph type="ctrTitle"/>
          </p:nvPr>
        </p:nvSpPr>
        <p:spPr>
          <a:xfrm>
            <a:off x="509048" y="358219"/>
            <a:ext cx="9313682" cy="763571"/>
          </a:xfrm>
        </p:spPr>
        <p:txBody>
          <a:bodyPr/>
          <a:lstStyle/>
          <a:p>
            <a:pPr algn="ctr"/>
            <a:r>
              <a:rPr lang="fr-FR" sz="2800" dirty="0"/>
              <a:t>PRESENTATION : ALERTE PHONEGATE ASSOCIATION </a:t>
            </a:r>
          </a:p>
        </p:txBody>
      </p:sp>
      <p:sp>
        <p:nvSpPr>
          <p:cNvPr id="3" name="Sous-titre 2">
            <a:extLst>
              <a:ext uri="{FF2B5EF4-FFF2-40B4-BE49-F238E27FC236}">
                <a16:creationId xmlns="" xmlns:a16="http://schemas.microsoft.com/office/drawing/2014/main" id="{6C856356-16FF-45E5-91A1-51C2AAE28624}"/>
              </a:ext>
            </a:extLst>
          </p:cNvPr>
          <p:cNvSpPr>
            <a:spLocks noGrp="1"/>
          </p:cNvSpPr>
          <p:nvPr>
            <p:ph type="subTitle" idx="1"/>
          </p:nvPr>
        </p:nvSpPr>
        <p:spPr>
          <a:xfrm>
            <a:off x="1507067" y="1781667"/>
            <a:ext cx="7766936" cy="4204354"/>
          </a:xfrm>
        </p:spPr>
        <p:txBody>
          <a:bodyPr>
            <a:normAutofit/>
          </a:bodyPr>
          <a:lstStyle/>
          <a:p>
            <a:pPr algn="just"/>
            <a:r>
              <a:rPr lang="fr-FR" dirty="0"/>
              <a:t>AIMS OF THE ASSOCIATION : </a:t>
            </a:r>
          </a:p>
          <a:p>
            <a:pPr algn="just"/>
            <a:endParaRPr lang="fr-FR" dirty="0"/>
          </a:p>
          <a:p>
            <a:pPr marL="285750" indent="-285750" algn="just">
              <a:buFont typeface="Wingdings" panose="05000000000000000000" pitchFamily="2" charset="2"/>
              <a:buChar char="§"/>
            </a:pPr>
            <a:r>
              <a:rPr lang="fr-FR" dirty="0"/>
              <a:t>TO SHARE INTERNATIONAL SCIENTIFIC AND </a:t>
            </a:r>
            <a:r>
              <a:rPr lang="fr-FR" dirty="0" smtClean="0"/>
              <a:t>TECHNOLOGICAL </a:t>
            </a:r>
            <a:r>
              <a:rPr lang="fr-FR" dirty="0"/>
              <a:t>DATA ON CELL </a:t>
            </a:r>
            <a:r>
              <a:rPr lang="fr-FR" dirty="0" smtClean="0"/>
              <a:t>PHONE RADIATION</a:t>
            </a:r>
            <a:endParaRPr lang="fr-FR" dirty="0"/>
          </a:p>
          <a:p>
            <a:pPr marL="285750" indent="-285750" algn="just">
              <a:buFont typeface="Wingdings" panose="05000000000000000000" pitchFamily="2" charset="2"/>
              <a:buChar char="§"/>
            </a:pPr>
            <a:r>
              <a:rPr lang="fr-FR" dirty="0"/>
              <a:t>TO </a:t>
            </a:r>
            <a:r>
              <a:rPr lang="fr-FR" dirty="0" smtClean="0"/>
              <a:t>CONTRIBUTE </a:t>
            </a:r>
            <a:r>
              <a:rPr lang="fr-FR" dirty="0"/>
              <a:t>TO THE REVISION OF RADIATION STANDARDS ON CELL PHONES FOR A BETTER HUMAN HEALTH PROTECTION</a:t>
            </a:r>
          </a:p>
          <a:p>
            <a:pPr marL="285750" indent="-285750" algn="just">
              <a:buFont typeface="Wingdings" panose="05000000000000000000" pitchFamily="2" charset="2"/>
              <a:buChar char="§"/>
            </a:pPr>
            <a:r>
              <a:rPr lang="fr-FR" dirty="0"/>
              <a:t>TO HELP </a:t>
            </a:r>
            <a:r>
              <a:rPr lang="fr-FR" dirty="0" smtClean="0"/>
              <a:t>CONSUMERS </a:t>
            </a:r>
            <a:r>
              <a:rPr lang="fr-FR" dirty="0"/>
              <a:t>IN THEIR CHOICE OF A SAFE AND HEALTHY CELL PHONE  </a:t>
            </a:r>
          </a:p>
          <a:p>
            <a:pPr marL="285750" indent="-285750" algn="just">
              <a:buFont typeface="Wingdings" panose="05000000000000000000" pitchFamily="2" charset="2"/>
              <a:buChar char="§"/>
            </a:pPr>
            <a:r>
              <a:rPr lang="fr-FR" dirty="0"/>
              <a:t>TO GIVE SAFTY RECOMMENDATIONS TO CELL PHONES USERS</a:t>
            </a:r>
          </a:p>
          <a:p>
            <a:pPr marL="285750" indent="-285750" algn="just">
              <a:buFont typeface="Wingdings" panose="05000000000000000000" pitchFamily="2" charset="2"/>
              <a:buChar char="§"/>
            </a:pPr>
            <a:r>
              <a:rPr lang="fr-FR" dirty="0"/>
              <a:t>TO TRIGGER A CHANGE IN DESIGN, HARDWARE, SOFTWARE </a:t>
            </a:r>
            <a:r>
              <a:rPr lang="fr-FR" dirty="0" smtClean="0"/>
              <a:t>OF CELL </a:t>
            </a:r>
            <a:r>
              <a:rPr lang="fr-FR" dirty="0"/>
              <a:t>PHONES CREATED BY THE INDUSTRY</a:t>
            </a:r>
          </a:p>
          <a:p>
            <a:pPr marL="285750" indent="-285750" algn="just">
              <a:buFont typeface="Wingdings" panose="05000000000000000000" pitchFamily="2" charset="2"/>
              <a:buChar char="§"/>
            </a:pPr>
            <a:endParaRPr lang="fr-FR" dirty="0"/>
          </a:p>
        </p:txBody>
      </p:sp>
    </p:spTree>
    <p:extLst>
      <p:ext uri="{BB962C8B-B14F-4D97-AF65-F5344CB8AC3E}">
        <p14:creationId xmlns="" xmlns:p14="http://schemas.microsoft.com/office/powerpoint/2010/main" val="31713642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C895466-E646-46F7-BF0B-8E991B3553A6}"/>
              </a:ext>
            </a:extLst>
          </p:cNvPr>
          <p:cNvSpPr>
            <a:spLocks noGrp="1"/>
          </p:cNvSpPr>
          <p:nvPr>
            <p:ph type="ctrTitle"/>
          </p:nvPr>
        </p:nvSpPr>
        <p:spPr>
          <a:xfrm>
            <a:off x="1507067" y="358220"/>
            <a:ext cx="7203300" cy="735290"/>
          </a:xfrm>
        </p:spPr>
        <p:txBody>
          <a:bodyPr/>
          <a:lstStyle/>
          <a:p>
            <a:r>
              <a:rPr lang="fr-FR" sz="3600" dirty="0"/>
              <a:t>PRESENTATION : DR. MARC ARAZI</a:t>
            </a:r>
          </a:p>
        </p:txBody>
      </p:sp>
      <p:sp>
        <p:nvSpPr>
          <p:cNvPr id="3" name="Sous-titre 2">
            <a:extLst>
              <a:ext uri="{FF2B5EF4-FFF2-40B4-BE49-F238E27FC236}">
                <a16:creationId xmlns="" xmlns:a16="http://schemas.microsoft.com/office/drawing/2014/main" id="{508F488E-F759-4163-A864-4471CA728645}"/>
              </a:ext>
            </a:extLst>
          </p:cNvPr>
          <p:cNvSpPr>
            <a:spLocks noGrp="1"/>
          </p:cNvSpPr>
          <p:nvPr>
            <p:ph type="subTitle" idx="1"/>
          </p:nvPr>
        </p:nvSpPr>
        <p:spPr>
          <a:xfrm>
            <a:off x="1507067" y="2017337"/>
            <a:ext cx="8409931" cy="3346516"/>
          </a:xfrm>
        </p:spPr>
        <p:txBody>
          <a:bodyPr>
            <a:normAutofit/>
          </a:bodyPr>
          <a:lstStyle/>
          <a:p>
            <a:pPr marL="342900" indent="-342900" algn="just">
              <a:buFont typeface="Wingdings" panose="05000000000000000000" pitchFamily="2" charset="2"/>
              <a:buChar char="§"/>
            </a:pPr>
            <a:r>
              <a:rPr lang="fr-FR" sz="2000" dirty="0"/>
              <a:t>French </a:t>
            </a:r>
            <a:r>
              <a:rPr lang="fr-FR" sz="2000" dirty="0" err="1"/>
              <a:t>physician</a:t>
            </a:r>
            <a:r>
              <a:rPr lang="fr-FR" sz="2000" dirty="0"/>
              <a:t> </a:t>
            </a:r>
            <a:r>
              <a:rPr lang="fr-FR" sz="2000" dirty="0" err="1"/>
              <a:t>whose</a:t>
            </a:r>
            <a:r>
              <a:rPr lang="fr-FR" sz="2000" dirty="0"/>
              <a:t> </a:t>
            </a:r>
            <a:r>
              <a:rPr lang="fr-FR" sz="2000" dirty="0" err="1"/>
              <a:t>work</a:t>
            </a:r>
            <a:r>
              <a:rPr lang="fr-FR" sz="2000" dirty="0"/>
              <a:t> </a:t>
            </a:r>
            <a:r>
              <a:rPr lang="fr-FR" sz="2000" dirty="0" err="1"/>
              <a:t>led</a:t>
            </a:r>
            <a:r>
              <a:rPr lang="fr-FR" sz="2000" dirty="0"/>
              <a:t> to the release of French </a:t>
            </a:r>
            <a:r>
              <a:rPr lang="fr-FR" sz="2000" dirty="0" err="1" smtClean="0"/>
              <a:t>government</a:t>
            </a:r>
            <a:r>
              <a:rPr lang="fr-FR" sz="2000" dirty="0" smtClean="0"/>
              <a:t> </a:t>
            </a:r>
            <a:r>
              <a:rPr lang="fr-FR" sz="2000" dirty="0"/>
              <a:t>documents </a:t>
            </a:r>
            <a:r>
              <a:rPr lang="fr-FR" sz="2000" dirty="0" err="1"/>
              <a:t>that</a:t>
            </a:r>
            <a:r>
              <a:rPr lang="fr-FR" sz="2000" dirty="0"/>
              <a:t> </a:t>
            </a:r>
            <a:r>
              <a:rPr lang="fr-FR" sz="2000" dirty="0" err="1"/>
              <a:t>found</a:t>
            </a:r>
            <a:r>
              <a:rPr lang="fr-FR" sz="2000" dirty="0"/>
              <a:t> </a:t>
            </a:r>
            <a:r>
              <a:rPr lang="fr-FR" sz="2000" dirty="0" err="1"/>
              <a:t>cell</a:t>
            </a:r>
            <a:r>
              <a:rPr lang="fr-FR" sz="2000" dirty="0"/>
              <a:t> phones </a:t>
            </a:r>
            <a:r>
              <a:rPr lang="fr-FR" sz="2000" dirty="0" err="1"/>
              <a:t>emit</a:t>
            </a:r>
            <a:r>
              <a:rPr lang="fr-FR" sz="2000" dirty="0"/>
              <a:t> radiation </a:t>
            </a:r>
            <a:r>
              <a:rPr lang="fr-FR" sz="2000" dirty="0" err="1"/>
              <a:t>levels</a:t>
            </a:r>
            <a:r>
              <a:rPr lang="fr-FR" sz="2000" dirty="0"/>
              <a:t> </a:t>
            </a:r>
            <a:r>
              <a:rPr lang="fr-FR" sz="2000" dirty="0" err="1"/>
              <a:t>which</a:t>
            </a:r>
            <a:r>
              <a:rPr lang="fr-FR" sz="2000" dirty="0"/>
              <a:t> </a:t>
            </a:r>
            <a:r>
              <a:rPr lang="fr-FR" sz="2000" dirty="0" err="1"/>
              <a:t>surpass</a:t>
            </a:r>
            <a:r>
              <a:rPr lang="fr-FR" sz="2000" dirty="0"/>
              <a:t> </a:t>
            </a:r>
            <a:r>
              <a:rPr lang="fr-FR" sz="2000" dirty="0" err="1"/>
              <a:t>government</a:t>
            </a:r>
            <a:r>
              <a:rPr lang="fr-FR" sz="2000" dirty="0"/>
              <a:t> </a:t>
            </a:r>
            <a:r>
              <a:rPr lang="fr-FR" sz="2000" dirty="0" err="1"/>
              <a:t>limits</a:t>
            </a:r>
            <a:r>
              <a:rPr lang="fr-FR" sz="2000" dirty="0"/>
              <a:t>. This </a:t>
            </a:r>
            <a:r>
              <a:rPr lang="fr-FR" sz="2000" dirty="0" err="1"/>
              <a:t>scandal</a:t>
            </a:r>
            <a:r>
              <a:rPr lang="fr-FR" sz="2000" dirty="0"/>
              <a:t> has </a:t>
            </a:r>
            <a:r>
              <a:rPr lang="fr-FR" sz="2000" dirty="0" err="1"/>
              <a:t>received</a:t>
            </a:r>
            <a:r>
              <a:rPr lang="fr-FR" sz="2000" dirty="0"/>
              <a:t> </a:t>
            </a:r>
            <a:r>
              <a:rPr lang="fr-FR" sz="2000" dirty="0" err="1"/>
              <a:t>worldwide</a:t>
            </a:r>
            <a:r>
              <a:rPr lang="fr-FR" sz="2000" dirty="0"/>
              <a:t> attention and been </a:t>
            </a:r>
            <a:r>
              <a:rPr lang="fr-FR" sz="2000" dirty="0" err="1"/>
              <a:t>dubbed</a:t>
            </a:r>
            <a:r>
              <a:rPr lang="fr-FR" sz="2000" dirty="0"/>
              <a:t> « PHONEGATE ».</a:t>
            </a:r>
          </a:p>
          <a:p>
            <a:pPr algn="just"/>
            <a:endParaRPr lang="fr-FR" sz="2000" dirty="0"/>
          </a:p>
          <a:p>
            <a:pPr marL="342900" indent="-342900" algn="just">
              <a:buFont typeface="Wingdings" panose="05000000000000000000" pitchFamily="2" charset="2"/>
              <a:buChar char="§"/>
            </a:pPr>
            <a:r>
              <a:rPr lang="fr-FR" sz="2000" dirty="0" smtClean="0"/>
              <a:t>Co-</a:t>
            </a:r>
            <a:r>
              <a:rPr lang="fr-FR" sz="2000" dirty="0" err="1" smtClean="0"/>
              <a:t>founder</a:t>
            </a:r>
            <a:r>
              <a:rPr lang="fr-FR" sz="2000" dirty="0" smtClean="0"/>
              <a:t> </a:t>
            </a:r>
            <a:r>
              <a:rPr lang="fr-FR" sz="2000" dirty="0"/>
              <a:t>of a </a:t>
            </a:r>
            <a:r>
              <a:rPr lang="fr-FR" sz="2000" dirty="0" err="1"/>
              <a:t>leading</a:t>
            </a:r>
            <a:r>
              <a:rPr lang="fr-FR" sz="2000" dirty="0"/>
              <a:t> commercial </a:t>
            </a:r>
            <a:r>
              <a:rPr lang="fr-FR" sz="2000" dirty="0" err="1"/>
              <a:t>company</a:t>
            </a:r>
            <a:r>
              <a:rPr lang="fr-FR" sz="2000" dirty="0"/>
              <a:t> </a:t>
            </a:r>
            <a:r>
              <a:rPr lang="fr-FR" sz="2000" dirty="0" err="1"/>
              <a:t>offering</a:t>
            </a:r>
            <a:r>
              <a:rPr lang="fr-FR" sz="2000" dirty="0"/>
              <a:t> services to </a:t>
            </a:r>
            <a:r>
              <a:rPr lang="fr-FR" sz="2000" dirty="0" err="1"/>
              <a:t>health</a:t>
            </a:r>
            <a:r>
              <a:rPr lang="fr-FR" sz="2000" dirty="0"/>
              <a:t> </a:t>
            </a:r>
            <a:r>
              <a:rPr lang="fr-FR" sz="2000" dirty="0" err="1"/>
              <a:t>professionals</a:t>
            </a:r>
            <a:r>
              <a:rPr lang="fr-FR" sz="2000" dirty="0"/>
              <a:t>.</a:t>
            </a:r>
          </a:p>
          <a:p>
            <a:pPr algn="just"/>
            <a:endParaRPr lang="fr-FR" sz="2000" dirty="0"/>
          </a:p>
          <a:p>
            <a:pPr marL="342900" indent="-342900" algn="just">
              <a:buFont typeface="Wingdings" panose="05000000000000000000" pitchFamily="2" charset="2"/>
              <a:buChar char="§"/>
            </a:pPr>
            <a:r>
              <a:rPr lang="fr-FR" sz="2000" dirty="0" err="1"/>
              <a:t>President</a:t>
            </a:r>
            <a:r>
              <a:rPr lang="fr-FR" sz="2000" dirty="0"/>
              <a:t> ad </a:t>
            </a:r>
            <a:r>
              <a:rPr lang="fr-FR" sz="2000" dirty="0" err="1" smtClean="0"/>
              <a:t>co</a:t>
            </a:r>
            <a:r>
              <a:rPr lang="fr-FR" sz="2000" dirty="0" smtClean="0"/>
              <a:t>-</a:t>
            </a:r>
            <a:r>
              <a:rPr lang="fr-FR" sz="2000" dirty="0" err="1" smtClean="0"/>
              <a:t>founder</a:t>
            </a:r>
            <a:r>
              <a:rPr lang="fr-FR" sz="2000" dirty="0" smtClean="0"/>
              <a:t> </a:t>
            </a:r>
            <a:r>
              <a:rPr lang="fr-FR" sz="2000" dirty="0"/>
              <a:t>of ALERTE </a:t>
            </a:r>
            <a:r>
              <a:rPr lang="fr-FR" sz="2000" dirty="0" smtClean="0"/>
              <a:t>PHONEGATE.</a:t>
            </a:r>
            <a:endParaRPr lang="fr-FR" sz="2000" dirty="0"/>
          </a:p>
        </p:txBody>
      </p:sp>
    </p:spTree>
    <p:extLst>
      <p:ext uri="{BB962C8B-B14F-4D97-AF65-F5344CB8AC3E}">
        <p14:creationId xmlns="" xmlns:p14="http://schemas.microsoft.com/office/powerpoint/2010/main" val="19468723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1FDC937-A766-4AA4-9097-7E8AC91A4ED9}"/>
              </a:ext>
            </a:extLst>
          </p:cNvPr>
          <p:cNvSpPr>
            <a:spLocks noGrp="1"/>
          </p:cNvSpPr>
          <p:nvPr>
            <p:ph type="ctrTitle"/>
          </p:nvPr>
        </p:nvSpPr>
        <p:spPr>
          <a:xfrm>
            <a:off x="1507067" y="301658"/>
            <a:ext cx="7766936" cy="961534"/>
          </a:xfrm>
        </p:spPr>
        <p:txBody>
          <a:bodyPr/>
          <a:lstStyle/>
          <a:p>
            <a:pPr algn="ctr"/>
            <a:r>
              <a:rPr lang="fr-FR" sz="4400" dirty="0"/>
              <a:t>INTRODUCTION</a:t>
            </a:r>
          </a:p>
        </p:txBody>
      </p:sp>
      <p:sp>
        <p:nvSpPr>
          <p:cNvPr id="3" name="Sous-titre 2">
            <a:extLst>
              <a:ext uri="{FF2B5EF4-FFF2-40B4-BE49-F238E27FC236}">
                <a16:creationId xmlns="" xmlns:a16="http://schemas.microsoft.com/office/drawing/2014/main" id="{E9F44544-72E6-4BC8-9B64-18825D50A65C}"/>
              </a:ext>
            </a:extLst>
          </p:cNvPr>
          <p:cNvSpPr>
            <a:spLocks noGrp="1"/>
          </p:cNvSpPr>
          <p:nvPr>
            <p:ph type="subTitle" idx="1"/>
          </p:nvPr>
        </p:nvSpPr>
        <p:spPr>
          <a:xfrm>
            <a:off x="1507067" y="1630837"/>
            <a:ext cx="7766936" cy="3846136"/>
          </a:xfrm>
        </p:spPr>
        <p:txBody>
          <a:bodyPr>
            <a:noAutofit/>
          </a:bodyPr>
          <a:lstStyle/>
          <a:p>
            <a:pPr algn="just"/>
            <a:endParaRPr lang="fr-FR" sz="2400" dirty="0"/>
          </a:p>
          <a:p>
            <a:pPr marL="342900" indent="-342900" algn="just">
              <a:buFont typeface="Wingdings" panose="05000000000000000000" pitchFamily="2" charset="2"/>
              <a:buChar char="§"/>
            </a:pPr>
            <a:r>
              <a:rPr lang="fr-FR" sz="2400" dirty="0"/>
              <a:t>Our </a:t>
            </a:r>
            <a:r>
              <a:rPr lang="fr-FR" sz="2400" dirty="0" err="1"/>
              <a:t>comments</a:t>
            </a:r>
            <a:r>
              <a:rPr lang="fr-FR" sz="2400" dirty="0"/>
              <a:t> </a:t>
            </a:r>
            <a:r>
              <a:rPr lang="fr-FR" sz="2400" dirty="0" err="1"/>
              <a:t>will</a:t>
            </a:r>
            <a:r>
              <a:rPr lang="fr-FR" sz="2400" dirty="0"/>
              <a:t> </a:t>
            </a:r>
            <a:r>
              <a:rPr lang="fr-FR" sz="2400" dirty="0" err="1"/>
              <a:t>be</a:t>
            </a:r>
            <a:r>
              <a:rPr lang="fr-FR" sz="2400" dirty="0"/>
              <a:t> </a:t>
            </a:r>
            <a:r>
              <a:rPr lang="fr-FR" sz="2400" dirty="0" err="1"/>
              <a:t>restricted</a:t>
            </a:r>
            <a:r>
              <a:rPr lang="fr-FR" sz="2400" dirty="0"/>
              <a:t> to the question of </a:t>
            </a:r>
            <a:r>
              <a:rPr lang="fr-FR" sz="2400" dirty="0" err="1"/>
              <a:t>exposures</a:t>
            </a:r>
            <a:r>
              <a:rPr lang="fr-FR" sz="2400" dirty="0"/>
              <a:t> </a:t>
            </a:r>
            <a:r>
              <a:rPr lang="fr-FR" sz="2400" dirty="0" err="1"/>
              <a:t>that</a:t>
            </a:r>
            <a:r>
              <a:rPr lang="fr-FR" sz="2400" dirty="0"/>
              <a:t> </a:t>
            </a:r>
            <a:r>
              <a:rPr lang="fr-FR" sz="2400" dirty="0" err="1"/>
              <a:t>were</a:t>
            </a:r>
            <a:r>
              <a:rPr lang="fr-FR" sz="2400" dirty="0"/>
              <a:t> </a:t>
            </a:r>
            <a:r>
              <a:rPr lang="fr-FR" sz="2400" dirty="0" err="1"/>
              <a:t>used</a:t>
            </a:r>
            <a:r>
              <a:rPr lang="fr-FR" sz="2400" dirty="0"/>
              <a:t> in the NTP </a:t>
            </a:r>
            <a:r>
              <a:rPr lang="fr-FR" sz="2400" dirty="0" err="1"/>
              <a:t>study</a:t>
            </a:r>
            <a:r>
              <a:rPr lang="fr-FR" sz="2400" dirty="0"/>
              <a:t> and how </a:t>
            </a:r>
            <a:r>
              <a:rPr lang="fr-FR" sz="2400" dirty="0" err="1"/>
              <a:t>they</a:t>
            </a:r>
            <a:r>
              <a:rPr lang="fr-FR" sz="2400" dirty="0"/>
              <a:t> relate to </a:t>
            </a:r>
            <a:r>
              <a:rPr lang="fr-FR" sz="2400" dirty="0" err="1"/>
              <a:t>recently</a:t>
            </a:r>
            <a:r>
              <a:rPr lang="fr-FR" sz="2400" dirty="0"/>
              <a:t> </a:t>
            </a:r>
            <a:r>
              <a:rPr lang="fr-FR" sz="2400" dirty="0" err="1"/>
              <a:t>released</a:t>
            </a:r>
            <a:r>
              <a:rPr lang="fr-FR" sz="2400" dirty="0"/>
              <a:t> data </a:t>
            </a:r>
            <a:r>
              <a:rPr lang="fr-FR" sz="2400" dirty="0" err="1"/>
              <a:t>from</a:t>
            </a:r>
            <a:r>
              <a:rPr lang="fr-FR" sz="2400" dirty="0"/>
              <a:t> the French </a:t>
            </a:r>
            <a:r>
              <a:rPr lang="fr-FR" sz="2400" dirty="0" err="1"/>
              <a:t>government</a:t>
            </a:r>
            <a:r>
              <a:rPr lang="fr-FR" sz="2400" dirty="0"/>
              <a:t> national </a:t>
            </a:r>
            <a:r>
              <a:rPr lang="fr-FR" sz="2400" dirty="0" err="1"/>
              <a:t>frequencies</a:t>
            </a:r>
            <a:r>
              <a:rPr lang="fr-FR" sz="2400" dirty="0"/>
              <a:t> </a:t>
            </a:r>
            <a:r>
              <a:rPr lang="fr-FR" sz="2400" dirty="0" err="1"/>
              <a:t>testing</a:t>
            </a:r>
            <a:r>
              <a:rPr lang="fr-FR" sz="2400" dirty="0"/>
              <a:t> </a:t>
            </a:r>
            <a:r>
              <a:rPr lang="fr-FR" sz="2400" dirty="0" err="1"/>
              <a:t>agency</a:t>
            </a:r>
            <a:r>
              <a:rPr lang="fr-FR" sz="2400" dirty="0"/>
              <a:t>.</a:t>
            </a:r>
          </a:p>
          <a:p>
            <a:pPr algn="just"/>
            <a:endParaRPr lang="fr-FR" sz="2400" dirty="0"/>
          </a:p>
          <a:p>
            <a:pPr marL="342900" indent="-342900" algn="just">
              <a:buFont typeface="Wingdings" panose="05000000000000000000" pitchFamily="2" charset="2"/>
              <a:buChar char="§"/>
            </a:pPr>
            <a:r>
              <a:rPr lang="fr-FR" sz="2400" dirty="0"/>
              <a:t> </a:t>
            </a:r>
            <a:r>
              <a:rPr lang="fr-FR" sz="2400" dirty="0" err="1"/>
              <a:t>NTP’s</a:t>
            </a:r>
            <a:r>
              <a:rPr lang="fr-FR" sz="2400" dirty="0"/>
              <a:t> </a:t>
            </a:r>
            <a:r>
              <a:rPr lang="fr-FR" sz="2400" dirty="0" err="1"/>
              <a:t>exposure</a:t>
            </a:r>
            <a:r>
              <a:rPr lang="fr-FR" sz="2400" dirty="0"/>
              <a:t> is 2 to 10 </a:t>
            </a:r>
            <a:r>
              <a:rPr lang="fr-FR" sz="2400" dirty="0" err="1"/>
              <a:t>fold</a:t>
            </a:r>
            <a:r>
              <a:rPr lang="fr-FR" sz="2400" dirty="0"/>
              <a:t> </a:t>
            </a:r>
            <a:r>
              <a:rPr lang="fr-FR" sz="2400" dirty="0" err="1"/>
              <a:t>underestimated</a:t>
            </a:r>
            <a:r>
              <a:rPr lang="fr-FR" sz="2400" dirty="0"/>
              <a:t> </a:t>
            </a:r>
            <a:r>
              <a:rPr lang="fr-FR" sz="2400" dirty="0" err="1"/>
              <a:t>compared</a:t>
            </a:r>
            <a:r>
              <a:rPr lang="fr-FR" sz="2400" dirty="0"/>
              <a:t> to the French data </a:t>
            </a:r>
            <a:r>
              <a:rPr lang="fr-FR" sz="2400" dirty="0" err="1"/>
              <a:t>released</a:t>
            </a:r>
            <a:r>
              <a:rPr lang="fr-FR" sz="2400" dirty="0"/>
              <a:t> </a:t>
            </a:r>
            <a:r>
              <a:rPr lang="fr-FR" sz="2400" dirty="0" err="1"/>
              <a:t>which</a:t>
            </a:r>
            <a:r>
              <a:rPr lang="fr-FR" sz="2400" dirty="0"/>
              <a:t> </a:t>
            </a:r>
            <a:r>
              <a:rPr lang="fr-FR" sz="2400" dirty="0" err="1"/>
              <a:t>revealed</a:t>
            </a:r>
            <a:r>
              <a:rPr lang="fr-FR" sz="2400" dirty="0"/>
              <a:t> real life radiation </a:t>
            </a:r>
            <a:r>
              <a:rPr lang="fr-FR" sz="2400" dirty="0" err="1"/>
              <a:t>exposure</a:t>
            </a:r>
            <a:r>
              <a:rPr lang="fr-FR" sz="2400" dirty="0"/>
              <a:t>.</a:t>
            </a:r>
          </a:p>
        </p:txBody>
      </p:sp>
    </p:spTree>
    <p:extLst>
      <p:ext uri="{BB962C8B-B14F-4D97-AF65-F5344CB8AC3E}">
        <p14:creationId xmlns="" xmlns:p14="http://schemas.microsoft.com/office/powerpoint/2010/main" val="18180255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1E906DD-B4FE-422A-99A8-2A2DE6D47E20}"/>
              </a:ext>
            </a:extLst>
          </p:cNvPr>
          <p:cNvSpPr>
            <a:spLocks noGrp="1"/>
          </p:cNvSpPr>
          <p:nvPr>
            <p:ph type="title"/>
          </p:nvPr>
        </p:nvSpPr>
        <p:spPr/>
        <p:txBody>
          <a:bodyPr/>
          <a:lstStyle/>
          <a:p>
            <a:pPr algn="ctr"/>
            <a:r>
              <a:rPr lang="fr-FR" dirty="0"/>
              <a:t>JOHN BUCHER’S INTERPRETATION</a:t>
            </a:r>
            <a:br>
              <a:rPr lang="fr-FR" dirty="0"/>
            </a:br>
            <a:endParaRPr lang="fr-FR" dirty="0"/>
          </a:p>
        </p:txBody>
      </p:sp>
      <p:sp>
        <p:nvSpPr>
          <p:cNvPr id="3" name="Espace réservé du contenu 2">
            <a:extLst>
              <a:ext uri="{FF2B5EF4-FFF2-40B4-BE49-F238E27FC236}">
                <a16:creationId xmlns="" xmlns:a16="http://schemas.microsoft.com/office/drawing/2014/main" id="{6BD3EE3D-0D98-4193-8C31-47A9D05D7A5C}"/>
              </a:ext>
            </a:extLst>
          </p:cNvPr>
          <p:cNvSpPr>
            <a:spLocks noGrp="1"/>
          </p:cNvSpPr>
          <p:nvPr>
            <p:ph idx="1"/>
          </p:nvPr>
        </p:nvSpPr>
        <p:spPr>
          <a:xfrm>
            <a:off x="677334" y="2432115"/>
            <a:ext cx="8596668" cy="2495486"/>
          </a:xfrm>
        </p:spPr>
        <p:txBody>
          <a:bodyPr/>
          <a:lstStyle/>
          <a:p>
            <a:pPr algn="just">
              <a:buFont typeface="Wingdings" panose="05000000000000000000" pitchFamily="2" charset="2"/>
              <a:buChar char="§"/>
            </a:pPr>
            <a:r>
              <a:rPr lang="fr-FR" dirty="0"/>
              <a:t>« </a:t>
            </a:r>
            <a:r>
              <a:rPr lang="fr-FR" b="1" i="1" dirty="0"/>
              <a:t>The </a:t>
            </a:r>
            <a:r>
              <a:rPr lang="fr-FR" b="1" i="1" dirty="0" err="1"/>
              <a:t>lowest</a:t>
            </a:r>
            <a:r>
              <a:rPr lang="fr-FR" b="1" i="1" dirty="0"/>
              <a:t> </a:t>
            </a:r>
            <a:r>
              <a:rPr lang="fr-FR" b="1" i="1" dirty="0" err="1"/>
              <a:t>energy</a:t>
            </a:r>
            <a:r>
              <a:rPr lang="fr-FR" b="1" i="1" dirty="0"/>
              <a:t> </a:t>
            </a:r>
            <a:r>
              <a:rPr lang="fr-FR" b="1" i="1" dirty="0" err="1"/>
              <a:t>level</a:t>
            </a:r>
            <a:r>
              <a:rPr lang="fr-FR" b="1" i="1" dirty="0"/>
              <a:t> of the radio-</a:t>
            </a:r>
            <a:r>
              <a:rPr lang="fr-FR" b="1" i="1" dirty="0" err="1"/>
              <a:t>frequency</a:t>
            </a:r>
            <a:r>
              <a:rPr lang="fr-FR" b="1" i="1" dirty="0"/>
              <a:t> radiation </a:t>
            </a:r>
            <a:r>
              <a:rPr lang="fr-FR" b="1" i="1" dirty="0" err="1"/>
              <a:t>we</a:t>
            </a:r>
            <a:r>
              <a:rPr lang="fr-FR" b="1" i="1" dirty="0"/>
              <a:t> </a:t>
            </a:r>
            <a:r>
              <a:rPr lang="fr-FR" b="1" i="1" dirty="0" err="1"/>
              <a:t>studied</a:t>
            </a:r>
            <a:r>
              <a:rPr lang="fr-FR" b="1" i="1" dirty="0"/>
              <a:t> </a:t>
            </a:r>
            <a:r>
              <a:rPr lang="fr-FR" b="1" i="1" dirty="0" err="1"/>
              <a:t>was</a:t>
            </a:r>
            <a:r>
              <a:rPr lang="fr-FR" b="1" i="1" dirty="0"/>
              <a:t> </a:t>
            </a:r>
            <a:r>
              <a:rPr lang="fr-FR" b="1" i="1" dirty="0" err="1"/>
              <a:t>similar</a:t>
            </a:r>
            <a:r>
              <a:rPr lang="fr-FR" b="1" i="1" dirty="0"/>
              <a:t> to the </a:t>
            </a:r>
            <a:r>
              <a:rPr lang="fr-FR" b="1" i="1" dirty="0" err="1"/>
              <a:t>highest</a:t>
            </a:r>
            <a:r>
              <a:rPr lang="fr-FR" b="1" i="1" dirty="0"/>
              <a:t> </a:t>
            </a:r>
            <a:r>
              <a:rPr lang="fr-FR" b="1" i="1" dirty="0" err="1"/>
              <a:t>level</a:t>
            </a:r>
            <a:r>
              <a:rPr lang="fr-FR" b="1" i="1" dirty="0"/>
              <a:t> </a:t>
            </a:r>
            <a:r>
              <a:rPr lang="fr-FR" b="1" i="1" dirty="0" err="1"/>
              <a:t>currently</a:t>
            </a:r>
            <a:r>
              <a:rPr lang="fr-FR" b="1" i="1" dirty="0"/>
              <a:t> </a:t>
            </a:r>
            <a:r>
              <a:rPr lang="fr-FR" b="1" i="1" dirty="0" err="1"/>
              <a:t>permitted</a:t>
            </a:r>
            <a:r>
              <a:rPr lang="fr-FR" b="1" i="1" dirty="0"/>
              <a:t> for </a:t>
            </a:r>
            <a:r>
              <a:rPr lang="fr-FR" b="1" i="1" dirty="0" err="1"/>
              <a:t>cell</a:t>
            </a:r>
            <a:r>
              <a:rPr lang="fr-FR" b="1" i="1" dirty="0"/>
              <a:t> phone </a:t>
            </a:r>
            <a:r>
              <a:rPr lang="fr-FR" b="1" i="1" dirty="0" err="1"/>
              <a:t>emissions</a:t>
            </a:r>
            <a:r>
              <a:rPr lang="fr-FR" b="1" dirty="0"/>
              <a:t> </a:t>
            </a:r>
            <a:r>
              <a:rPr lang="fr-FR" dirty="0"/>
              <a:t>» CNN </a:t>
            </a:r>
            <a:r>
              <a:rPr lang="fr-FR" dirty="0" err="1"/>
              <a:t>r</a:t>
            </a:r>
            <a:r>
              <a:rPr lang="fr-FR" dirty="0" err="1" smtClean="0"/>
              <a:t>eporting</a:t>
            </a:r>
            <a:r>
              <a:rPr lang="fr-FR" dirty="0" smtClean="0"/>
              <a:t> </a:t>
            </a:r>
            <a:r>
              <a:rPr lang="fr-FR" dirty="0" err="1"/>
              <a:t>Bucher’s</a:t>
            </a:r>
            <a:r>
              <a:rPr lang="fr-FR" dirty="0"/>
              <a:t> comment. </a:t>
            </a:r>
          </a:p>
          <a:p>
            <a:pPr marL="0" indent="0" algn="just">
              <a:buNone/>
            </a:pPr>
            <a:endParaRPr lang="fr-FR" dirty="0"/>
          </a:p>
          <a:p>
            <a:pPr algn="just">
              <a:buFont typeface="Wingdings" panose="05000000000000000000" pitchFamily="2" charset="2"/>
              <a:buChar char="§"/>
            </a:pPr>
            <a:r>
              <a:rPr lang="fr-FR" dirty="0" err="1"/>
              <a:t>Throughout</a:t>
            </a:r>
            <a:r>
              <a:rPr lang="fr-FR" dirty="0"/>
              <a:t> </a:t>
            </a:r>
            <a:r>
              <a:rPr lang="fr-FR" dirty="0" err="1"/>
              <a:t>his</a:t>
            </a:r>
            <a:r>
              <a:rPr lang="fr-FR" dirty="0"/>
              <a:t> </a:t>
            </a:r>
            <a:r>
              <a:rPr lang="fr-FR" dirty="0" err="1"/>
              <a:t>comments</a:t>
            </a:r>
            <a:r>
              <a:rPr lang="fr-FR" dirty="0"/>
              <a:t> on the </a:t>
            </a:r>
            <a:r>
              <a:rPr lang="fr-FR" dirty="0" err="1"/>
              <a:t>present</a:t>
            </a:r>
            <a:r>
              <a:rPr lang="fr-FR" dirty="0"/>
              <a:t> </a:t>
            </a:r>
            <a:r>
              <a:rPr lang="fr-FR" dirty="0" err="1"/>
              <a:t>study</a:t>
            </a:r>
            <a:r>
              <a:rPr lang="fr-FR" dirty="0"/>
              <a:t>, John Bucher </a:t>
            </a:r>
            <a:r>
              <a:rPr lang="fr-FR" dirty="0" err="1"/>
              <a:t>minimized</a:t>
            </a:r>
            <a:r>
              <a:rPr lang="fr-FR" dirty="0"/>
              <a:t> </a:t>
            </a:r>
            <a:r>
              <a:rPr lang="fr-FR" dirty="0" err="1"/>
              <a:t>human</a:t>
            </a:r>
            <a:r>
              <a:rPr lang="fr-FR" dirty="0"/>
              <a:t> </a:t>
            </a:r>
            <a:r>
              <a:rPr lang="fr-FR" dirty="0" err="1"/>
              <a:t>exposures</a:t>
            </a:r>
            <a:r>
              <a:rPr lang="fr-FR" dirty="0"/>
              <a:t> and </a:t>
            </a:r>
            <a:r>
              <a:rPr lang="fr-FR" dirty="0" err="1"/>
              <a:t>led</a:t>
            </a:r>
            <a:r>
              <a:rPr lang="fr-FR" dirty="0"/>
              <a:t> </a:t>
            </a:r>
            <a:r>
              <a:rPr lang="fr-FR" dirty="0" err="1"/>
              <a:t>journalists</a:t>
            </a:r>
            <a:r>
              <a:rPr lang="fr-FR" dirty="0"/>
              <a:t> </a:t>
            </a:r>
            <a:r>
              <a:rPr lang="fr-FR" dirty="0" err="1"/>
              <a:t>worldwide</a:t>
            </a:r>
            <a:r>
              <a:rPr lang="fr-FR" dirty="0"/>
              <a:t> to </a:t>
            </a:r>
            <a:r>
              <a:rPr lang="fr-FR" dirty="0" err="1" smtClean="0"/>
              <a:t>underestimate</a:t>
            </a:r>
            <a:r>
              <a:rPr lang="fr-FR" dirty="0" smtClean="0"/>
              <a:t> </a:t>
            </a:r>
            <a:r>
              <a:rPr lang="fr-FR" dirty="0"/>
              <a:t>radiation </a:t>
            </a:r>
            <a:r>
              <a:rPr lang="fr-FR" dirty="0" err="1"/>
              <a:t>risks</a:t>
            </a:r>
            <a:r>
              <a:rPr lang="fr-FR" dirty="0"/>
              <a:t>.</a:t>
            </a:r>
          </a:p>
          <a:p>
            <a:pPr marL="0" indent="0" algn="just">
              <a:buNone/>
            </a:pPr>
            <a:endParaRPr lang="fr-FR" dirty="0"/>
          </a:p>
        </p:txBody>
      </p:sp>
    </p:spTree>
    <p:extLst>
      <p:ext uri="{BB962C8B-B14F-4D97-AF65-F5344CB8AC3E}">
        <p14:creationId xmlns="" xmlns:p14="http://schemas.microsoft.com/office/powerpoint/2010/main" val="24631528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CC12BD8-79D1-4819-99D9-983196581A47}"/>
              </a:ext>
            </a:extLst>
          </p:cNvPr>
          <p:cNvSpPr>
            <a:spLocks noGrp="1"/>
          </p:cNvSpPr>
          <p:nvPr>
            <p:ph type="ctrTitle"/>
          </p:nvPr>
        </p:nvSpPr>
        <p:spPr>
          <a:xfrm>
            <a:off x="669303" y="480768"/>
            <a:ext cx="9078012" cy="980387"/>
          </a:xfrm>
        </p:spPr>
        <p:txBody>
          <a:bodyPr/>
          <a:lstStyle/>
          <a:p>
            <a:pPr algn="ctr"/>
            <a:r>
              <a:rPr lang="fr-FR" sz="3200" dirty="0" err="1"/>
              <a:t>Revelation</a:t>
            </a:r>
            <a:r>
              <a:rPr lang="fr-FR" sz="3200" dirty="0"/>
              <a:t> of SAR tests on 442 </a:t>
            </a:r>
            <a:r>
              <a:rPr lang="fr-FR" sz="3200" dirty="0" err="1"/>
              <a:t>cell</a:t>
            </a:r>
            <a:r>
              <a:rPr lang="fr-FR" sz="3200" dirty="0"/>
              <a:t> phones of the French National </a:t>
            </a:r>
            <a:r>
              <a:rPr lang="fr-FR" sz="3200" dirty="0" err="1"/>
              <a:t>Frequencies</a:t>
            </a:r>
            <a:r>
              <a:rPr lang="fr-FR" sz="3200" dirty="0"/>
              <a:t> Agency (ANFR) </a:t>
            </a:r>
          </a:p>
        </p:txBody>
      </p:sp>
      <p:sp>
        <p:nvSpPr>
          <p:cNvPr id="3" name="Sous-titre 2">
            <a:extLst>
              <a:ext uri="{FF2B5EF4-FFF2-40B4-BE49-F238E27FC236}">
                <a16:creationId xmlns="" xmlns:a16="http://schemas.microsoft.com/office/drawing/2014/main" id="{2E4A7FE3-51F8-4357-8359-9B63370DC1F2}"/>
              </a:ext>
            </a:extLst>
          </p:cNvPr>
          <p:cNvSpPr>
            <a:spLocks noGrp="1"/>
          </p:cNvSpPr>
          <p:nvPr>
            <p:ph type="subTitle" idx="1"/>
          </p:nvPr>
        </p:nvSpPr>
        <p:spPr>
          <a:xfrm>
            <a:off x="1206631" y="2026762"/>
            <a:ext cx="8067372" cy="3930977"/>
          </a:xfrm>
        </p:spPr>
        <p:txBody>
          <a:bodyPr>
            <a:normAutofit lnSpcReduction="10000"/>
          </a:bodyPr>
          <a:lstStyle/>
          <a:p>
            <a:pPr marL="285750" indent="-285750" algn="just">
              <a:buFont typeface="Wingdings" panose="05000000000000000000" pitchFamily="2" charset="2"/>
              <a:buChar char="§"/>
            </a:pPr>
            <a:r>
              <a:rPr lang="fr-FR" sz="2000" dirty="0"/>
              <a:t>July 2016 : A report </a:t>
            </a:r>
            <a:r>
              <a:rPr lang="fr-FR" sz="2000" dirty="0" err="1"/>
              <a:t>entitled</a:t>
            </a:r>
            <a:r>
              <a:rPr lang="fr-FR" sz="2000" dirty="0"/>
              <a:t> « </a:t>
            </a:r>
            <a:r>
              <a:rPr lang="fr-FR" sz="2000" dirty="0" err="1"/>
              <a:t>Exposure</a:t>
            </a:r>
            <a:r>
              <a:rPr lang="fr-FR" sz="2000" dirty="0"/>
              <a:t> to </a:t>
            </a:r>
            <a:r>
              <a:rPr lang="fr-FR" sz="2000" dirty="0" err="1"/>
              <a:t>Radiofrequencies</a:t>
            </a:r>
            <a:r>
              <a:rPr lang="fr-FR" sz="2000" dirty="0"/>
              <a:t> and Child </a:t>
            </a:r>
            <a:r>
              <a:rPr lang="fr-FR" sz="2000" dirty="0" err="1"/>
              <a:t>Health</a:t>
            </a:r>
            <a:r>
              <a:rPr lang="fr-FR" sz="2000" dirty="0"/>
              <a:t> » is </a:t>
            </a:r>
            <a:r>
              <a:rPr lang="fr-FR" sz="2000" dirty="0" err="1"/>
              <a:t>published</a:t>
            </a:r>
            <a:r>
              <a:rPr lang="fr-FR" sz="2000" dirty="0"/>
              <a:t> by the French National Agency for Food, </a:t>
            </a:r>
            <a:r>
              <a:rPr lang="fr-FR" sz="2000" dirty="0" err="1"/>
              <a:t>Environmental</a:t>
            </a:r>
            <a:r>
              <a:rPr lang="fr-FR" sz="2000" dirty="0"/>
              <a:t> and </a:t>
            </a:r>
            <a:r>
              <a:rPr lang="fr-FR" sz="2000" dirty="0" err="1"/>
              <a:t>Occupational</a:t>
            </a:r>
            <a:r>
              <a:rPr lang="fr-FR" sz="2000" dirty="0"/>
              <a:t> </a:t>
            </a:r>
            <a:r>
              <a:rPr lang="fr-FR" sz="2000" dirty="0" err="1"/>
              <a:t>Health</a:t>
            </a:r>
            <a:r>
              <a:rPr lang="fr-FR" sz="2000" dirty="0"/>
              <a:t> and </a:t>
            </a:r>
            <a:r>
              <a:rPr lang="fr-FR" sz="2000" dirty="0" err="1"/>
              <a:t>Safety</a:t>
            </a:r>
            <a:r>
              <a:rPr lang="fr-FR" sz="2000" dirty="0"/>
              <a:t>.</a:t>
            </a:r>
          </a:p>
          <a:p>
            <a:pPr algn="just"/>
            <a:endParaRPr lang="fr-FR" sz="2000" dirty="0"/>
          </a:p>
          <a:p>
            <a:pPr marL="285750" indent="-285750" algn="just">
              <a:buFont typeface="Wingdings" panose="05000000000000000000" pitchFamily="2" charset="2"/>
              <a:buChar char="§"/>
            </a:pPr>
            <a:r>
              <a:rPr lang="fr-FR" sz="2000" dirty="0"/>
              <a:t>9 </a:t>
            </a:r>
            <a:r>
              <a:rPr lang="fr-FR" sz="2000" dirty="0" err="1"/>
              <a:t>cell</a:t>
            </a:r>
            <a:r>
              <a:rPr lang="fr-FR" sz="2000" dirty="0"/>
              <a:t> phones out of 10 </a:t>
            </a:r>
            <a:r>
              <a:rPr lang="fr-FR" sz="2000" dirty="0" err="1"/>
              <a:t>tested</a:t>
            </a:r>
            <a:r>
              <a:rPr lang="fr-FR" sz="2000" dirty="0"/>
              <a:t> in 2015 by the French </a:t>
            </a:r>
            <a:r>
              <a:rPr lang="fr-FR" sz="2000" dirty="0" smtClean="0"/>
              <a:t>National </a:t>
            </a:r>
            <a:r>
              <a:rPr lang="fr-FR" sz="2000" dirty="0" err="1"/>
              <a:t>Frequencies</a:t>
            </a:r>
            <a:r>
              <a:rPr lang="fr-FR" sz="2000" dirty="0"/>
              <a:t> Agency (ANFR) in contact </a:t>
            </a:r>
            <a:r>
              <a:rPr lang="fr-FR" sz="2000" dirty="0" err="1"/>
              <a:t>with</a:t>
            </a:r>
            <a:r>
              <a:rPr lang="fr-FR" sz="2000" dirty="0"/>
              <a:t> the body </a:t>
            </a:r>
            <a:r>
              <a:rPr lang="fr-FR" sz="2000" dirty="0" err="1"/>
              <a:t>showed</a:t>
            </a:r>
            <a:r>
              <a:rPr lang="fr-FR" sz="2000" dirty="0"/>
              <a:t> a SAR </a:t>
            </a:r>
            <a:r>
              <a:rPr lang="fr-FR" sz="2000" dirty="0" err="1"/>
              <a:t>level</a:t>
            </a:r>
            <a:r>
              <a:rPr lang="fr-FR" sz="2000" dirty="0"/>
              <a:t> </a:t>
            </a:r>
            <a:r>
              <a:rPr lang="fr-FR" sz="2000" dirty="0" err="1"/>
              <a:t>higher</a:t>
            </a:r>
            <a:r>
              <a:rPr lang="fr-FR" sz="2000" dirty="0"/>
              <a:t> </a:t>
            </a:r>
            <a:r>
              <a:rPr lang="fr-FR" sz="2000" dirty="0" err="1"/>
              <a:t>than</a:t>
            </a:r>
            <a:r>
              <a:rPr lang="fr-FR" sz="2000" dirty="0"/>
              <a:t> 2W/kg and 1 out of 4, a SAR </a:t>
            </a:r>
            <a:r>
              <a:rPr lang="fr-FR" sz="2000" dirty="0" err="1"/>
              <a:t>level</a:t>
            </a:r>
            <a:r>
              <a:rPr lang="fr-FR" sz="2000" dirty="0"/>
              <a:t> </a:t>
            </a:r>
            <a:r>
              <a:rPr lang="fr-FR" sz="2000" dirty="0" err="1"/>
              <a:t>higher</a:t>
            </a:r>
            <a:r>
              <a:rPr lang="fr-FR" sz="2000" dirty="0"/>
              <a:t> </a:t>
            </a:r>
            <a:r>
              <a:rPr lang="fr-FR" sz="2000" dirty="0" err="1"/>
              <a:t>than</a:t>
            </a:r>
            <a:r>
              <a:rPr lang="fr-FR" sz="2000" dirty="0"/>
              <a:t> 4W/kg.</a:t>
            </a:r>
          </a:p>
          <a:p>
            <a:pPr algn="just"/>
            <a:endParaRPr lang="fr-FR" sz="2000" dirty="0"/>
          </a:p>
          <a:p>
            <a:pPr marL="285750" indent="-285750" algn="just">
              <a:buFont typeface="Wingdings" panose="05000000000000000000" pitchFamily="2" charset="2"/>
              <a:buChar char="§"/>
            </a:pPr>
            <a:r>
              <a:rPr lang="fr-FR" sz="2000" dirty="0" err="1"/>
              <a:t>These</a:t>
            </a:r>
            <a:r>
              <a:rPr lang="fr-FR" sz="2000" dirty="0"/>
              <a:t> data can </a:t>
            </a:r>
            <a:r>
              <a:rPr lang="fr-FR" sz="2000" dirty="0" err="1"/>
              <a:t>be</a:t>
            </a:r>
            <a:r>
              <a:rPr lang="fr-FR" sz="2000" dirty="0"/>
              <a:t> </a:t>
            </a:r>
            <a:r>
              <a:rPr lang="fr-FR" sz="2000" dirty="0" err="1"/>
              <a:t>found</a:t>
            </a:r>
            <a:r>
              <a:rPr lang="fr-FR" sz="2000" dirty="0"/>
              <a:t> on : </a:t>
            </a:r>
            <a:r>
              <a:rPr lang="fr-FR" sz="2000" dirty="0">
                <a:hlinkClick r:id="rId2"/>
              </a:rPr>
              <a:t>www.data.anfr.fr/explore/dataset/das-telephonie-mobile/</a:t>
            </a:r>
            <a:r>
              <a:rPr lang="fr-FR" sz="2000" dirty="0"/>
              <a:t> </a:t>
            </a:r>
          </a:p>
        </p:txBody>
      </p:sp>
    </p:spTree>
    <p:extLst>
      <p:ext uri="{BB962C8B-B14F-4D97-AF65-F5344CB8AC3E}">
        <p14:creationId xmlns="" xmlns:p14="http://schemas.microsoft.com/office/powerpoint/2010/main" val="328102849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E0F1816-75B4-4D01-8BE3-84AF96B74633}"/>
              </a:ext>
            </a:extLst>
          </p:cNvPr>
          <p:cNvSpPr>
            <a:spLocks noGrp="1"/>
          </p:cNvSpPr>
          <p:nvPr>
            <p:ph type="title"/>
          </p:nvPr>
        </p:nvSpPr>
        <p:spPr>
          <a:xfrm>
            <a:off x="677334" y="335280"/>
            <a:ext cx="8596668" cy="1595120"/>
          </a:xfrm>
        </p:spPr>
        <p:txBody>
          <a:bodyPr/>
          <a:lstStyle/>
          <a:p>
            <a:pPr algn="ctr"/>
            <a:r>
              <a:rPr lang="fr-FR" dirty="0" err="1"/>
              <a:t>Revelation</a:t>
            </a:r>
            <a:r>
              <a:rPr lang="fr-FR" dirty="0"/>
              <a:t> of SAR tests : </a:t>
            </a:r>
            <a:r>
              <a:rPr lang="fr-FR" dirty="0" err="1"/>
              <a:t>Examples</a:t>
            </a:r>
            <a:endParaRPr lang="fr-FR" dirty="0"/>
          </a:p>
        </p:txBody>
      </p:sp>
      <p:pic>
        <p:nvPicPr>
          <p:cNvPr id="9" name="Espace réservé du contenu 8">
            <a:extLst>
              <a:ext uri="{FF2B5EF4-FFF2-40B4-BE49-F238E27FC236}">
                <a16:creationId xmlns="" xmlns:a16="http://schemas.microsoft.com/office/drawing/2014/main" id="{71111DF3-49E8-4B9E-8EDC-15DA48B5426A}"/>
              </a:ext>
            </a:extLst>
          </p:cNvPr>
          <p:cNvPicPr>
            <a:picLocks noGrp="1" noChangeAspect="1"/>
          </p:cNvPicPr>
          <p:nvPr>
            <p:ph idx="1"/>
          </p:nvPr>
        </p:nvPicPr>
        <p:blipFill>
          <a:blip r:embed="rId2"/>
          <a:stretch>
            <a:fillRect/>
          </a:stretch>
        </p:blipFill>
        <p:spPr>
          <a:xfrm>
            <a:off x="677334" y="1381760"/>
            <a:ext cx="8669866" cy="5273040"/>
          </a:xfrm>
          <a:prstGeom prst="rect">
            <a:avLst/>
          </a:prstGeom>
        </p:spPr>
      </p:pic>
    </p:spTree>
    <p:extLst>
      <p:ext uri="{BB962C8B-B14F-4D97-AF65-F5344CB8AC3E}">
        <p14:creationId xmlns="" xmlns:p14="http://schemas.microsoft.com/office/powerpoint/2010/main" val="8326195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A34D18D-BE07-4AC2-882A-F7441E41BB2E}"/>
              </a:ext>
            </a:extLst>
          </p:cNvPr>
          <p:cNvSpPr>
            <a:spLocks noGrp="1"/>
          </p:cNvSpPr>
          <p:nvPr>
            <p:ph type="title"/>
          </p:nvPr>
        </p:nvSpPr>
        <p:spPr/>
        <p:txBody>
          <a:bodyPr/>
          <a:lstStyle/>
          <a:p>
            <a:r>
              <a:rPr lang="fr-FR" dirty="0"/>
              <a:t>SAR </a:t>
            </a:r>
            <a:r>
              <a:rPr lang="fr-FR" dirty="0" err="1" smtClean="0"/>
              <a:t>comparison</a:t>
            </a:r>
            <a:r>
              <a:rPr lang="fr-FR" dirty="0" smtClean="0"/>
              <a:t> </a:t>
            </a:r>
            <a:r>
              <a:rPr lang="fr-FR" dirty="0"/>
              <a:t>: 1gr and 10gr of tissue</a:t>
            </a:r>
          </a:p>
        </p:txBody>
      </p:sp>
      <p:pic>
        <p:nvPicPr>
          <p:cNvPr id="7" name="Espace réservé du contenu 3">
            <a:extLst>
              <a:ext uri="{FF2B5EF4-FFF2-40B4-BE49-F238E27FC236}">
                <a16:creationId xmlns="" xmlns:a16="http://schemas.microsoft.com/office/drawing/2014/main" id="{2B95E1ED-ED9B-4F99-8799-F2BCC98ACD13}"/>
              </a:ext>
            </a:extLst>
          </p:cNvPr>
          <p:cNvPicPr>
            <a:picLocks noGrp="1" noChangeAspect="1"/>
          </p:cNvPicPr>
          <p:nvPr>
            <p:ph idx="1"/>
          </p:nvPr>
        </p:nvPicPr>
        <p:blipFill>
          <a:blip r:embed="rId2"/>
          <a:stretch>
            <a:fillRect/>
          </a:stretch>
        </p:blipFill>
        <p:spPr>
          <a:xfrm>
            <a:off x="599440" y="1584960"/>
            <a:ext cx="8674561" cy="5059680"/>
          </a:xfrm>
          <a:prstGeom prst="rect">
            <a:avLst/>
          </a:prstGeom>
        </p:spPr>
      </p:pic>
    </p:spTree>
    <p:extLst>
      <p:ext uri="{BB962C8B-B14F-4D97-AF65-F5344CB8AC3E}">
        <p14:creationId xmlns="" xmlns:p14="http://schemas.microsoft.com/office/powerpoint/2010/main" val="1846049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C16D4C3-F6A0-4F4B-8475-090B6A8FBD8A}"/>
              </a:ext>
            </a:extLst>
          </p:cNvPr>
          <p:cNvSpPr>
            <a:spLocks noGrp="1"/>
          </p:cNvSpPr>
          <p:nvPr>
            <p:ph type="title"/>
          </p:nvPr>
        </p:nvSpPr>
        <p:spPr/>
        <p:txBody>
          <a:bodyPr/>
          <a:lstStyle/>
          <a:p>
            <a:pPr algn="ctr"/>
            <a:r>
              <a:rPr lang="fr-FR" dirty="0"/>
              <a:t>Thermal </a:t>
            </a:r>
            <a:r>
              <a:rPr lang="fr-FR" dirty="0" err="1"/>
              <a:t>health</a:t>
            </a:r>
            <a:r>
              <a:rPr lang="fr-FR" dirty="0"/>
              <a:t> </a:t>
            </a:r>
            <a:r>
              <a:rPr lang="fr-FR" dirty="0" err="1"/>
              <a:t>effect</a:t>
            </a:r>
            <a:endParaRPr lang="fr-FR" dirty="0"/>
          </a:p>
        </p:txBody>
      </p:sp>
      <p:sp>
        <p:nvSpPr>
          <p:cNvPr id="3" name="Espace réservé du contenu 2">
            <a:extLst>
              <a:ext uri="{FF2B5EF4-FFF2-40B4-BE49-F238E27FC236}">
                <a16:creationId xmlns="" xmlns:a16="http://schemas.microsoft.com/office/drawing/2014/main" id="{D0737574-2D8A-481A-B9FD-220D5BED98A0}"/>
              </a:ext>
            </a:extLst>
          </p:cNvPr>
          <p:cNvSpPr>
            <a:spLocks noGrp="1"/>
          </p:cNvSpPr>
          <p:nvPr>
            <p:ph idx="1"/>
          </p:nvPr>
        </p:nvSpPr>
        <p:spPr>
          <a:xfrm>
            <a:off x="677334" y="1838227"/>
            <a:ext cx="8596668" cy="4203135"/>
          </a:xfrm>
        </p:spPr>
        <p:txBody>
          <a:bodyPr/>
          <a:lstStyle/>
          <a:p>
            <a:pPr algn="just">
              <a:buFont typeface="Wingdings" panose="05000000000000000000" pitchFamily="2" charset="2"/>
              <a:buChar char="§"/>
            </a:pPr>
            <a:r>
              <a:rPr lang="fr-FR" dirty="0"/>
              <a:t>« </a:t>
            </a:r>
            <a:r>
              <a:rPr lang="fr-FR" i="1" dirty="0" err="1"/>
              <a:t>Quantifying</a:t>
            </a:r>
            <a:r>
              <a:rPr lang="fr-FR" i="1" dirty="0"/>
              <a:t> SAR in </a:t>
            </a:r>
            <a:r>
              <a:rPr lang="fr-FR" i="1" dirty="0" err="1"/>
              <a:t>small</a:t>
            </a:r>
            <a:r>
              <a:rPr lang="fr-FR" i="1" dirty="0"/>
              <a:t> </a:t>
            </a:r>
            <a:r>
              <a:rPr lang="fr-FR" i="1" dirty="0" err="1"/>
              <a:t>averaging</a:t>
            </a:r>
            <a:r>
              <a:rPr lang="fr-FR" i="1" dirty="0"/>
              <a:t> </a:t>
            </a:r>
            <a:r>
              <a:rPr lang="fr-FR" i="1" dirty="0" err="1"/>
              <a:t>regions</a:t>
            </a:r>
            <a:r>
              <a:rPr lang="fr-FR" i="1" dirty="0"/>
              <a:t> is more relevant for </a:t>
            </a:r>
            <a:r>
              <a:rPr lang="fr-FR" i="1" dirty="0" err="1"/>
              <a:t>evaluations</a:t>
            </a:r>
            <a:r>
              <a:rPr lang="fr-FR" i="1" dirty="0"/>
              <a:t> of </a:t>
            </a:r>
            <a:r>
              <a:rPr lang="fr-FR" i="1" dirty="0" err="1"/>
              <a:t>human</a:t>
            </a:r>
            <a:r>
              <a:rPr lang="fr-FR" i="1" dirty="0"/>
              <a:t> </a:t>
            </a:r>
            <a:r>
              <a:rPr lang="fr-FR" i="1" dirty="0" err="1"/>
              <a:t>health</a:t>
            </a:r>
            <a:r>
              <a:rPr lang="fr-FR" i="1" dirty="0"/>
              <a:t> </a:t>
            </a:r>
            <a:r>
              <a:rPr lang="fr-FR" i="1" dirty="0" err="1"/>
              <a:t>effect</a:t>
            </a:r>
            <a:r>
              <a:rPr lang="fr-FR" i="1" dirty="0"/>
              <a:t> </a:t>
            </a:r>
            <a:r>
              <a:rPr lang="fr-FR" dirty="0"/>
              <a:t>» NTP </a:t>
            </a:r>
            <a:r>
              <a:rPr lang="fr-FR" dirty="0" err="1"/>
              <a:t>quotation</a:t>
            </a:r>
            <a:r>
              <a:rPr lang="fr-FR" dirty="0"/>
              <a:t> page 29 (report on rats).</a:t>
            </a:r>
          </a:p>
          <a:p>
            <a:pPr marL="0" indent="0" algn="just">
              <a:buNone/>
            </a:pPr>
            <a:endParaRPr lang="fr-FR" dirty="0"/>
          </a:p>
          <a:p>
            <a:pPr algn="just">
              <a:buFont typeface="Wingdings" panose="05000000000000000000" pitchFamily="2" charset="2"/>
              <a:buChar char="§"/>
            </a:pPr>
            <a:r>
              <a:rPr lang="fr-FR" dirty="0"/>
              <a:t>« </a:t>
            </a:r>
            <a:r>
              <a:rPr lang="fr-FR" i="1" dirty="0"/>
              <a:t>Low </a:t>
            </a:r>
            <a:r>
              <a:rPr lang="fr-FR" i="1" dirty="0" err="1"/>
              <a:t>levels</a:t>
            </a:r>
            <a:r>
              <a:rPr lang="fr-FR" i="1" dirty="0"/>
              <a:t> of </a:t>
            </a:r>
            <a:r>
              <a:rPr lang="fr-FR" i="1" dirty="0" err="1"/>
              <a:t>exposure</a:t>
            </a:r>
            <a:r>
              <a:rPr lang="fr-FR" i="1" dirty="0"/>
              <a:t> to </a:t>
            </a:r>
            <a:r>
              <a:rPr lang="fr-FR" i="1" dirty="0" err="1"/>
              <a:t>cell</a:t>
            </a:r>
            <a:r>
              <a:rPr lang="fr-FR" i="1" dirty="0"/>
              <a:t> phone RFR </a:t>
            </a:r>
            <a:r>
              <a:rPr lang="fr-FR" i="1" dirty="0" err="1"/>
              <a:t>may</a:t>
            </a:r>
            <a:r>
              <a:rPr lang="fr-FR" i="1" dirty="0"/>
              <a:t> </a:t>
            </a:r>
            <a:r>
              <a:rPr lang="fr-FR" i="1" dirty="0" err="1"/>
              <a:t>result</a:t>
            </a:r>
            <a:r>
              <a:rPr lang="fr-FR" i="1" dirty="0"/>
              <a:t> in </a:t>
            </a:r>
            <a:r>
              <a:rPr lang="fr-FR" i="1" dirty="0" err="1"/>
              <a:t>small</a:t>
            </a:r>
            <a:r>
              <a:rPr lang="fr-FR" i="1" dirty="0"/>
              <a:t> </a:t>
            </a:r>
            <a:r>
              <a:rPr lang="fr-FR" i="1" dirty="0" err="1"/>
              <a:t>temperature</a:t>
            </a:r>
            <a:r>
              <a:rPr lang="fr-FR" i="1" dirty="0"/>
              <a:t> changes in </a:t>
            </a:r>
            <a:r>
              <a:rPr lang="fr-FR" i="1" dirty="0" err="1"/>
              <a:t>localized</a:t>
            </a:r>
            <a:r>
              <a:rPr lang="fr-FR" i="1" dirty="0"/>
              <a:t> areas of </a:t>
            </a:r>
            <a:r>
              <a:rPr lang="fr-FR" i="1" dirty="0" err="1"/>
              <a:t>exposed</a:t>
            </a:r>
            <a:r>
              <a:rPr lang="fr-FR" i="1" dirty="0"/>
              <a:t> tissues </a:t>
            </a:r>
            <a:r>
              <a:rPr lang="fr-FR" i="1" dirty="0" err="1"/>
              <a:t>that</a:t>
            </a:r>
            <a:r>
              <a:rPr lang="fr-FR" i="1" dirty="0"/>
              <a:t> cause </a:t>
            </a:r>
            <a:r>
              <a:rPr lang="fr-FR" i="1" dirty="0" err="1"/>
              <a:t>conformational</a:t>
            </a:r>
            <a:r>
              <a:rPr lang="fr-FR" i="1" dirty="0"/>
              <a:t> changes in </a:t>
            </a:r>
            <a:r>
              <a:rPr lang="fr-FR" i="1" dirty="0" err="1"/>
              <a:t>temperature</a:t>
            </a:r>
            <a:r>
              <a:rPr lang="fr-FR" i="1" dirty="0"/>
              <a:t>-sensitive </a:t>
            </a:r>
            <a:r>
              <a:rPr lang="fr-FR" i="1" dirty="0" err="1"/>
              <a:t>proteins</a:t>
            </a:r>
            <a:r>
              <a:rPr lang="fr-FR" i="1" dirty="0"/>
              <a:t> and </a:t>
            </a:r>
            <a:r>
              <a:rPr lang="fr-FR" i="1" dirty="0" err="1"/>
              <a:t>induce</a:t>
            </a:r>
            <a:r>
              <a:rPr lang="fr-FR" i="1" dirty="0"/>
              <a:t> the expression of </a:t>
            </a:r>
            <a:r>
              <a:rPr lang="fr-FR" i="1" dirty="0" err="1"/>
              <a:t>heat</a:t>
            </a:r>
            <a:r>
              <a:rPr lang="fr-FR" i="1" dirty="0"/>
              <a:t> </a:t>
            </a:r>
            <a:r>
              <a:rPr lang="fr-FR" i="1" dirty="0" err="1"/>
              <a:t>shock</a:t>
            </a:r>
            <a:r>
              <a:rPr lang="fr-FR" i="1" dirty="0"/>
              <a:t> </a:t>
            </a:r>
            <a:r>
              <a:rPr lang="fr-FR" i="1" dirty="0" err="1"/>
              <a:t>proteins</a:t>
            </a:r>
            <a:r>
              <a:rPr lang="fr-FR" i="1" dirty="0"/>
              <a:t> </a:t>
            </a:r>
            <a:r>
              <a:rPr lang="fr-FR" dirty="0"/>
              <a:t>» NTP </a:t>
            </a:r>
            <a:r>
              <a:rPr lang="fr-FR" dirty="0" err="1"/>
              <a:t>quotation</a:t>
            </a:r>
            <a:r>
              <a:rPr lang="fr-FR" dirty="0"/>
              <a:t> </a:t>
            </a:r>
            <a:r>
              <a:rPr lang="fr-FR" dirty="0" smtClean="0"/>
              <a:t>pages </a:t>
            </a:r>
            <a:r>
              <a:rPr lang="fr-FR" dirty="0"/>
              <a:t>30 and 31.</a:t>
            </a:r>
          </a:p>
          <a:p>
            <a:pPr marL="0" indent="0" algn="just">
              <a:buNone/>
            </a:pPr>
            <a:endParaRPr lang="fr-FR" dirty="0"/>
          </a:p>
          <a:p>
            <a:pPr algn="just">
              <a:buFont typeface="Wingdings" panose="05000000000000000000" pitchFamily="2" charset="2"/>
              <a:buChar char="§"/>
            </a:pPr>
            <a:r>
              <a:rPr lang="fr-FR" dirty="0" err="1"/>
              <a:t>Contrary</a:t>
            </a:r>
            <a:r>
              <a:rPr lang="fr-FR" dirty="0"/>
              <a:t> to </a:t>
            </a:r>
            <a:r>
              <a:rPr lang="fr-FR" dirty="0" err="1"/>
              <a:t>NTP’s</a:t>
            </a:r>
            <a:r>
              <a:rPr lang="fr-FR" dirty="0"/>
              <a:t> conclusions and </a:t>
            </a:r>
            <a:r>
              <a:rPr lang="fr-FR" dirty="0" err="1"/>
              <a:t>according</a:t>
            </a:r>
            <a:r>
              <a:rPr lang="fr-FR" dirty="0"/>
              <a:t> to real life </a:t>
            </a:r>
            <a:r>
              <a:rPr lang="fr-FR" dirty="0" smtClean="0"/>
              <a:t>radiation </a:t>
            </a:r>
            <a:r>
              <a:rPr lang="fr-FR" dirty="0" err="1"/>
              <a:t>exposure</a:t>
            </a:r>
            <a:r>
              <a:rPr lang="fr-FR" dirty="0"/>
              <a:t> on </a:t>
            </a:r>
            <a:r>
              <a:rPr lang="fr-FR" dirty="0" err="1"/>
              <a:t>humans</a:t>
            </a:r>
            <a:r>
              <a:rPr lang="fr-FR" dirty="0"/>
              <a:t> </a:t>
            </a:r>
            <a:r>
              <a:rPr lang="fr-FR" dirty="0" err="1"/>
              <a:t>revealed</a:t>
            </a:r>
            <a:r>
              <a:rPr lang="fr-FR" dirty="0"/>
              <a:t> by the French Agency, </a:t>
            </a:r>
            <a:r>
              <a:rPr lang="fr-FR" dirty="0" smtClean="0"/>
              <a:t>the thermal </a:t>
            </a:r>
            <a:r>
              <a:rPr lang="fr-FR" dirty="0" err="1" smtClean="0"/>
              <a:t>effect</a:t>
            </a:r>
            <a:r>
              <a:rPr lang="fr-FR" dirty="0" smtClean="0"/>
              <a:t> </a:t>
            </a:r>
            <a:r>
              <a:rPr lang="fr-FR" dirty="0"/>
              <a:t>must </a:t>
            </a:r>
            <a:r>
              <a:rPr lang="fr-FR" dirty="0" err="1"/>
              <a:t>be</a:t>
            </a:r>
            <a:r>
              <a:rPr lang="fr-FR" dirty="0"/>
              <a:t> </a:t>
            </a:r>
            <a:r>
              <a:rPr lang="fr-FR" dirty="0" err="1"/>
              <a:t>taken</a:t>
            </a:r>
            <a:r>
              <a:rPr lang="fr-FR" dirty="0"/>
              <a:t> </a:t>
            </a:r>
            <a:r>
              <a:rPr lang="fr-FR" dirty="0" err="1"/>
              <a:t>into</a:t>
            </a:r>
            <a:r>
              <a:rPr lang="fr-FR" dirty="0"/>
              <a:t> </a:t>
            </a:r>
            <a:r>
              <a:rPr lang="fr-FR" dirty="0" err="1"/>
              <a:t>account</a:t>
            </a:r>
            <a:r>
              <a:rPr lang="fr-FR" dirty="0"/>
              <a:t>.  </a:t>
            </a:r>
          </a:p>
        </p:txBody>
      </p:sp>
    </p:spTree>
    <p:extLst>
      <p:ext uri="{BB962C8B-B14F-4D97-AF65-F5344CB8AC3E}">
        <p14:creationId xmlns="" xmlns:p14="http://schemas.microsoft.com/office/powerpoint/2010/main" val="7118388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170</TotalTime>
  <Words>626</Words>
  <Application>Microsoft Office PowerPoint</Application>
  <PresentationFormat>Custom</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Facette</vt:lpstr>
      <vt:lpstr>COMMENTS ON THE NATIONAL TOXICOLOGY PROGRAM STUDY  PEER REVIEW </vt:lpstr>
      <vt:lpstr>PRESENTATION : ALERTE PHONEGATE ASSOCIATION </vt:lpstr>
      <vt:lpstr>PRESENTATION : DR. MARC ARAZI</vt:lpstr>
      <vt:lpstr>INTRODUCTION</vt:lpstr>
      <vt:lpstr>JOHN BUCHER’S INTERPRETATION </vt:lpstr>
      <vt:lpstr>Revelation of SAR tests on 442 cell phones of the French National Frequencies Agency (ANFR) </vt:lpstr>
      <vt:lpstr>Revelation of SAR tests : Examples</vt:lpstr>
      <vt:lpstr>SAR comparison : 1gr and 10gr of tissue</vt:lpstr>
      <vt:lpstr>Thermal health effect</vt:lpstr>
      <vt:lpstr>GSM and CDMA frequency bands</vt:lpstr>
      <vt:lpstr>Food and Drug Administration (FDA) aware of the French tests and studies</vt:lpstr>
      <vt:lpstr>Recommandations of the scientific expert committee of ANSES</vt:lpstr>
      <vt:lpstr>Conclusion</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Valentin Godebarge</dc:creator>
  <cp:lastModifiedBy>Meris Michaels</cp:lastModifiedBy>
  <cp:revision>22</cp:revision>
  <dcterms:created xsi:type="dcterms:W3CDTF">2018-03-12T15:55:08Z</dcterms:created>
  <dcterms:modified xsi:type="dcterms:W3CDTF">2018-03-23T09:44:41Z</dcterms:modified>
</cp:coreProperties>
</file>