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vml" ContentType="application/vnd.openxmlformats-officedocument.vmlDrawi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82" autoAdjust="0"/>
    <p:restoredTop sz="94660"/>
  </p:normalViewPr>
  <p:slideViewPr>
    <p:cSldViewPr snapToGrid="0">
      <p:cViewPr varScale="1">
        <p:scale>
          <a:sx n="89" d="100"/>
          <a:sy n="89" d="100"/>
        </p:scale>
        <p:origin x="184"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148676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264352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85318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312160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265861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220377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284502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361147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31351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352762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7BD0F7DB-71C3-4B2D-9421-13D9E55441B9}" type="datetimeFigureOut">
              <a:rPr lang="he-IL" smtClean="0"/>
              <a:t>ח'.טבת.תשע"ז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E3DAE7D-06CC-4B87-B197-90F6982B9AE2}" type="slidenum">
              <a:rPr lang="he-IL" smtClean="0"/>
              <a:t>‹#›</a:t>
            </a:fld>
            <a:endParaRPr lang="he-IL"/>
          </a:p>
        </p:txBody>
      </p:sp>
    </p:spTree>
    <p:extLst>
      <p:ext uri="{BB962C8B-B14F-4D97-AF65-F5344CB8AC3E}">
        <p14:creationId xmlns:p14="http://schemas.microsoft.com/office/powerpoint/2010/main" val="842706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D0F7DB-71C3-4B2D-9421-13D9E55441B9}" type="datetimeFigureOut">
              <a:rPr lang="he-IL" smtClean="0"/>
              <a:t>ח'.טבת.תשע"ז</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E3DAE7D-06CC-4B87-B197-90F6982B9AE2}" type="slidenum">
              <a:rPr lang="he-IL" smtClean="0"/>
              <a:t>‹#›</a:t>
            </a:fld>
            <a:endParaRPr lang="he-IL"/>
          </a:p>
        </p:txBody>
      </p:sp>
    </p:spTree>
    <p:extLst>
      <p:ext uri="{BB962C8B-B14F-4D97-AF65-F5344CB8AC3E}">
        <p14:creationId xmlns:p14="http://schemas.microsoft.com/office/powerpoint/2010/main" val="400883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371600" y="2341563"/>
            <a:ext cx="9144000" cy="2387600"/>
          </a:xfrm>
        </p:spPr>
        <p:txBody>
          <a:bodyPr>
            <a:normAutofit fontScale="90000"/>
          </a:bodyPr>
          <a:lstStyle/>
          <a:p>
            <a:pPr rtl="0"/>
            <a:r>
              <a:rPr lang="en-US" sz="4900" b="1" dirty="0">
                <a:solidFill>
                  <a:srgbClr val="002060"/>
                </a:solidFill>
              </a:rPr>
              <a:t>A Thermodynamic Perspective on the Interaction of Radio Frequency Radiation with Living Tissue</a:t>
            </a:r>
            <a:r>
              <a:rPr lang="en-US" sz="4900" dirty="0">
                <a:solidFill>
                  <a:srgbClr val="002060"/>
                </a:solidFill>
              </a:rPr>
              <a:t/>
            </a:r>
            <a:br>
              <a:rPr lang="en-US" sz="4900" dirty="0">
                <a:solidFill>
                  <a:srgbClr val="002060"/>
                </a:solidFill>
              </a:rPr>
            </a:br>
            <a:r>
              <a:rPr lang="en-US" sz="2700" b="1" dirty="0">
                <a:solidFill>
                  <a:srgbClr val="002060"/>
                </a:solidFill>
              </a:rPr>
              <a:t>Michael Peleg</a:t>
            </a:r>
            <a:r>
              <a:rPr lang="en-US" dirty="0"/>
              <a:t/>
            </a:r>
            <a:br>
              <a:rPr lang="en-US" dirty="0"/>
            </a:br>
            <a:endParaRPr lang="he-IL" dirty="0"/>
          </a:p>
        </p:txBody>
      </p:sp>
    </p:spTree>
    <p:extLst>
      <p:ext uri="{BB962C8B-B14F-4D97-AF65-F5344CB8AC3E}">
        <p14:creationId xmlns:p14="http://schemas.microsoft.com/office/powerpoint/2010/main" val="264690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b="1" dirty="0">
                <a:solidFill>
                  <a:srgbClr val="002060"/>
                </a:solidFill>
              </a:rPr>
              <a:t>Introduction</a:t>
            </a:r>
            <a:endParaRPr lang="he-IL" dirty="0">
              <a:solidFill>
                <a:srgbClr val="002060"/>
              </a:solidFill>
            </a:endParaRPr>
          </a:p>
        </p:txBody>
      </p:sp>
      <p:sp>
        <p:nvSpPr>
          <p:cNvPr id="3" name="מציין מיקום תוכן 2"/>
          <p:cNvSpPr>
            <a:spLocks noGrp="1"/>
          </p:cNvSpPr>
          <p:nvPr>
            <p:ph idx="1"/>
          </p:nvPr>
        </p:nvSpPr>
        <p:spPr>
          <a:xfrm>
            <a:off x="838200" y="1574800"/>
            <a:ext cx="10515600" cy="5105399"/>
          </a:xfrm>
        </p:spPr>
        <p:txBody>
          <a:bodyPr>
            <a:normAutofit/>
          </a:bodyPr>
          <a:lstStyle/>
          <a:p>
            <a:pPr marL="0" indent="0" algn="l" rtl="0">
              <a:buNone/>
            </a:pPr>
            <a:r>
              <a:rPr lang="en-US" dirty="0"/>
              <a:t>This is a presentation of a published paper :</a:t>
            </a:r>
          </a:p>
          <a:p>
            <a:pPr marL="0" indent="0" algn="l" rtl="0">
              <a:buNone/>
            </a:pPr>
            <a:r>
              <a:rPr lang="en-US" dirty="0"/>
              <a:t>Michael Peleg: A Thermodynamic Perspective on the Interaction of Radio Frequency Radiation with Living Tissue,  International Journal of Biophysics, April 2012, DOI: 10.5923/j.biophysics.20120201.01</a:t>
            </a:r>
          </a:p>
          <a:p>
            <a:pPr marL="0" indent="0" algn="l" rtl="0">
              <a:buNone/>
            </a:pPr>
            <a:r>
              <a:rPr lang="en-US" dirty="0"/>
              <a:t>The presentation, like the paper, is rigorous. Only the radiation temperature value is cited from the paper without a full proof here.</a:t>
            </a:r>
          </a:p>
          <a:p>
            <a:pPr marL="0" indent="0" algn="l" rtl="0">
              <a:buNone/>
            </a:pPr>
            <a:r>
              <a:rPr lang="en-US" dirty="0"/>
              <a:t>The presentation uses no equations, please do not let its somewhat light nature break your chain of understanding.</a:t>
            </a:r>
          </a:p>
          <a:p>
            <a:pPr marL="0" indent="0" algn="l" rtl="0">
              <a:buNone/>
            </a:pPr>
            <a:r>
              <a:rPr lang="en-US" dirty="0"/>
              <a:t> It shows a one potential mode of biological interaction, there are others. It may be important and it may be not, anyway it is an interesting physical viewpoint.</a:t>
            </a:r>
          </a:p>
          <a:p>
            <a:endParaRPr lang="he-IL" dirty="0"/>
          </a:p>
        </p:txBody>
      </p:sp>
    </p:spTree>
    <p:extLst>
      <p:ext uri="{BB962C8B-B14F-4D97-AF65-F5344CB8AC3E}">
        <p14:creationId xmlns:p14="http://schemas.microsoft.com/office/powerpoint/2010/main" val="113160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b="1" dirty="0">
                <a:solidFill>
                  <a:srgbClr val="002060"/>
                </a:solidFill>
              </a:rPr>
              <a:t>Known classical physics</a:t>
            </a:r>
            <a:endParaRPr lang="he-IL" dirty="0">
              <a:solidFill>
                <a:srgbClr val="002060"/>
              </a:solidFill>
            </a:endParaRPr>
          </a:p>
        </p:txBody>
      </p:sp>
      <p:sp>
        <p:nvSpPr>
          <p:cNvPr id="3" name="מציין מיקום תוכן 2"/>
          <p:cNvSpPr>
            <a:spLocks noGrp="1"/>
          </p:cNvSpPr>
          <p:nvPr>
            <p:ph idx="1"/>
          </p:nvPr>
        </p:nvSpPr>
        <p:spPr/>
        <p:txBody>
          <a:bodyPr/>
          <a:lstStyle/>
          <a:p>
            <a:pPr lvl="0" algn="l" rtl="0"/>
            <a:r>
              <a:rPr lang="en-US" dirty="0"/>
              <a:t>Heat and energy flow from high temperature regions to low temperature ones.</a:t>
            </a:r>
          </a:p>
          <a:p>
            <a:pPr lvl="0" algn="l" rtl="0"/>
            <a:r>
              <a:rPr lang="en-US" dirty="0"/>
              <a:t>In thermal equilibrium the temperature is uniform.</a:t>
            </a:r>
          </a:p>
          <a:p>
            <a:pPr lvl="0" algn="l" rtl="0"/>
            <a:r>
              <a:rPr lang="en-US" dirty="0"/>
              <a:t>In equilibrium the energy is distributed evenly among all possible energy carrying modes such as velocities of particles, heights of particles, molecular vibrations and electromagnetic fields. This is very basic and called "equipartition".</a:t>
            </a:r>
          </a:p>
          <a:p>
            <a:pPr lvl="0" algn="l" rtl="0"/>
            <a:r>
              <a:rPr lang="en-US" dirty="0"/>
              <a:t>The consequence of the above is the black body radiation – natural radio-frequency radiation present everywhere on the Earth with energy density proportional to temperature. Its energy share is tiny.</a:t>
            </a:r>
          </a:p>
          <a:p>
            <a:endParaRPr lang="he-IL" dirty="0"/>
          </a:p>
        </p:txBody>
      </p:sp>
    </p:spTree>
    <p:extLst>
      <p:ext uri="{BB962C8B-B14F-4D97-AF65-F5344CB8AC3E}">
        <p14:creationId xmlns:p14="http://schemas.microsoft.com/office/powerpoint/2010/main" val="315406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182563"/>
            <a:ext cx="10515600" cy="850900"/>
          </a:xfrm>
        </p:spPr>
        <p:txBody>
          <a:bodyPr/>
          <a:lstStyle/>
          <a:p>
            <a:pPr algn="ctr"/>
            <a:r>
              <a:rPr lang="en-US" b="1" dirty="0">
                <a:solidFill>
                  <a:srgbClr val="002060"/>
                </a:solidFill>
              </a:rPr>
              <a:t>The hell</a:t>
            </a:r>
            <a:endParaRPr lang="he-IL" dirty="0">
              <a:solidFill>
                <a:srgbClr val="002060"/>
              </a:solidFill>
            </a:endParaRPr>
          </a:p>
        </p:txBody>
      </p:sp>
      <p:sp>
        <p:nvSpPr>
          <p:cNvPr id="3" name="מציין מיקום תוכן 2"/>
          <p:cNvSpPr>
            <a:spLocks noGrp="1"/>
          </p:cNvSpPr>
          <p:nvPr>
            <p:ph idx="1"/>
          </p:nvPr>
        </p:nvSpPr>
        <p:spPr>
          <a:xfrm>
            <a:off x="939800" y="5410200"/>
            <a:ext cx="10515600" cy="1447800"/>
          </a:xfrm>
        </p:spPr>
        <p:txBody>
          <a:bodyPr>
            <a:normAutofit/>
          </a:bodyPr>
          <a:lstStyle/>
          <a:p>
            <a:pPr algn="l" rtl="0"/>
            <a:r>
              <a:rPr lang="en-US" dirty="0"/>
              <a:t>Very hot, say 1000</a:t>
            </a:r>
            <a:r>
              <a:rPr lang="en-US" baseline="30000" dirty="0"/>
              <a:t>O</a:t>
            </a:r>
            <a:r>
              <a:rPr lang="en-US" dirty="0"/>
              <a:t>C, and in thermal equilibrium.</a:t>
            </a:r>
          </a:p>
          <a:p>
            <a:pPr algn="l" rtl="0"/>
            <a:r>
              <a:rPr lang="en-US" dirty="0"/>
              <a:t>A tiny part of the energy there is in the form of RF black body radiation, this is the least problem of the inmates.</a:t>
            </a:r>
          </a:p>
          <a:p>
            <a:endParaRPr lang="he-IL"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ext uri="{D42A27DB-BD31-4B8C-83A1-F6EECF244321}">
                <p14:modId xmlns:p14="http://schemas.microsoft.com/office/powerpoint/2010/main" val="3312865637"/>
              </p:ext>
            </p:extLst>
          </p:nvPr>
        </p:nvGraphicFramePr>
        <p:xfrm>
          <a:off x="2340809" y="838200"/>
          <a:ext cx="7588577" cy="4572000"/>
        </p:xfrm>
        <a:graphic>
          <a:graphicData uri="http://schemas.openxmlformats.org/presentationml/2006/ole">
            <mc:AlternateContent xmlns:mc="http://schemas.openxmlformats.org/markup-compatibility/2006">
              <mc:Choice xmlns:v="urn:schemas-microsoft-com:vml" Requires="v">
                <p:oleObj spid="_x0000_s1055" name="Visio" r:id="rId3" imgW="4600496" imgH="2771829" progId="Visio.Drawing.11">
                  <p:embed/>
                </p:oleObj>
              </mc:Choice>
              <mc:Fallback>
                <p:oleObj name="Visio" r:id="rId3" imgW="4600496" imgH="277182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809" y="838200"/>
                        <a:ext cx="7588577" cy="4572000"/>
                      </a:xfrm>
                      <a:prstGeom prst="rect">
                        <a:avLst/>
                      </a:prstGeom>
                      <a:noFill/>
                    </p:spPr>
                  </p:pic>
                </p:oleObj>
              </mc:Fallback>
            </mc:AlternateContent>
          </a:graphicData>
        </a:graphic>
      </p:graphicFrame>
    </p:spTree>
    <p:extLst>
      <p:ext uri="{BB962C8B-B14F-4D97-AF65-F5344CB8AC3E}">
        <p14:creationId xmlns:p14="http://schemas.microsoft.com/office/powerpoint/2010/main" val="2590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49300" y="-86048"/>
            <a:ext cx="10515600" cy="866775"/>
          </a:xfrm>
        </p:spPr>
        <p:txBody>
          <a:bodyPr/>
          <a:lstStyle/>
          <a:p>
            <a:pPr algn="ctr" rtl="0"/>
            <a:r>
              <a:rPr lang="en-US" b="1" dirty="0">
                <a:solidFill>
                  <a:srgbClr val="002060"/>
                </a:solidFill>
              </a:rPr>
              <a:t>Igloo in hell</a:t>
            </a:r>
            <a:endParaRPr lang="en-US" dirty="0">
              <a:solidFill>
                <a:srgbClr val="002060"/>
              </a:solidFill>
            </a:endParaRPr>
          </a:p>
        </p:txBody>
      </p:sp>
      <p:sp>
        <p:nvSpPr>
          <p:cNvPr id="3" name="מציין מיקום תוכן 2"/>
          <p:cNvSpPr>
            <a:spLocks noGrp="1"/>
          </p:cNvSpPr>
          <p:nvPr>
            <p:ph idx="1"/>
          </p:nvPr>
        </p:nvSpPr>
        <p:spPr>
          <a:xfrm>
            <a:off x="838200" y="5333999"/>
            <a:ext cx="10515600" cy="1612901"/>
          </a:xfrm>
        </p:spPr>
        <p:txBody>
          <a:bodyPr>
            <a:normAutofit fontScale="92500" lnSpcReduction="10000"/>
          </a:bodyPr>
          <a:lstStyle/>
          <a:p>
            <a:pPr algn="l" rtl="0"/>
            <a:r>
              <a:rPr lang="en-US" dirty="0"/>
              <a:t>Made of a science fiction material which is perfectly thermally insulating and reflects all radiation. The igloo has an opening.</a:t>
            </a:r>
          </a:p>
          <a:p>
            <a:pPr algn="l" rtl="0"/>
            <a:r>
              <a:rPr lang="en-US" dirty="0"/>
              <a:t>After sufficient time the igloo interior will reach 1000</a:t>
            </a:r>
            <a:r>
              <a:rPr lang="en-US" baseline="30000" dirty="0"/>
              <a:t>O</a:t>
            </a:r>
            <a:r>
              <a:rPr lang="en-US" dirty="0"/>
              <a:t>C and the energy flow entering its opening will be the same as the energy flow exiting it.</a:t>
            </a:r>
          </a:p>
          <a:p>
            <a:pPr rtl="0"/>
            <a:endParaRPr lang="en-US" dirty="0"/>
          </a:p>
          <a:p>
            <a:endParaRPr lang="he-IL"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ext uri="{D42A27DB-BD31-4B8C-83A1-F6EECF244321}">
                <p14:modId xmlns:p14="http://schemas.microsoft.com/office/powerpoint/2010/main" val="2768988705"/>
              </p:ext>
            </p:extLst>
          </p:nvPr>
        </p:nvGraphicFramePr>
        <p:xfrm>
          <a:off x="2133599" y="656738"/>
          <a:ext cx="7756525" cy="4564608"/>
        </p:xfrm>
        <a:graphic>
          <a:graphicData uri="http://schemas.openxmlformats.org/presentationml/2006/ole">
            <mc:AlternateContent xmlns:mc="http://schemas.openxmlformats.org/markup-compatibility/2006">
              <mc:Choice xmlns:v="urn:schemas-microsoft-com:vml" Requires="v">
                <p:oleObj spid="_x0000_s2078" name="Visio" r:id="rId3" imgW="4462705" imgH="2626608" progId="Visio.Drawing.11">
                  <p:embed/>
                </p:oleObj>
              </mc:Choice>
              <mc:Fallback>
                <p:oleObj name="Visio" r:id="rId3" imgW="4462705" imgH="262660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599" y="656738"/>
                        <a:ext cx="7756525" cy="4564608"/>
                      </a:xfrm>
                      <a:prstGeom prst="rect">
                        <a:avLst/>
                      </a:prstGeom>
                      <a:noFill/>
                    </p:spPr>
                  </p:pic>
                </p:oleObj>
              </mc:Fallback>
            </mc:AlternateContent>
          </a:graphicData>
        </a:graphic>
      </p:graphicFrame>
    </p:spTree>
    <p:extLst>
      <p:ext uri="{BB962C8B-B14F-4D97-AF65-F5344CB8AC3E}">
        <p14:creationId xmlns:p14="http://schemas.microsoft.com/office/powerpoint/2010/main" val="24695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98500" y="206052"/>
            <a:ext cx="10515600" cy="866775"/>
          </a:xfrm>
        </p:spPr>
        <p:txBody>
          <a:bodyPr>
            <a:normAutofit fontScale="90000"/>
          </a:bodyPr>
          <a:lstStyle/>
          <a:p>
            <a:pPr algn="l" rtl="0"/>
            <a:r>
              <a:rPr lang="en-US" b="1" dirty="0">
                <a:solidFill>
                  <a:srgbClr val="002060"/>
                </a:solidFill>
              </a:rPr>
              <a:t>The same igloo but with a barrier made of conventional material closing the igloo opening</a:t>
            </a:r>
            <a:endParaRPr lang="en-US" dirty="0">
              <a:solidFill>
                <a:srgbClr val="002060"/>
              </a:solidFill>
            </a:endParaRPr>
          </a:p>
        </p:txBody>
      </p:sp>
      <p:sp>
        <p:nvSpPr>
          <p:cNvPr id="3" name="מציין מיקום תוכן 2"/>
          <p:cNvSpPr>
            <a:spLocks noGrp="1"/>
          </p:cNvSpPr>
          <p:nvPr>
            <p:ph idx="1"/>
          </p:nvPr>
        </p:nvSpPr>
        <p:spPr>
          <a:xfrm>
            <a:off x="838200" y="5333999"/>
            <a:ext cx="10515600" cy="1612901"/>
          </a:xfrm>
        </p:spPr>
        <p:txBody>
          <a:bodyPr>
            <a:normAutofit fontScale="92500"/>
          </a:bodyPr>
          <a:lstStyle/>
          <a:p>
            <a:pPr algn="l" rtl="0"/>
            <a:r>
              <a:rPr lang="en-US" dirty="0"/>
              <a:t>Exactly the same result, 1000</a:t>
            </a:r>
            <a:r>
              <a:rPr lang="en-US" baseline="30000" dirty="0"/>
              <a:t>O</a:t>
            </a:r>
            <a:r>
              <a:rPr lang="en-US" dirty="0"/>
              <a:t>C inside, only the energy flow across the barrier will be slower and its nature will be influenced by the barrier material. The temperature inside at equilibrium is not influenced by the barrier material which is the only interface between the igloo and hell.</a:t>
            </a:r>
          </a:p>
          <a:p>
            <a:pPr rtl="0"/>
            <a:endParaRPr lang="en-US" dirty="0"/>
          </a:p>
          <a:p>
            <a:endParaRPr lang="he-IL"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Rectangle 6"/>
          <p:cNvSpPr>
            <a:spLocks noChangeArrowheads="1"/>
          </p:cNvSpPr>
          <p:nvPr/>
        </p:nvSpPr>
        <p:spPr bwMode="auto">
          <a:xfrm>
            <a:off x="3340100" y="1742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9" name="אובייקט 8"/>
          <p:cNvGraphicFramePr>
            <a:graphicFrameLocks noChangeAspect="1"/>
          </p:cNvGraphicFramePr>
          <p:nvPr>
            <p:extLst>
              <p:ext uri="{D42A27DB-BD31-4B8C-83A1-F6EECF244321}">
                <p14:modId xmlns:p14="http://schemas.microsoft.com/office/powerpoint/2010/main" val="2798429422"/>
              </p:ext>
            </p:extLst>
          </p:nvPr>
        </p:nvGraphicFramePr>
        <p:xfrm>
          <a:off x="2977472" y="1273111"/>
          <a:ext cx="6560228" cy="3860603"/>
        </p:xfrm>
        <a:graphic>
          <a:graphicData uri="http://schemas.openxmlformats.org/presentationml/2006/ole">
            <mc:AlternateContent xmlns:mc="http://schemas.openxmlformats.org/markup-compatibility/2006">
              <mc:Choice xmlns:v="urn:schemas-microsoft-com:vml" Requires="v">
                <p:oleObj spid="_x0000_s6164" name="Visio" r:id="rId3" imgW="4462705" imgH="2626608" progId="Visio.Drawing.11">
                  <p:embed/>
                </p:oleObj>
              </mc:Choice>
              <mc:Fallback>
                <p:oleObj name="Visio" r:id="rId3" imgW="4462705" imgH="2626608"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472" y="1273111"/>
                        <a:ext cx="6560228" cy="3860603"/>
                      </a:xfrm>
                      <a:prstGeom prst="rect">
                        <a:avLst/>
                      </a:prstGeom>
                      <a:noFill/>
                    </p:spPr>
                  </p:pic>
                </p:oleObj>
              </mc:Fallback>
            </mc:AlternateContent>
          </a:graphicData>
        </a:graphic>
      </p:graphicFrame>
    </p:spTree>
    <p:extLst>
      <p:ext uri="{BB962C8B-B14F-4D97-AF65-F5344CB8AC3E}">
        <p14:creationId xmlns:p14="http://schemas.microsoft.com/office/powerpoint/2010/main" val="318063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0"/>
            <a:ext cx="10515600" cy="1325563"/>
          </a:xfrm>
        </p:spPr>
        <p:txBody>
          <a:bodyPr/>
          <a:lstStyle/>
          <a:p>
            <a:pPr rtl="0"/>
            <a:r>
              <a:rPr lang="en-US" b="1" dirty="0">
                <a:solidFill>
                  <a:srgbClr val="002060"/>
                </a:solidFill>
              </a:rPr>
              <a:t>The same igloo but with a theoretical barrier perfectly insulating everything except RF</a:t>
            </a:r>
            <a:endParaRPr lang="en-US" dirty="0"/>
          </a:p>
        </p:txBody>
      </p:sp>
      <p:sp>
        <p:nvSpPr>
          <p:cNvPr id="3" name="מציין מיקום תוכן 2"/>
          <p:cNvSpPr>
            <a:spLocks noGrp="1"/>
          </p:cNvSpPr>
          <p:nvPr>
            <p:ph idx="1"/>
          </p:nvPr>
        </p:nvSpPr>
        <p:spPr>
          <a:xfrm>
            <a:off x="838200" y="5638800"/>
            <a:ext cx="10515600" cy="1219200"/>
          </a:xfrm>
        </p:spPr>
        <p:txBody>
          <a:bodyPr>
            <a:normAutofit fontScale="92500" lnSpcReduction="20000"/>
          </a:bodyPr>
          <a:lstStyle/>
          <a:p>
            <a:pPr algn="l" rtl="0"/>
            <a:r>
              <a:rPr lang="en-US" dirty="0"/>
              <a:t>Exactly the same result, 1000</a:t>
            </a:r>
            <a:r>
              <a:rPr lang="en-US" baseline="30000" dirty="0"/>
              <a:t>O</a:t>
            </a:r>
            <a:r>
              <a:rPr lang="en-US" dirty="0"/>
              <a:t>C inside, only the energy flow across the barrier will be RF radiation only in both directions. The only interface of the igloo with hell is now the black body RF radiation and it suffices to raise the temperature inside to 1000</a:t>
            </a:r>
            <a:r>
              <a:rPr lang="en-US" baseline="30000" dirty="0"/>
              <a:t>O</a:t>
            </a:r>
            <a:r>
              <a:rPr lang="en-US" dirty="0"/>
              <a:t>C! It takes more time than with no barrier.</a:t>
            </a:r>
          </a:p>
          <a:p>
            <a:endParaRPr lang="he-IL"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ext uri="{D42A27DB-BD31-4B8C-83A1-F6EECF244321}">
                <p14:modId xmlns:p14="http://schemas.microsoft.com/office/powerpoint/2010/main" val="444920686"/>
              </p:ext>
            </p:extLst>
          </p:nvPr>
        </p:nvGraphicFramePr>
        <p:xfrm>
          <a:off x="2057342" y="1251662"/>
          <a:ext cx="7200958" cy="4237664"/>
        </p:xfrm>
        <a:graphic>
          <a:graphicData uri="http://schemas.openxmlformats.org/presentationml/2006/ole">
            <mc:AlternateContent xmlns:mc="http://schemas.openxmlformats.org/markup-compatibility/2006">
              <mc:Choice xmlns:v="urn:schemas-microsoft-com:vml" Requires="v">
                <p:oleObj spid="_x0000_s3101" name="Visio" r:id="rId3" imgW="4462705" imgH="2626608" progId="Visio.Drawing.11">
                  <p:embed/>
                </p:oleObj>
              </mc:Choice>
              <mc:Fallback>
                <p:oleObj name="Visio" r:id="rId3" imgW="4462705" imgH="262660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342" y="1251662"/>
                        <a:ext cx="7200958" cy="4237664"/>
                      </a:xfrm>
                      <a:prstGeom prst="rect">
                        <a:avLst/>
                      </a:prstGeom>
                      <a:noFill/>
                    </p:spPr>
                  </p:pic>
                </p:oleObj>
              </mc:Fallback>
            </mc:AlternateContent>
          </a:graphicData>
        </a:graphic>
      </p:graphicFrame>
    </p:spTree>
    <p:extLst>
      <p:ext uri="{BB962C8B-B14F-4D97-AF65-F5344CB8AC3E}">
        <p14:creationId xmlns:p14="http://schemas.microsoft.com/office/powerpoint/2010/main" val="116450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48419"/>
            <a:ext cx="12065000" cy="1058065"/>
          </a:xfrm>
        </p:spPr>
        <p:txBody>
          <a:bodyPr>
            <a:normAutofit fontScale="90000"/>
          </a:bodyPr>
          <a:lstStyle/>
          <a:p>
            <a:pPr algn="ctr" rtl="0"/>
            <a:r>
              <a:rPr lang="en-US" sz="3600" b="1" dirty="0">
                <a:solidFill>
                  <a:srgbClr val="002060"/>
                </a:solidFill>
              </a:rPr>
              <a:t>The igloo with the above RF-only passing barrier in Alaska where it belongs. A base-station a hundred meters away. </a:t>
            </a:r>
            <a:endParaRPr lang="en-US" sz="3600" dirty="0">
              <a:solidFill>
                <a:srgbClr val="002060"/>
              </a:solidFill>
            </a:endParaRPr>
          </a:p>
        </p:txBody>
      </p:sp>
      <p:sp>
        <p:nvSpPr>
          <p:cNvPr id="3" name="מציין מיקום תוכן 2"/>
          <p:cNvSpPr>
            <a:spLocks noGrp="1"/>
          </p:cNvSpPr>
          <p:nvPr>
            <p:ph idx="1"/>
          </p:nvPr>
        </p:nvSpPr>
        <p:spPr>
          <a:xfrm>
            <a:off x="0" y="4673601"/>
            <a:ext cx="12065000" cy="2184400"/>
          </a:xfrm>
        </p:spPr>
        <p:txBody>
          <a:bodyPr>
            <a:normAutofit fontScale="77500" lnSpcReduction="20000"/>
          </a:bodyPr>
          <a:lstStyle/>
          <a:p>
            <a:pPr algn="l" rtl="0"/>
            <a:r>
              <a:rPr lang="en-US" dirty="0"/>
              <a:t>The igloo will experience on its opening the same RF radiation density as it did in hell and since this is its only interface with the world, the inside temperature will be the same 1000</a:t>
            </a:r>
            <a:r>
              <a:rPr lang="en-US" baseline="30000" dirty="0"/>
              <a:t>O</a:t>
            </a:r>
            <a:r>
              <a:rPr lang="en-US" dirty="0"/>
              <a:t>C. Base station is hell in this case. The air outside the igloo is -30</a:t>
            </a:r>
            <a:r>
              <a:rPr lang="en-US" baseline="30000" dirty="0"/>
              <a:t> O</a:t>
            </a:r>
            <a:r>
              <a:rPr lang="en-US" dirty="0"/>
              <a:t>C and a polar bear walks around. And, according to the full paper, 1000</a:t>
            </a:r>
            <a:r>
              <a:rPr lang="en-US" baseline="30000" dirty="0"/>
              <a:t>O</a:t>
            </a:r>
            <a:r>
              <a:rPr lang="en-US" dirty="0"/>
              <a:t>C is an understatement.</a:t>
            </a:r>
          </a:p>
          <a:p>
            <a:pPr algn="l" rtl="0"/>
            <a:r>
              <a:rPr lang="en-US" dirty="0"/>
              <a:t>How this can be? Two vastly different temperatures? What happened to the thermal equilibrium? ---There is no thermal equilibrium, the radiation temperature is 1000</a:t>
            </a:r>
            <a:r>
              <a:rPr lang="en-US" baseline="30000" dirty="0"/>
              <a:t>O</a:t>
            </a:r>
            <a:r>
              <a:rPr lang="en-US" dirty="0"/>
              <a:t>C, the air temperature is -30</a:t>
            </a:r>
            <a:r>
              <a:rPr lang="en-US" baseline="30000" dirty="0"/>
              <a:t> O</a:t>
            </a:r>
            <a:r>
              <a:rPr lang="en-US" dirty="0"/>
              <a:t>C. All other temperatures are somewhere in between. This is similar to a freezing and sunny day in winter with interior of a greenhouse being nicely warm.</a:t>
            </a:r>
          </a:p>
          <a:p>
            <a:endParaRPr lang="he-IL"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5" name="אובייקט 4"/>
          <p:cNvGraphicFramePr>
            <a:graphicFrameLocks noChangeAspect="1"/>
          </p:cNvGraphicFramePr>
          <p:nvPr>
            <p:extLst>
              <p:ext uri="{D42A27DB-BD31-4B8C-83A1-F6EECF244321}">
                <p14:modId xmlns:p14="http://schemas.microsoft.com/office/powerpoint/2010/main" val="2060745161"/>
              </p:ext>
            </p:extLst>
          </p:nvPr>
        </p:nvGraphicFramePr>
        <p:xfrm>
          <a:off x="1307460" y="927101"/>
          <a:ext cx="9569864" cy="3746500"/>
        </p:xfrm>
        <a:graphic>
          <a:graphicData uri="http://schemas.openxmlformats.org/presentationml/2006/ole">
            <mc:AlternateContent xmlns:mc="http://schemas.openxmlformats.org/markup-compatibility/2006">
              <mc:Choice xmlns:v="urn:schemas-microsoft-com:vml" Requires="v">
                <p:oleObj spid="_x0000_s4124" name="Visio" r:id="rId3" imgW="6712814" imgH="2626608" progId="Visio.Drawing.11">
                  <p:embed/>
                </p:oleObj>
              </mc:Choice>
              <mc:Fallback>
                <p:oleObj name="Visio" r:id="rId3" imgW="6712814" imgH="2626608" progId="Visio.Drawing.11">
                  <p:embed/>
                  <p:pic>
                    <p:nvPicPr>
                      <p:cNvPr id="0" name="Object 1"/>
                      <p:cNvPicPr>
                        <a:picLocks noChangeAspect="1" noChangeArrowheads="1"/>
                      </p:cNvPicPr>
                      <p:nvPr/>
                    </p:nvPicPr>
                    <p:blipFill>
                      <a:blip r:embed="rId4"/>
                      <a:srcRect/>
                      <a:stretch>
                        <a:fillRect/>
                      </a:stretch>
                    </p:blipFill>
                    <p:spPr bwMode="auto">
                      <a:xfrm>
                        <a:off x="1307460" y="927101"/>
                        <a:ext cx="9569864" cy="3746500"/>
                      </a:xfrm>
                      <a:prstGeom prst="rect">
                        <a:avLst/>
                      </a:prstGeom>
                      <a:noFill/>
                    </p:spPr>
                  </p:pic>
                </p:oleObj>
              </mc:Fallback>
            </mc:AlternateContent>
          </a:graphicData>
        </a:graphic>
      </p:graphicFrame>
    </p:spTree>
    <p:extLst>
      <p:ext uri="{BB962C8B-B14F-4D97-AF65-F5344CB8AC3E}">
        <p14:creationId xmlns:p14="http://schemas.microsoft.com/office/powerpoint/2010/main" val="212201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0"/>
            <a:ext cx="10515600" cy="765175"/>
          </a:xfrm>
        </p:spPr>
        <p:txBody>
          <a:bodyPr/>
          <a:lstStyle/>
          <a:p>
            <a:pPr algn="ctr"/>
            <a:r>
              <a:rPr lang="en-US" b="1" dirty="0">
                <a:solidFill>
                  <a:srgbClr val="002060"/>
                </a:solidFill>
              </a:rPr>
              <a:t>Igloo in Alaska</a:t>
            </a:r>
            <a:endParaRPr lang="he-IL" dirty="0">
              <a:solidFill>
                <a:srgbClr val="002060"/>
              </a:solidFill>
            </a:endParaRPr>
          </a:p>
        </p:txBody>
      </p:sp>
      <p:sp>
        <p:nvSpPr>
          <p:cNvPr id="3" name="מציין מיקום תוכן 2"/>
          <p:cNvSpPr>
            <a:spLocks noGrp="1"/>
          </p:cNvSpPr>
          <p:nvPr>
            <p:ph idx="1"/>
          </p:nvPr>
        </p:nvSpPr>
        <p:spPr>
          <a:xfrm>
            <a:off x="0" y="3911600"/>
            <a:ext cx="12014200" cy="2946400"/>
          </a:xfrm>
        </p:spPr>
        <p:txBody>
          <a:bodyPr>
            <a:normAutofit fontScale="92500" lnSpcReduction="10000"/>
          </a:bodyPr>
          <a:lstStyle/>
          <a:p>
            <a:pPr marL="0" indent="0" algn="l" rtl="0">
              <a:buNone/>
            </a:pPr>
            <a:r>
              <a:rPr lang="en-US" b="1" dirty="0"/>
              <a:t>Now what is the temperature of each DNA molecule of the polar bear? </a:t>
            </a:r>
            <a:endParaRPr lang="en-US" dirty="0"/>
          </a:p>
          <a:p>
            <a:pPr marL="0" indent="0" algn="l" rtl="0">
              <a:buNone/>
            </a:pPr>
            <a:r>
              <a:rPr lang="en-US" dirty="0"/>
              <a:t>I think that nobody really knows, it depends how each specific molecule couples into the RF field and how it couples to its surrounding. And 50</a:t>
            </a:r>
            <a:r>
              <a:rPr lang="en-US" baseline="30000" dirty="0"/>
              <a:t> O</a:t>
            </a:r>
            <a:r>
              <a:rPr lang="en-US" dirty="0"/>
              <a:t>C , not 1000</a:t>
            </a:r>
            <a:r>
              <a:rPr lang="en-US" baseline="30000" dirty="0"/>
              <a:t> O</a:t>
            </a:r>
            <a:r>
              <a:rPr lang="en-US" dirty="0"/>
              <a:t>C, is the end of a DNA useful life. The temperatures may differ from molecule to molecule and between regions in one molecule causing damage (I do not know what really happens there)</a:t>
            </a:r>
          </a:p>
          <a:p>
            <a:pPr marL="0" indent="0" algn="l" rtl="0">
              <a:buNone/>
            </a:pPr>
            <a:r>
              <a:rPr lang="en-US" b="1" dirty="0"/>
              <a:t>Conclusion:</a:t>
            </a:r>
            <a:r>
              <a:rPr lang="en-US" dirty="0"/>
              <a:t> Known physics does not tag RF radiation as being weak. From the viewpoint above it is tremendously strong. The issue is closely related to the man-made radiation being vastly higher than the natural black body </a:t>
            </a:r>
            <a:r>
              <a:rPr lang="en-US"/>
              <a:t>radiation background.</a:t>
            </a:r>
            <a:endParaRPr lang="en-US" dirty="0"/>
          </a:p>
          <a:p>
            <a:endParaRPr lang="he-IL" dirty="0"/>
          </a:p>
        </p:txBody>
      </p:sp>
      <p:graphicFrame>
        <p:nvGraphicFramePr>
          <p:cNvPr id="4" name="אובייקט 3"/>
          <p:cNvGraphicFramePr>
            <a:graphicFrameLocks noChangeAspect="1"/>
          </p:cNvGraphicFramePr>
          <p:nvPr>
            <p:extLst>
              <p:ext uri="{D42A27DB-BD31-4B8C-83A1-F6EECF244321}">
                <p14:modId xmlns:p14="http://schemas.microsoft.com/office/powerpoint/2010/main" val="382753225"/>
              </p:ext>
            </p:extLst>
          </p:nvPr>
        </p:nvGraphicFramePr>
        <p:xfrm>
          <a:off x="1784488" y="647700"/>
          <a:ext cx="8337136" cy="3263900"/>
        </p:xfrm>
        <a:graphic>
          <a:graphicData uri="http://schemas.openxmlformats.org/presentationml/2006/ole">
            <mc:AlternateContent xmlns:mc="http://schemas.openxmlformats.org/markup-compatibility/2006">
              <mc:Choice xmlns:v="urn:schemas-microsoft-com:vml" Requires="v">
                <p:oleObj spid="_x0000_s5147" name="Visio" r:id="rId3" imgW="6712814" imgH="2626608" progId="Visio.Drawing.11">
                  <p:embed/>
                </p:oleObj>
              </mc:Choice>
              <mc:Fallback>
                <p:oleObj name="Visio" r:id="rId3" imgW="6712814" imgH="2626608" progId="Visio.Drawing.11">
                  <p:embed/>
                  <p:pic>
                    <p:nvPicPr>
                      <p:cNvPr id="5" name="אובייקט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488" y="647700"/>
                        <a:ext cx="8337136" cy="3263900"/>
                      </a:xfrm>
                      <a:prstGeom prst="rect">
                        <a:avLst/>
                      </a:prstGeom>
                      <a:noFill/>
                    </p:spPr>
                  </p:pic>
                </p:oleObj>
              </mc:Fallback>
            </mc:AlternateContent>
          </a:graphicData>
        </a:graphic>
      </p:graphicFrame>
    </p:spTree>
    <p:extLst>
      <p:ext uri="{BB962C8B-B14F-4D97-AF65-F5344CB8AC3E}">
        <p14:creationId xmlns:p14="http://schemas.microsoft.com/office/powerpoint/2010/main" val="159632056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743</Words>
  <Application>Microsoft Macintosh PowerPoint</Application>
  <PresentationFormat>Widescreen</PresentationFormat>
  <Paragraphs>29</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ערכת נושא Office</vt:lpstr>
      <vt:lpstr>Visio</vt:lpstr>
      <vt:lpstr>A Thermodynamic Perspective on the Interaction of Radio Frequency Radiation with Living Tissue Michael Peleg </vt:lpstr>
      <vt:lpstr>Introduction</vt:lpstr>
      <vt:lpstr>Known classical physics</vt:lpstr>
      <vt:lpstr>The hell</vt:lpstr>
      <vt:lpstr>Igloo in hell</vt:lpstr>
      <vt:lpstr>The same igloo but with a barrier made of conventional material closing the igloo opening</vt:lpstr>
      <vt:lpstr>The same igloo but with a theoretical barrier perfectly insulating everything except RF</vt:lpstr>
      <vt:lpstr>The igloo with the above RF-only passing barrier in Alaska where it belongs. A base-station a hundred meters away. </vt:lpstr>
      <vt:lpstr>Igloo in Alaska</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Thermodynamic Perspective on the Interaction of Radio Frequency Radiation with Living Tissue Michael Peleg </dc:title>
  <dc:creator>Peleg</dc:creator>
  <cp:lastModifiedBy>Sarina Scott</cp:lastModifiedBy>
  <cp:revision>28</cp:revision>
  <dcterms:created xsi:type="dcterms:W3CDTF">2016-12-31T12:04:08Z</dcterms:created>
  <dcterms:modified xsi:type="dcterms:W3CDTF">2017-01-06T15:20:24Z</dcterms:modified>
</cp:coreProperties>
</file>