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Default Extension="png" ContentType="image/png"/>
  <Override PartName="/ppt/slides/slide1.xml" ContentType="application/vnd.openxmlformats-officedocument.presentationml.slide+xml"/>
  <Default Extension="jpg" ContentType="image/jp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000000"/>
          </a:solidFill>
        </p:spPr>
        <p:txBody>
          <a:bodyPr wrap="square" lIns="0" tIns="0" rIns="0" bIns="0" rtlCol="0"/>
          <a:lstStyle/>
          <a:p/>
        </p:txBody>
      </p:sp>
      <p:sp>
        <p:nvSpPr>
          <p:cNvPr id="17" name="bk object 17"/>
          <p:cNvSpPr/>
          <p:nvPr/>
        </p:nvSpPr>
        <p:spPr>
          <a:xfrm>
            <a:off x="596900" y="3263900"/>
            <a:ext cx="8178794" cy="1625598"/>
          </a:xfrm>
          <a:prstGeom prst="rect">
            <a:avLst/>
          </a:prstGeom>
          <a:blipFill>
            <a:blip r:embed="rId2" cstate="print"/>
            <a:stretch>
              <a:fillRect/>
            </a:stretch>
          </a:blipFill>
        </p:spPr>
        <p:txBody>
          <a:bodyPr wrap="square" lIns="0" tIns="0" rIns="0" bIns="0" rtlCol="0"/>
          <a:lstStyle/>
          <a:p/>
        </p:txBody>
      </p:sp>
      <p:sp>
        <p:nvSpPr>
          <p:cNvPr id="2" name="Holder 2"/>
          <p:cNvSpPr>
            <a:spLocks noGrp="1"/>
          </p:cNvSpPr>
          <p:nvPr>
            <p:ph type="ctrTitle"/>
          </p:nvPr>
        </p:nvSpPr>
        <p:spPr>
          <a:xfrm>
            <a:off x="621255" y="1403350"/>
            <a:ext cx="7901489" cy="1153160"/>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685233" y="3498850"/>
            <a:ext cx="7773532" cy="1153160"/>
          </a:xfrm>
          <a:prstGeom prst="rect">
            <a:avLst/>
          </a:prstGeom>
        </p:spPr>
        <p:txBody>
          <a:bodyPr wrap="square" lIns="0" tIns="0" rIns="0" bIns="0">
            <a:spAutoFit/>
          </a:bodyPr>
          <a:lstStyle>
            <a:lvl1pPr>
              <a:defRPr sz="2000" b="1" i="0">
                <a:solidFill>
                  <a:schemeClr val="tx1"/>
                </a:solidFill>
                <a:latin typeface="Arial"/>
                <a:cs typeface="Aria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FFC000"/>
                </a:solidFill>
                <a:latin typeface="Arial"/>
                <a:cs typeface="Arial"/>
              </a:defRPr>
            </a:lvl1pPr>
          </a:lstStyle>
          <a:p/>
        </p:txBody>
      </p:sp>
      <p:sp>
        <p:nvSpPr>
          <p:cNvPr id="3" name="Holder 3"/>
          <p:cNvSpPr>
            <a:spLocks noGrp="1"/>
          </p:cNvSpPr>
          <p:nvPr>
            <p:ph type="body" idx="1"/>
          </p:nvPr>
        </p:nvSpPr>
        <p:spPr/>
        <p:txBody>
          <a:bodyPr lIns="0" tIns="0" rIns="0" bIns="0"/>
          <a:lstStyle>
            <a:lvl1pPr>
              <a:defRPr b="0" i="0">
                <a:solidFill>
                  <a:schemeClr val="tx1"/>
                </a:solidFil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FFC000"/>
                </a:solidFill>
                <a:latin typeface="Arial"/>
                <a:cs typeface="Arial"/>
              </a:defRPr>
            </a:lvl1pPr>
          </a:lstStyle>
          <a:p/>
        </p:txBody>
      </p:sp>
      <p:sp>
        <p:nvSpPr>
          <p:cNvPr id="3" name="Holder 3"/>
          <p:cNvSpPr>
            <a:spLocks noGrp="1"/>
          </p:cNvSpPr>
          <p:nvPr>
            <p:ph idx="2" sz="half"/>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FFC000"/>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4.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0"/>
                </a:moveTo>
                <a:lnTo>
                  <a:pt x="9144000" y="0"/>
                </a:lnTo>
                <a:lnTo>
                  <a:pt x="9144000" y="6857999"/>
                </a:lnTo>
                <a:lnTo>
                  <a:pt x="0" y="6857999"/>
                </a:lnTo>
                <a:lnTo>
                  <a:pt x="0" y="0"/>
                </a:lnTo>
                <a:close/>
              </a:path>
            </a:pathLst>
          </a:custGeom>
          <a:solidFill>
            <a:srgbClr val="000000"/>
          </a:solidFill>
        </p:spPr>
        <p:txBody>
          <a:bodyPr wrap="square" lIns="0" tIns="0" rIns="0" bIns="0" rtlCol="0"/>
          <a:lstStyle/>
          <a:p/>
        </p:txBody>
      </p:sp>
      <p:sp>
        <p:nvSpPr>
          <p:cNvPr id="2" name="Holder 2"/>
          <p:cNvSpPr>
            <a:spLocks noGrp="1"/>
          </p:cNvSpPr>
          <p:nvPr>
            <p:ph type="title"/>
          </p:nvPr>
        </p:nvSpPr>
        <p:spPr>
          <a:xfrm>
            <a:off x="258039" y="68262"/>
            <a:ext cx="8627921" cy="2476500"/>
          </a:xfrm>
          <a:prstGeom prst="rect">
            <a:avLst/>
          </a:prstGeom>
        </p:spPr>
        <p:txBody>
          <a:bodyPr wrap="square" lIns="0" tIns="0" rIns="0" bIns="0">
            <a:spAutoFit/>
          </a:bodyPr>
          <a:lstStyle>
            <a:lvl1pPr>
              <a:defRPr sz="3000" b="1" i="0">
                <a:solidFill>
                  <a:srgbClr val="FFC000"/>
                </a:solidFill>
                <a:latin typeface="Arial"/>
                <a:cs typeface="Arial"/>
              </a:defRPr>
            </a:lvl1pPr>
          </a:lstStyle>
          <a:p/>
        </p:txBody>
      </p:sp>
      <p:sp>
        <p:nvSpPr>
          <p:cNvPr id="3" name="Holder 3"/>
          <p:cNvSpPr>
            <a:spLocks noGrp="1"/>
          </p:cNvSpPr>
          <p:nvPr>
            <p:ph type="body" idx="1"/>
          </p:nvPr>
        </p:nvSpPr>
        <p:spPr>
          <a:xfrm>
            <a:off x="1354137" y="1828800"/>
            <a:ext cx="6435725" cy="4387850"/>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type="ftr" idx="5" sz="quarter"/>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jpg"/><Relationship Id="rId4" Type="http://schemas.openxmlformats.org/officeDocument/2006/relationships/image" Target="../media/image27.png"/><Relationship Id="rId5"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34.jpg"/><Relationship Id="rId4" Type="http://schemas.openxmlformats.org/officeDocument/2006/relationships/image" Target="../media/image35.png"/><Relationship Id="rId5" Type="http://schemas.openxmlformats.org/officeDocument/2006/relationships/image" Target="../media/image3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jpg"/><Relationship Id="rId4" Type="http://schemas.openxmlformats.org/officeDocument/2006/relationships/image" Target="../media/image39.png"/><Relationship Id="rId5" Type="http://schemas.openxmlformats.org/officeDocument/2006/relationships/image" Target="../media/image40.jpg"/><Relationship Id="rId6" Type="http://schemas.openxmlformats.org/officeDocument/2006/relationships/image" Target="../media/image41.png"/><Relationship Id="rId7" Type="http://schemas.openxmlformats.org/officeDocument/2006/relationships/image" Target="../media/image4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 Id="rId3" Type="http://schemas.openxmlformats.org/officeDocument/2006/relationships/image" Target="../media/image44.jpg"/><Relationship Id="rId4" Type="http://schemas.openxmlformats.org/officeDocument/2006/relationships/image" Target="../media/image45.png"/><Relationship Id="rId5" Type="http://schemas.openxmlformats.org/officeDocument/2006/relationships/image" Target="../media/image4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jp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jp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5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jpg"/><Relationship Id="rId4" Type="http://schemas.openxmlformats.org/officeDocument/2006/relationships/image" Target="../media/image59.png"/><Relationship Id="rId5" Type="http://schemas.openxmlformats.org/officeDocument/2006/relationships/image" Target="../media/image6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75.png"/><Relationship Id="rId9" Type="http://schemas.openxmlformats.org/officeDocument/2006/relationships/image" Target="../media/image76.png"/><Relationship Id="rId10" Type="http://schemas.openxmlformats.org/officeDocument/2006/relationships/image" Target="../media/image77.png"/><Relationship Id="rId11" Type="http://schemas.openxmlformats.org/officeDocument/2006/relationships/image" Target="../media/image7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9.jpg"/><Relationship Id="rId3" Type="http://schemas.openxmlformats.org/officeDocument/2006/relationships/image" Target="../media/image8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0" rIns="0" bIns="0" rtlCol="0" vert="horz">
            <a:spAutoFit/>
          </a:bodyPr>
          <a:lstStyle/>
          <a:p>
            <a:pPr algn="ctr" marL="12065" marR="5080" indent="1270">
              <a:lnSpc>
                <a:spcPts val="4900"/>
              </a:lnSpc>
            </a:pPr>
            <a:r>
              <a:rPr dirty="0" sz="4100">
                <a:solidFill>
                  <a:srgbClr val="FFCC00"/>
                </a:solidFill>
              </a:rPr>
              <a:t>Radio Frequency  </a:t>
            </a:r>
            <a:r>
              <a:rPr dirty="0" sz="4100" spc="-5">
                <a:solidFill>
                  <a:srgbClr val="FFCC00"/>
                </a:solidFill>
              </a:rPr>
              <a:t>Radiation and</a:t>
            </a:r>
            <a:r>
              <a:rPr dirty="0" sz="4100" spc="-50">
                <a:solidFill>
                  <a:srgbClr val="FFCC00"/>
                </a:solidFill>
              </a:rPr>
              <a:t> </a:t>
            </a:r>
            <a:r>
              <a:rPr dirty="0" sz="4100" spc="-5">
                <a:solidFill>
                  <a:srgbClr val="FFCC00"/>
                </a:solidFill>
              </a:rPr>
              <a:t>Human  </a:t>
            </a:r>
            <a:r>
              <a:rPr dirty="0" sz="4100" spc="-5">
                <a:solidFill>
                  <a:srgbClr val="FFCC00"/>
                </a:solidFill>
              </a:rPr>
              <a:t>Health: </a:t>
            </a:r>
            <a:r>
              <a:rPr dirty="0" sz="4100" spc="-40">
                <a:solidFill>
                  <a:srgbClr val="FFCC00"/>
                </a:solidFill>
              </a:rPr>
              <a:t>Technical  </a:t>
            </a:r>
            <a:r>
              <a:rPr dirty="0" sz="4100" spc="-5">
                <a:solidFill>
                  <a:srgbClr val="FFCC00"/>
                </a:solidFill>
              </a:rPr>
              <a:t>Studies from</a:t>
            </a:r>
            <a:r>
              <a:rPr dirty="0" sz="4100" spc="-55">
                <a:solidFill>
                  <a:srgbClr val="FFCC00"/>
                </a:solidFill>
              </a:rPr>
              <a:t> </a:t>
            </a:r>
            <a:r>
              <a:rPr dirty="0" sz="4100" spc="-5">
                <a:solidFill>
                  <a:srgbClr val="FFCC00"/>
                </a:solidFill>
              </a:rPr>
              <a:t>India</a:t>
            </a:r>
            <a:endParaRPr sz="4100"/>
          </a:p>
        </p:txBody>
      </p:sp>
      <p:sp>
        <p:nvSpPr>
          <p:cNvPr id="3" name="object 3"/>
          <p:cNvSpPr/>
          <p:nvPr/>
        </p:nvSpPr>
        <p:spPr>
          <a:xfrm>
            <a:off x="5410200" y="2743200"/>
            <a:ext cx="1295400" cy="1238250"/>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3672928" y="4318317"/>
            <a:ext cx="5157470" cy="2186305"/>
          </a:xfrm>
          <a:prstGeom prst="rect">
            <a:avLst/>
          </a:prstGeom>
        </p:spPr>
        <p:txBody>
          <a:bodyPr wrap="square" lIns="0" tIns="0" rIns="0" bIns="0" rtlCol="0" vert="horz">
            <a:spAutoFit/>
          </a:bodyPr>
          <a:lstStyle/>
          <a:p>
            <a:pPr algn="ctr">
              <a:lnSpc>
                <a:spcPts val="3310"/>
              </a:lnSpc>
            </a:pPr>
            <a:r>
              <a:rPr dirty="0" sz="2800" spc="-55" b="1">
                <a:solidFill>
                  <a:srgbClr val="FF99FF"/>
                </a:solidFill>
                <a:latin typeface="Arial"/>
                <a:cs typeface="Arial"/>
              </a:rPr>
              <a:t>Dr. </a:t>
            </a:r>
            <a:r>
              <a:rPr dirty="0" sz="2800" b="1">
                <a:solidFill>
                  <a:srgbClr val="FF99FF"/>
                </a:solidFill>
                <a:latin typeface="Arial"/>
                <a:cs typeface="Arial"/>
              </a:rPr>
              <a:t>R. S.</a:t>
            </a:r>
            <a:r>
              <a:rPr dirty="0" sz="2800" spc="-30" b="1">
                <a:solidFill>
                  <a:srgbClr val="FF99FF"/>
                </a:solidFill>
                <a:latin typeface="Arial"/>
                <a:cs typeface="Arial"/>
              </a:rPr>
              <a:t> </a:t>
            </a:r>
            <a:r>
              <a:rPr dirty="0" sz="2800" spc="-5" b="1">
                <a:solidFill>
                  <a:srgbClr val="FF99FF"/>
                </a:solidFill>
                <a:latin typeface="Arial"/>
                <a:cs typeface="Arial"/>
              </a:rPr>
              <a:t>Sharma</a:t>
            </a:r>
            <a:endParaRPr sz="2800">
              <a:latin typeface="Arial"/>
              <a:cs typeface="Arial"/>
            </a:endParaRPr>
          </a:p>
          <a:p>
            <a:pPr algn="ctr" marL="435609" marR="427990">
              <a:lnSpc>
                <a:spcPts val="2320"/>
              </a:lnSpc>
              <a:spcBef>
                <a:spcPts val="490"/>
              </a:spcBef>
            </a:pPr>
            <a:r>
              <a:rPr dirty="0" sz="2400" spc="-45" b="1">
                <a:solidFill>
                  <a:srgbClr val="00FFFF"/>
                </a:solidFill>
                <a:latin typeface="Arial"/>
                <a:cs typeface="Arial"/>
              </a:rPr>
              <a:t>Sr. </a:t>
            </a:r>
            <a:r>
              <a:rPr dirty="0" sz="2400" spc="-5" b="1">
                <a:solidFill>
                  <a:srgbClr val="00FFFF"/>
                </a:solidFill>
                <a:latin typeface="Arial"/>
                <a:cs typeface="Arial"/>
              </a:rPr>
              <a:t>Deputy Director General &amp;  </a:t>
            </a:r>
            <a:r>
              <a:rPr dirty="0" sz="2400" spc="-5" b="1">
                <a:solidFill>
                  <a:srgbClr val="00FFFF"/>
                </a:solidFill>
                <a:latin typeface="Arial"/>
                <a:cs typeface="Arial"/>
              </a:rPr>
              <a:t>Scientist-G</a:t>
            </a:r>
            <a:endParaRPr sz="2400">
              <a:latin typeface="Arial"/>
              <a:cs typeface="Arial"/>
            </a:endParaRPr>
          </a:p>
          <a:p>
            <a:pPr algn="ctr">
              <a:lnSpc>
                <a:spcPct val="100000"/>
              </a:lnSpc>
              <a:spcBef>
                <a:spcPts val="10"/>
              </a:spcBef>
            </a:pPr>
            <a:r>
              <a:rPr dirty="0" sz="2400" spc="-5" b="1">
                <a:solidFill>
                  <a:srgbClr val="00FFFF"/>
                </a:solidFill>
                <a:latin typeface="Arial"/>
                <a:cs typeface="Arial"/>
              </a:rPr>
              <a:t>Division of</a:t>
            </a:r>
            <a:r>
              <a:rPr dirty="0" sz="2400" spc="-60" b="1">
                <a:solidFill>
                  <a:srgbClr val="00FFFF"/>
                </a:solidFill>
                <a:latin typeface="Arial"/>
                <a:cs typeface="Arial"/>
              </a:rPr>
              <a:t> </a:t>
            </a:r>
            <a:r>
              <a:rPr dirty="0" sz="2400" spc="-5" b="1">
                <a:solidFill>
                  <a:srgbClr val="00FFFF"/>
                </a:solidFill>
                <a:latin typeface="Arial"/>
                <a:cs typeface="Arial"/>
              </a:rPr>
              <a:t>RCH</a:t>
            </a:r>
            <a:endParaRPr sz="2400">
              <a:latin typeface="Arial"/>
              <a:cs typeface="Arial"/>
            </a:endParaRPr>
          </a:p>
          <a:p>
            <a:pPr algn="ctr" marL="12700" marR="5080">
              <a:lnSpc>
                <a:spcPct val="100699"/>
              </a:lnSpc>
            </a:pPr>
            <a:r>
              <a:rPr dirty="0" sz="2400" spc="-5" b="1">
                <a:solidFill>
                  <a:srgbClr val="00FFFF"/>
                </a:solidFill>
                <a:latin typeface="Arial"/>
                <a:cs typeface="Arial"/>
              </a:rPr>
              <a:t>Indian Council of Medical Research  New </a:t>
            </a:r>
            <a:r>
              <a:rPr dirty="0" sz="2400" b="1">
                <a:solidFill>
                  <a:srgbClr val="00FFFF"/>
                </a:solidFill>
                <a:latin typeface="Arial"/>
                <a:cs typeface="Arial"/>
              </a:rPr>
              <a:t>Delhi </a:t>
            </a:r>
            <a:r>
              <a:rPr dirty="0" sz="2400" spc="-35" b="1">
                <a:solidFill>
                  <a:srgbClr val="00FFFF"/>
                </a:solidFill>
                <a:latin typeface="Arial"/>
                <a:cs typeface="Arial"/>
              </a:rPr>
              <a:t>–110</a:t>
            </a:r>
            <a:r>
              <a:rPr dirty="0" sz="2400" spc="-65" b="1">
                <a:solidFill>
                  <a:srgbClr val="00FFFF"/>
                </a:solidFill>
                <a:latin typeface="Arial"/>
                <a:cs typeface="Arial"/>
              </a:rPr>
              <a:t> </a:t>
            </a:r>
            <a:r>
              <a:rPr dirty="0" sz="2400" spc="-5" b="1">
                <a:solidFill>
                  <a:srgbClr val="00FFFF"/>
                </a:solidFill>
                <a:latin typeface="Arial"/>
                <a:cs typeface="Arial"/>
              </a:rPr>
              <a:t>029</a:t>
            </a:r>
            <a:endParaRPr sz="2400">
              <a:latin typeface="Arial"/>
              <a:cs typeface="Arial"/>
            </a:endParaRPr>
          </a:p>
        </p:txBody>
      </p:sp>
      <p:sp>
        <p:nvSpPr>
          <p:cNvPr id="5" name="object 5"/>
          <p:cNvSpPr/>
          <p:nvPr/>
        </p:nvSpPr>
        <p:spPr>
          <a:xfrm>
            <a:off x="95596" y="627606"/>
            <a:ext cx="3437318" cy="5191302"/>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0" y="533403"/>
            <a:ext cx="3428999" cy="5181596"/>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0999" y="152400"/>
            <a:ext cx="1981200" cy="939800"/>
          </a:xfrm>
          <a:prstGeom prst="rect">
            <a:avLst/>
          </a:prstGeom>
          <a:solidFill>
            <a:srgbClr val="000000"/>
          </a:solidFill>
          <a:ln w="9524">
            <a:solidFill>
              <a:srgbClr val="C6E6E9"/>
            </a:solidFill>
          </a:ln>
        </p:spPr>
        <p:txBody>
          <a:bodyPr wrap="square" lIns="0" tIns="88265" rIns="0" bIns="0" rtlCol="0" vert="horz">
            <a:spAutoFit/>
          </a:bodyPr>
          <a:lstStyle/>
          <a:p>
            <a:pPr marL="88265">
              <a:lnSpc>
                <a:spcPct val="100000"/>
              </a:lnSpc>
              <a:spcBef>
                <a:spcPts val="695"/>
              </a:spcBef>
            </a:pPr>
            <a:r>
              <a:rPr dirty="0" sz="2500" spc="-5" b="1">
                <a:solidFill>
                  <a:srgbClr val="FF9900"/>
                </a:solidFill>
                <a:latin typeface="Arial"/>
                <a:cs typeface="Arial"/>
              </a:rPr>
              <a:t>Low</a:t>
            </a:r>
            <a:r>
              <a:rPr dirty="0" sz="2500" spc="-80" b="1">
                <a:solidFill>
                  <a:srgbClr val="FF9900"/>
                </a:solidFill>
                <a:latin typeface="Arial"/>
                <a:cs typeface="Arial"/>
              </a:rPr>
              <a:t> </a:t>
            </a:r>
            <a:r>
              <a:rPr dirty="0" sz="2500" spc="-5" b="1">
                <a:solidFill>
                  <a:srgbClr val="66FFFF"/>
                </a:solidFill>
                <a:latin typeface="Arial"/>
                <a:cs typeface="Arial"/>
              </a:rPr>
              <a:t>Energy</a:t>
            </a:r>
            <a:endParaRPr sz="2500">
              <a:latin typeface="Arial"/>
              <a:cs typeface="Arial"/>
            </a:endParaRPr>
          </a:p>
        </p:txBody>
      </p:sp>
      <p:sp>
        <p:nvSpPr>
          <p:cNvPr id="3" name="object 3"/>
          <p:cNvSpPr/>
          <p:nvPr/>
        </p:nvSpPr>
        <p:spPr>
          <a:xfrm>
            <a:off x="7315200" y="1219200"/>
            <a:ext cx="304800" cy="609600"/>
          </a:xfrm>
          <a:custGeom>
            <a:avLst/>
            <a:gdLst/>
            <a:ahLst/>
            <a:cxnLst/>
            <a:rect l="l" t="t" r="r" b="b"/>
            <a:pathLst>
              <a:path w="304800" h="609600">
                <a:moveTo>
                  <a:pt x="304800" y="457200"/>
                </a:moveTo>
                <a:lnTo>
                  <a:pt x="0" y="457200"/>
                </a:lnTo>
                <a:lnTo>
                  <a:pt x="152400" y="609600"/>
                </a:lnTo>
                <a:lnTo>
                  <a:pt x="304800" y="457200"/>
                </a:lnTo>
                <a:close/>
              </a:path>
              <a:path w="304800" h="609600">
                <a:moveTo>
                  <a:pt x="228600" y="0"/>
                </a:moveTo>
                <a:lnTo>
                  <a:pt x="76200" y="0"/>
                </a:lnTo>
                <a:lnTo>
                  <a:pt x="76200" y="457200"/>
                </a:lnTo>
                <a:lnTo>
                  <a:pt x="228600" y="457200"/>
                </a:lnTo>
                <a:lnTo>
                  <a:pt x="228600" y="0"/>
                </a:lnTo>
                <a:close/>
              </a:path>
            </a:pathLst>
          </a:custGeom>
          <a:solidFill>
            <a:srgbClr val="C6E6E9"/>
          </a:solidFill>
        </p:spPr>
        <p:txBody>
          <a:bodyPr wrap="square" lIns="0" tIns="0" rIns="0" bIns="0" rtlCol="0"/>
          <a:lstStyle/>
          <a:p/>
        </p:txBody>
      </p:sp>
      <p:sp>
        <p:nvSpPr>
          <p:cNvPr id="4" name="object 4"/>
          <p:cNvSpPr/>
          <p:nvPr/>
        </p:nvSpPr>
        <p:spPr>
          <a:xfrm>
            <a:off x="7315200" y="1219199"/>
            <a:ext cx="304800" cy="609600"/>
          </a:xfrm>
          <a:custGeom>
            <a:avLst/>
            <a:gdLst/>
            <a:ahLst/>
            <a:cxnLst/>
            <a:rect l="l" t="t" r="r" b="b"/>
            <a:pathLst>
              <a:path w="304800" h="609600">
                <a:moveTo>
                  <a:pt x="0" y="457199"/>
                </a:moveTo>
                <a:lnTo>
                  <a:pt x="76199" y="457199"/>
                </a:lnTo>
                <a:lnTo>
                  <a:pt x="76199" y="0"/>
                </a:lnTo>
                <a:lnTo>
                  <a:pt x="228599" y="0"/>
                </a:lnTo>
                <a:lnTo>
                  <a:pt x="228599" y="457199"/>
                </a:lnTo>
                <a:lnTo>
                  <a:pt x="304799" y="457199"/>
                </a:lnTo>
                <a:lnTo>
                  <a:pt x="152400" y="609599"/>
                </a:lnTo>
                <a:lnTo>
                  <a:pt x="0" y="457199"/>
                </a:lnTo>
                <a:close/>
              </a:path>
            </a:pathLst>
          </a:custGeom>
          <a:ln w="25399">
            <a:solidFill>
              <a:srgbClr val="9AB3B6"/>
            </a:solidFill>
          </a:ln>
        </p:spPr>
        <p:txBody>
          <a:bodyPr wrap="square" lIns="0" tIns="0" rIns="0" bIns="0" rtlCol="0"/>
          <a:lstStyle/>
          <a:p/>
        </p:txBody>
      </p:sp>
      <p:sp>
        <p:nvSpPr>
          <p:cNvPr id="5" name="object 5"/>
          <p:cNvSpPr/>
          <p:nvPr/>
        </p:nvSpPr>
        <p:spPr>
          <a:xfrm>
            <a:off x="2514600" y="457200"/>
            <a:ext cx="685800" cy="363855"/>
          </a:xfrm>
          <a:custGeom>
            <a:avLst/>
            <a:gdLst/>
            <a:ahLst/>
            <a:cxnLst/>
            <a:rect l="l" t="t" r="r" b="b"/>
            <a:pathLst>
              <a:path w="685800" h="363855">
                <a:moveTo>
                  <a:pt x="504024" y="0"/>
                </a:moveTo>
                <a:lnTo>
                  <a:pt x="504024" y="90881"/>
                </a:lnTo>
                <a:lnTo>
                  <a:pt x="0" y="90881"/>
                </a:lnTo>
                <a:lnTo>
                  <a:pt x="0" y="272656"/>
                </a:lnTo>
                <a:lnTo>
                  <a:pt x="504024" y="272656"/>
                </a:lnTo>
                <a:lnTo>
                  <a:pt x="504024" y="363537"/>
                </a:lnTo>
                <a:lnTo>
                  <a:pt x="685800" y="181775"/>
                </a:lnTo>
                <a:lnTo>
                  <a:pt x="504024" y="0"/>
                </a:lnTo>
                <a:close/>
              </a:path>
            </a:pathLst>
          </a:custGeom>
          <a:solidFill>
            <a:srgbClr val="C6E6E9"/>
          </a:solidFill>
        </p:spPr>
        <p:txBody>
          <a:bodyPr wrap="square" lIns="0" tIns="0" rIns="0" bIns="0" rtlCol="0"/>
          <a:lstStyle/>
          <a:p/>
        </p:txBody>
      </p:sp>
      <p:sp>
        <p:nvSpPr>
          <p:cNvPr id="6" name="object 6"/>
          <p:cNvSpPr/>
          <p:nvPr/>
        </p:nvSpPr>
        <p:spPr>
          <a:xfrm>
            <a:off x="2514600" y="457200"/>
            <a:ext cx="685800" cy="363855"/>
          </a:xfrm>
          <a:custGeom>
            <a:avLst/>
            <a:gdLst/>
            <a:ahLst/>
            <a:cxnLst/>
            <a:rect l="l" t="t" r="r" b="b"/>
            <a:pathLst>
              <a:path w="685800" h="363855">
                <a:moveTo>
                  <a:pt x="0" y="90885"/>
                </a:moveTo>
                <a:lnTo>
                  <a:pt x="504030" y="90885"/>
                </a:lnTo>
                <a:lnTo>
                  <a:pt x="504030" y="0"/>
                </a:lnTo>
                <a:lnTo>
                  <a:pt x="685799" y="181769"/>
                </a:lnTo>
                <a:lnTo>
                  <a:pt x="504030" y="363537"/>
                </a:lnTo>
                <a:lnTo>
                  <a:pt x="504030" y="272653"/>
                </a:lnTo>
                <a:lnTo>
                  <a:pt x="0" y="272653"/>
                </a:lnTo>
                <a:lnTo>
                  <a:pt x="0" y="90885"/>
                </a:lnTo>
                <a:close/>
              </a:path>
            </a:pathLst>
          </a:custGeom>
          <a:ln w="25399">
            <a:solidFill>
              <a:srgbClr val="9AB3B6"/>
            </a:solidFill>
          </a:ln>
        </p:spPr>
        <p:txBody>
          <a:bodyPr wrap="square" lIns="0" tIns="0" rIns="0" bIns="0" rtlCol="0"/>
          <a:lstStyle/>
          <a:p/>
        </p:txBody>
      </p:sp>
      <p:sp>
        <p:nvSpPr>
          <p:cNvPr id="7" name="object 7"/>
          <p:cNvSpPr txBox="1"/>
          <p:nvPr/>
        </p:nvSpPr>
        <p:spPr>
          <a:xfrm>
            <a:off x="3352800" y="306387"/>
            <a:ext cx="1828800" cy="535305"/>
          </a:xfrm>
          <a:prstGeom prst="rect">
            <a:avLst/>
          </a:prstGeom>
          <a:solidFill>
            <a:srgbClr val="000000"/>
          </a:solidFill>
          <a:ln w="9524">
            <a:solidFill>
              <a:srgbClr val="C6E6E9"/>
            </a:solidFill>
          </a:ln>
        </p:spPr>
        <p:txBody>
          <a:bodyPr wrap="square" lIns="0" tIns="88265" rIns="0" bIns="0" rtlCol="0" vert="horz">
            <a:spAutoFit/>
          </a:bodyPr>
          <a:lstStyle/>
          <a:p>
            <a:pPr marL="144145">
              <a:lnSpc>
                <a:spcPct val="100000"/>
              </a:lnSpc>
              <a:spcBef>
                <a:spcPts val="695"/>
              </a:spcBef>
            </a:pPr>
            <a:r>
              <a:rPr dirty="0" sz="2500" spc="-5" b="1">
                <a:solidFill>
                  <a:srgbClr val="66FFFF"/>
                </a:solidFill>
                <a:latin typeface="Arial"/>
                <a:cs typeface="Arial"/>
              </a:rPr>
              <a:t>Molecules</a:t>
            </a:r>
            <a:endParaRPr sz="2500">
              <a:latin typeface="Arial"/>
              <a:cs typeface="Arial"/>
            </a:endParaRPr>
          </a:p>
        </p:txBody>
      </p:sp>
      <p:sp>
        <p:nvSpPr>
          <p:cNvPr id="8" name="object 8"/>
          <p:cNvSpPr txBox="1">
            <a:spLocks noGrp="1"/>
          </p:cNvSpPr>
          <p:nvPr>
            <p:ph type="title"/>
          </p:nvPr>
        </p:nvSpPr>
        <p:spPr>
          <a:xfrm>
            <a:off x="6553200" y="153987"/>
            <a:ext cx="1676400" cy="977900"/>
          </a:xfrm>
          <a:prstGeom prst="rect"/>
          <a:solidFill>
            <a:srgbClr val="000000"/>
          </a:solidFill>
          <a:ln w="9524">
            <a:solidFill>
              <a:srgbClr val="C6E6E9"/>
            </a:solidFill>
          </a:ln>
        </p:spPr>
        <p:txBody>
          <a:bodyPr wrap="square" lIns="0" tIns="37465" rIns="0" bIns="0" rtlCol="0" vert="horz">
            <a:spAutoFit/>
          </a:bodyPr>
          <a:lstStyle/>
          <a:p>
            <a:pPr marL="102870" marR="91440" indent="46990">
              <a:lnSpc>
                <a:spcPct val="113300"/>
              </a:lnSpc>
              <a:spcBef>
                <a:spcPts val="295"/>
              </a:spcBef>
            </a:pPr>
            <a:r>
              <a:rPr dirty="0" sz="2500" spc="-10">
                <a:solidFill>
                  <a:srgbClr val="66FFFF"/>
                </a:solidFill>
              </a:rPr>
              <a:t>Vibration  increases</a:t>
            </a:r>
            <a:endParaRPr sz="2500"/>
          </a:p>
        </p:txBody>
      </p:sp>
      <p:sp>
        <p:nvSpPr>
          <p:cNvPr id="9" name="object 9"/>
          <p:cNvSpPr txBox="1"/>
          <p:nvPr/>
        </p:nvSpPr>
        <p:spPr>
          <a:xfrm>
            <a:off x="6705600" y="1943100"/>
            <a:ext cx="2209800" cy="1421130"/>
          </a:xfrm>
          <a:prstGeom prst="rect">
            <a:avLst/>
          </a:prstGeom>
          <a:solidFill>
            <a:srgbClr val="000000"/>
          </a:solidFill>
          <a:ln w="9524">
            <a:solidFill>
              <a:srgbClr val="C6E6E9"/>
            </a:solidFill>
          </a:ln>
        </p:spPr>
        <p:txBody>
          <a:bodyPr wrap="square" lIns="0" tIns="31115" rIns="0" bIns="0" rtlCol="0" vert="horz">
            <a:spAutoFit/>
          </a:bodyPr>
          <a:lstStyle/>
          <a:p>
            <a:pPr algn="ctr" marL="140970" marR="128270">
              <a:lnSpc>
                <a:spcPct val="114999"/>
              </a:lnSpc>
              <a:spcBef>
                <a:spcPts val="245"/>
              </a:spcBef>
            </a:pPr>
            <a:r>
              <a:rPr dirty="0" sz="2500" b="1">
                <a:solidFill>
                  <a:srgbClr val="66FFFF"/>
                </a:solidFill>
                <a:latin typeface="Arial"/>
                <a:cs typeface="Arial"/>
              </a:rPr>
              <a:t>No</a:t>
            </a:r>
            <a:r>
              <a:rPr dirty="0" sz="2500" spc="-70" b="1">
                <a:solidFill>
                  <a:srgbClr val="66FFFF"/>
                </a:solidFill>
                <a:latin typeface="Arial"/>
                <a:cs typeface="Arial"/>
              </a:rPr>
              <a:t> </a:t>
            </a:r>
            <a:r>
              <a:rPr dirty="0" sz="2500" spc="-5" b="1">
                <a:solidFill>
                  <a:srgbClr val="66FFFF"/>
                </a:solidFill>
                <a:latin typeface="Arial"/>
                <a:cs typeface="Arial"/>
              </a:rPr>
              <a:t>sufficient  </a:t>
            </a:r>
            <a:r>
              <a:rPr dirty="0" sz="2500" spc="-5" b="1">
                <a:solidFill>
                  <a:srgbClr val="66FFFF"/>
                </a:solidFill>
                <a:latin typeface="Arial"/>
                <a:cs typeface="Arial"/>
              </a:rPr>
              <a:t>increase in  temperature</a:t>
            </a:r>
            <a:endParaRPr sz="2500">
              <a:latin typeface="Arial"/>
              <a:cs typeface="Arial"/>
            </a:endParaRPr>
          </a:p>
        </p:txBody>
      </p:sp>
      <p:sp>
        <p:nvSpPr>
          <p:cNvPr id="10" name="object 10"/>
          <p:cNvSpPr txBox="1"/>
          <p:nvPr/>
        </p:nvSpPr>
        <p:spPr>
          <a:xfrm>
            <a:off x="2971800" y="4876800"/>
            <a:ext cx="1524000" cy="800100"/>
          </a:xfrm>
          <a:prstGeom prst="rect">
            <a:avLst/>
          </a:prstGeom>
          <a:solidFill>
            <a:srgbClr val="000000"/>
          </a:solidFill>
          <a:ln w="9524">
            <a:solidFill>
              <a:srgbClr val="C6E6E9"/>
            </a:solidFill>
          </a:ln>
        </p:spPr>
        <p:txBody>
          <a:bodyPr wrap="square" lIns="0" tIns="40640" rIns="0" bIns="0" rtlCol="0" vert="horz">
            <a:spAutoFit/>
          </a:bodyPr>
          <a:lstStyle/>
          <a:p>
            <a:pPr marL="406400" marR="139065" indent="-254000">
              <a:lnSpc>
                <a:spcPct val="112500"/>
              </a:lnSpc>
              <a:spcBef>
                <a:spcPts val="320"/>
              </a:spcBef>
            </a:pPr>
            <a:r>
              <a:rPr dirty="0" sz="2000" b="1">
                <a:solidFill>
                  <a:srgbClr val="66FFFF"/>
                </a:solidFill>
                <a:latin typeface="Arial"/>
                <a:cs typeface="Arial"/>
              </a:rPr>
              <a:t>Biological  </a:t>
            </a:r>
            <a:r>
              <a:rPr dirty="0" sz="2000" spc="-5" b="1">
                <a:solidFill>
                  <a:srgbClr val="66FFFF"/>
                </a:solidFill>
                <a:latin typeface="Arial"/>
                <a:cs typeface="Arial"/>
              </a:rPr>
              <a:t>Effect</a:t>
            </a:r>
            <a:endParaRPr sz="2000">
              <a:latin typeface="Arial"/>
              <a:cs typeface="Arial"/>
            </a:endParaRPr>
          </a:p>
        </p:txBody>
      </p:sp>
      <p:sp>
        <p:nvSpPr>
          <p:cNvPr id="11" name="object 11"/>
          <p:cNvSpPr/>
          <p:nvPr/>
        </p:nvSpPr>
        <p:spPr>
          <a:xfrm>
            <a:off x="5410200" y="2514600"/>
            <a:ext cx="914400" cy="381000"/>
          </a:xfrm>
          <a:custGeom>
            <a:avLst/>
            <a:gdLst/>
            <a:ahLst/>
            <a:cxnLst/>
            <a:rect l="l" t="t" r="r" b="b"/>
            <a:pathLst>
              <a:path w="914400" h="381000">
                <a:moveTo>
                  <a:pt x="190500" y="0"/>
                </a:moveTo>
                <a:lnTo>
                  <a:pt x="0" y="190500"/>
                </a:lnTo>
                <a:lnTo>
                  <a:pt x="190500" y="381000"/>
                </a:lnTo>
                <a:lnTo>
                  <a:pt x="190500" y="285750"/>
                </a:lnTo>
                <a:lnTo>
                  <a:pt x="914400" y="285750"/>
                </a:lnTo>
                <a:lnTo>
                  <a:pt x="914400" y="95250"/>
                </a:lnTo>
                <a:lnTo>
                  <a:pt x="190500" y="95250"/>
                </a:lnTo>
                <a:lnTo>
                  <a:pt x="190500" y="0"/>
                </a:lnTo>
                <a:close/>
              </a:path>
            </a:pathLst>
          </a:custGeom>
          <a:solidFill>
            <a:srgbClr val="C6E6E9"/>
          </a:solidFill>
        </p:spPr>
        <p:txBody>
          <a:bodyPr wrap="square" lIns="0" tIns="0" rIns="0" bIns="0" rtlCol="0"/>
          <a:lstStyle/>
          <a:p/>
        </p:txBody>
      </p:sp>
      <p:sp>
        <p:nvSpPr>
          <p:cNvPr id="12" name="object 12"/>
          <p:cNvSpPr/>
          <p:nvPr/>
        </p:nvSpPr>
        <p:spPr>
          <a:xfrm>
            <a:off x="5410200" y="2514600"/>
            <a:ext cx="914400" cy="381000"/>
          </a:xfrm>
          <a:custGeom>
            <a:avLst/>
            <a:gdLst/>
            <a:ahLst/>
            <a:cxnLst/>
            <a:rect l="l" t="t" r="r" b="b"/>
            <a:pathLst>
              <a:path w="914400" h="381000">
                <a:moveTo>
                  <a:pt x="0" y="190499"/>
                </a:moveTo>
                <a:lnTo>
                  <a:pt x="190499" y="0"/>
                </a:lnTo>
                <a:lnTo>
                  <a:pt x="190499" y="95249"/>
                </a:lnTo>
                <a:lnTo>
                  <a:pt x="914399" y="95249"/>
                </a:lnTo>
                <a:lnTo>
                  <a:pt x="914399" y="285749"/>
                </a:lnTo>
                <a:lnTo>
                  <a:pt x="190499" y="285749"/>
                </a:lnTo>
                <a:lnTo>
                  <a:pt x="190499" y="380999"/>
                </a:lnTo>
                <a:lnTo>
                  <a:pt x="0" y="190499"/>
                </a:lnTo>
                <a:close/>
              </a:path>
            </a:pathLst>
          </a:custGeom>
          <a:ln w="25399">
            <a:solidFill>
              <a:srgbClr val="9AB3B6"/>
            </a:solidFill>
          </a:ln>
        </p:spPr>
        <p:txBody>
          <a:bodyPr wrap="square" lIns="0" tIns="0" rIns="0" bIns="0" rtlCol="0"/>
          <a:lstStyle/>
          <a:p/>
        </p:txBody>
      </p:sp>
      <p:sp>
        <p:nvSpPr>
          <p:cNvPr id="13" name="object 13"/>
          <p:cNvSpPr txBox="1"/>
          <p:nvPr/>
        </p:nvSpPr>
        <p:spPr>
          <a:xfrm>
            <a:off x="2590800" y="6246812"/>
            <a:ext cx="4114800" cy="497205"/>
          </a:xfrm>
          <a:prstGeom prst="rect">
            <a:avLst/>
          </a:prstGeom>
          <a:solidFill>
            <a:srgbClr val="000000"/>
          </a:solidFill>
          <a:ln w="9524">
            <a:solidFill>
              <a:srgbClr val="C6E6E9"/>
            </a:solidFill>
          </a:ln>
        </p:spPr>
        <p:txBody>
          <a:bodyPr wrap="square" lIns="0" tIns="88265" rIns="0" bIns="0" rtlCol="0" vert="horz">
            <a:spAutoFit/>
          </a:bodyPr>
          <a:lstStyle/>
          <a:p>
            <a:pPr marL="881380">
              <a:lnSpc>
                <a:spcPct val="100000"/>
              </a:lnSpc>
              <a:spcBef>
                <a:spcPts val="695"/>
              </a:spcBef>
            </a:pPr>
            <a:r>
              <a:rPr dirty="0" sz="2500" spc="-5" b="1">
                <a:solidFill>
                  <a:srgbClr val="FF99FF"/>
                </a:solidFill>
                <a:latin typeface="Arial"/>
                <a:cs typeface="Arial"/>
              </a:rPr>
              <a:t>Athermal</a:t>
            </a:r>
            <a:r>
              <a:rPr dirty="0" sz="2500" spc="-75" b="1">
                <a:solidFill>
                  <a:srgbClr val="FF99FF"/>
                </a:solidFill>
                <a:latin typeface="Arial"/>
                <a:cs typeface="Arial"/>
              </a:rPr>
              <a:t> </a:t>
            </a:r>
            <a:r>
              <a:rPr dirty="0" sz="2500" b="1">
                <a:solidFill>
                  <a:srgbClr val="FF99FF"/>
                </a:solidFill>
                <a:latin typeface="Arial"/>
                <a:cs typeface="Arial"/>
              </a:rPr>
              <a:t>Effect</a:t>
            </a:r>
            <a:endParaRPr sz="2500">
              <a:latin typeface="Arial"/>
              <a:cs typeface="Arial"/>
            </a:endParaRPr>
          </a:p>
        </p:txBody>
      </p:sp>
      <p:sp>
        <p:nvSpPr>
          <p:cNvPr id="14" name="object 14"/>
          <p:cNvSpPr txBox="1"/>
          <p:nvPr/>
        </p:nvSpPr>
        <p:spPr>
          <a:xfrm>
            <a:off x="3581400" y="1371599"/>
            <a:ext cx="1524000" cy="2570480"/>
          </a:xfrm>
          <a:prstGeom prst="rect">
            <a:avLst/>
          </a:prstGeom>
          <a:solidFill>
            <a:srgbClr val="000000"/>
          </a:solidFill>
          <a:ln w="9524">
            <a:solidFill>
              <a:srgbClr val="C6E6E9"/>
            </a:solidFill>
          </a:ln>
        </p:spPr>
        <p:txBody>
          <a:bodyPr wrap="square" lIns="0" tIns="34290" rIns="0" bIns="0" rtlCol="0" vert="horz">
            <a:spAutoFit/>
          </a:bodyPr>
          <a:lstStyle/>
          <a:p>
            <a:pPr marL="86360" marR="79375">
              <a:lnSpc>
                <a:spcPct val="114599"/>
              </a:lnSpc>
              <a:spcBef>
                <a:spcPts val="270"/>
              </a:spcBef>
            </a:pPr>
            <a:r>
              <a:rPr dirty="0" sz="2000" spc="-5" b="1">
                <a:solidFill>
                  <a:srgbClr val="FFC000"/>
                </a:solidFill>
                <a:latin typeface="Arial"/>
                <a:cs typeface="Arial"/>
              </a:rPr>
              <a:t>Constant  periodical  </a:t>
            </a:r>
            <a:r>
              <a:rPr dirty="0" sz="2000" b="1">
                <a:solidFill>
                  <a:srgbClr val="FFC000"/>
                </a:solidFill>
                <a:latin typeface="Arial"/>
                <a:cs typeface="Arial"/>
              </a:rPr>
              <a:t>exposure  </a:t>
            </a:r>
            <a:r>
              <a:rPr dirty="0" sz="2000" spc="-5" b="1">
                <a:solidFill>
                  <a:srgbClr val="FFC000"/>
                </a:solidFill>
                <a:latin typeface="Arial"/>
                <a:cs typeface="Arial"/>
              </a:rPr>
              <a:t>of low </a:t>
            </a:r>
            <a:r>
              <a:rPr dirty="0" sz="2000" b="1">
                <a:solidFill>
                  <a:srgbClr val="FFC000"/>
                </a:solidFill>
                <a:latin typeface="Arial"/>
                <a:cs typeface="Arial"/>
              </a:rPr>
              <a:t>EMF  </a:t>
            </a:r>
            <a:r>
              <a:rPr dirty="0" sz="2000" spc="-5" b="1">
                <a:solidFill>
                  <a:srgbClr val="FFC000"/>
                </a:solidFill>
                <a:latin typeface="Arial"/>
                <a:cs typeface="Arial"/>
              </a:rPr>
              <a:t>influences  </a:t>
            </a:r>
            <a:r>
              <a:rPr dirty="0" sz="2000" spc="-5" b="1">
                <a:solidFill>
                  <a:srgbClr val="FFC000"/>
                </a:solidFill>
                <a:latin typeface="Arial"/>
                <a:cs typeface="Arial"/>
              </a:rPr>
              <a:t>biological  oscillation</a:t>
            </a:r>
            <a:endParaRPr sz="2000">
              <a:latin typeface="Arial"/>
              <a:cs typeface="Arial"/>
            </a:endParaRPr>
          </a:p>
        </p:txBody>
      </p:sp>
      <p:sp>
        <p:nvSpPr>
          <p:cNvPr id="15" name="object 15"/>
          <p:cNvSpPr txBox="1"/>
          <p:nvPr/>
        </p:nvSpPr>
        <p:spPr>
          <a:xfrm>
            <a:off x="442912" y="1371599"/>
            <a:ext cx="1524000" cy="2570480"/>
          </a:xfrm>
          <a:prstGeom prst="rect">
            <a:avLst/>
          </a:prstGeom>
          <a:solidFill>
            <a:srgbClr val="000000"/>
          </a:solidFill>
          <a:ln w="9524">
            <a:solidFill>
              <a:srgbClr val="C6E6E9"/>
            </a:solidFill>
          </a:ln>
        </p:spPr>
        <p:txBody>
          <a:bodyPr wrap="square" lIns="0" tIns="34290" rIns="0" bIns="0" rtlCol="0" vert="horz">
            <a:spAutoFit/>
          </a:bodyPr>
          <a:lstStyle/>
          <a:p>
            <a:pPr marL="86360" marR="79375">
              <a:lnSpc>
                <a:spcPct val="114599"/>
              </a:lnSpc>
              <a:spcBef>
                <a:spcPts val="270"/>
              </a:spcBef>
            </a:pPr>
            <a:r>
              <a:rPr dirty="0" sz="2000" spc="-5" b="1">
                <a:solidFill>
                  <a:srgbClr val="FFC000"/>
                </a:solidFill>
                <a:latin typeface="Arial"/>
                <a:cs typeface="Arial"/>
              </a:rPr>
              <a:t>Which play  </a:t>
            </a:r>
            <a:r>
              <a:rPr dirty="0" sz="2000" b="1">
                <a:solidFill>
                  <a:srgbClr val="FFC000"/>
                </a:solidFill>
                <a:latin typeface="Arial"/>
                <a:cs typeface="Arial"/>
              </a:rPr>
              <a:t>an  </a:t>
            </a:r>
            <a:r>
              <a:rPr dirty="0" sz="2000" spc="-5" b="1">
                <a:solidFill>
                  <a:srgbClr val="FFC000"/>
                </a:solidFill>
                <a:latin typeface="Arial"/>
                <a:cs typeface="Arial"/>
              </a:rPr>
              <a:t>important  </a:t>
            </a:r>
            <a:r>
              <a:rPr dirty="0" sz="2000" b="1">
                <a:solidFill>
                  <a:srgbClr val="FFC000"/>
                </a:solidFill>
                <a:latin typeface="Arial"/>
                <a:cs typeface="Arial"/>
              </a:rPr>
              <a:t>role in  </a:t>
            </a:r>
            <a:r>
              <a:rPr dirty="0" sz="2000" spc="-5" b="1">
                <a:solidFill>
                  <a:srgbClr val="FFC000"/>
                </a:solidFill>
                <a:latin typeface="Arial"/>
                <a:cs typeface="Arial"/>
              </a:rPr>
              <a:t>biological  </a:t>
            </a:r>
            <a:r>
              <a:rPr dirty="0" sz="2000" spc="-5" b="1">
                <a:solidFill>
                  <a:srgbClr val="FFC000"/>
                </a:solidFill>
                <a:latin typeface="Arial"/>
                <a:cs typeface="Arial"/>
              </a:rPr>
              <a:t>regulatory  pathways</a:t>
            </a:r>
            <a:endParaRPr sz="2000">
              <a:latin typeface="Arial"/>
              <a:cs typeface="Arial"/>
            </a:endParaRPr>
          </a:p>
        </p:txBody>
      </p:sp>
      <p:sp>
        <p:nvSpPr>
          <p:cNvPr id="16" name="object 16"/>
          <p:cNvSpPr txBox="1"/>
          <p:nvPr/>
        </p:nvSpPr>
        <p:spPr>
          <a:xfrm>
            <a:off x="5334000" y="2084387"/>
            <a:ext cx="1143000" cy="382905"/>
          </a:xfrm>
          <a:prstGeom prst="rect">
            <a:avLst/>
          </a:prstGeom>
          <a:solidFill>
            <a:srgbClr val="000000"/>
          </a:solidFill>
          <a:ln w="9524">
            <a:solidFill>
              <a:srgbClr val="C6E6E9"/>
            </a:solidFill>
          </a:ln>
        </p:spPr>
        <p:txBody>
          <a:bodyPr wrap="square" lIns="0" tIns="74930" rIns="0" bIns="0" rtlCol="0" vert="horz">
            <a:spAutoFit/>
          </a:bodyPr>
          <a:lstStyle/>
          <a:p>
            <a:pPr marL="137160">
              <a:lnSpc>
                <a:spcPct val="100000"/>
              </a:lnSpc>
              <a:spcBef>
                <a:spcPts val="590"/>
              </a:spcBef>
            </a:pPr>
            <a:r>
              <a:rPr dirty="0" sz="1800" spc="-5" b="1">
                <a:solidFill>
                  <a:srgbClr val="66FFFF"/>
                </a:solidFill>
                <a:latin typeface="Arial"/>
                <a:cs typeface="Arial"/>
              </a:rPr>
              <a:t>Reports</a:t>
            </a:r>
            <a:endParaRPr sz="1800">
              <a:latin typeface="Arial"/>
              <a:cs typeface="Arial"/>
            </a:endParaRPr>
          </a:p>
        </p:txBody>
      </p:sp>
      <p:sp>
        <p:nvSpPr>
          <p:cNvPr id="17" name="object 17"/>
          <p:cNvSpPr/>
          <p:nvPr/>
        </p:nvSpPr>
        <p:spPr>
          <a:xfrm>
            <a:off x="2286000" y="2514600"/>
            <a:ext cx="914400" cy="381000"/>
          </a:xfrm>
          <a:custGeom>
            <a:avLst/>
            <a:gdLst/>
            <a:ahLst/>
            <a:cxnLst/>
            <a:rect l="l" t="t" r="r" b="b"/>
            <a:pathLst>
              <a:path w="914400" h="381000">
                <a:moveTo>
                  <a:pt x="190500" y="0"/>
                </a:moveTo>
                <a:lnTo>
                  <a:pt x="0" y="190500"/>
                </a:lnTo>
                <a:lnTo>
                  <a:pt x="190500" y="381000"/>
                </a:lnTo>
                <a:lnTo>
                  <a:pt x="190500" y="285750"/>
                </a:lnTo>
                <a:lnTo>
                  <a:pt x="914400" y="285750"/>
                </a:lnTo>
                <a:lnTo>
                  <a:pt x="914400" y="95250"/>
                </a:lnTo>
                <a:lnTo>
                  <a:pt x="190500" y="95250"/>
                </a:lnTo>
                <a:lnTo>
                  <a:pt x="190500" y="0"/>
                </a:lnTo>
                <a:close/>
              </a:path>
            </a:pathLst>
          </a:custGeom>
          <a:solidFill>
            <a:srgbClr val="C6E6E9"/>
          </a:solidFill>
        </p:spPr>
        <p:txBody>
          <a:bodyPr wrap="square" lIns="0" tIns="0" rIns="0" bIns="0" rtlCol="0"/>
          <a:lstStyle/>
          <a:p/>
        </p:txBody>
      </p:sp>
      <p:sp>
        <p:nvSpPr>
          <p:cNvPr id="18" name="object 18"/>
          <p:cNvSpPr/>
          <p:nvPr/>
        </p:nvSpPr>
        <p:spPr>
          <a:xfrm>
            <a:off x="2286000" y="2514600"/>
            <a:ext cx="914400" cy="381000"/>
          </a:xfrm>
          <a:custGeom>
            <a:avLst/>
            <a:gdLst/>
            <a:ahLst/>
            <a:cxnLst/>
            <a:rect l="l" t="t" r="r" b="b"/>
            <a:pathLst>
              <a:path w="914400" h="381000">
                <a:moveTo>
                  <a:pt x="0" y="190499"/>
                </a:moveTo>
                <a:lnTo>
                  <a:pt x="190499" y="0"/>
                </a:lnTo>
                <a:lnTo>
                  <a:pt x="190499" y="95249"/>
                </a:lnTo>
                <a:lnTo>
                  <a:pt x="914399" y="95249"/>
                </a:lnTo>
                <a:lnTo>
                  <a:pt x="914399" y="285749"/>
                </a:lnTo>
                <a:lnTo>
                  <a:pt x="190499" y="285749"/>
                </a:lnTo>
                <a:lnTo>
                  <a:pt x="190499" y="380999"/>
                </a:lnTo>
                <a:lnTo>
                  <a:pt x="0" y="190499"/>
                </a:lnTo>
                <a:close/>
              </a:path>
            </a:pathLst>
          </a:custGeom>
          <a:ln w="25399">
            <a:solidFill>
              <a:srgbClr val="9AB3B6"/>
            </a:solidFill>
          </a:ln>
        </p:spPr>
        <p:txBody>
          <a:bodyPr wrap="square" lIns="0" tIns="0" rIns="0" bIns="0" rtlCol="0"/>
          <a:lstStyle/>
          <a:p/>
        </p:txBody>
      </p:sp>
      <p:sp>
        <p:nvSpPr>
          <p:cNvPr id="19" name="object 19"/>
          <p:cNvSpPr/>
          <p:nvPr/>
        </p:nvSpPr>
        <p:spPr>
          <a:xfrm>
            <a:off x="2438400" y="5105400"/>
            <a:ext cx="457200" cy="381000"/>
          </a:xfrm>
          <a:custGeom>
            <a:avLst/>
            <a:gdLst/>
            <a:ahLst/>
            <a:cxnLst/>
            <a:rect l="l" t="t" r="r" b="b"/>
            <a:pathLst>
              <a:path w="457200" h="381000">
                <a:moveTo>
                  <a:pt x="266700" y="0"/>
                </a:moveTo>
                <a:lnTo>
                  <a:pt x="266700" y="95250"/>
                </a:lnTo>
                <a:lnTo>
                  <a:pt x="0" y="95250"/>
                </a:lnTo>
                <a:lnTo>
                  <a:pt x="0" y="285750"/>
                </a:lnTo>
                <a:lnTo>
                  <a:pt x="266700" y="285750"/>
                </a:lnTo>
                <a:lnTo>
                  <a:pt x="266700" y="381000"/>
                </a:lnTo>
                <a:lnTo>
                  <a:pt x="457200" y="190500"/>
                </a:lnTo>
                <a:lnTo>
                  <a:pt x="266700" y="0"/>
                </a:lnTo>
                <a:close/>
              </a:path>
            </a:pathLst>
          </a:custGeom>
          <a:solidFill>
            <a:srgbClr val="C6E6E9"/>
          </a:solidFill>
        </p:spPr>
        <p:txBody>
          <a:bodyPr wrap="square" lIns="0" tIns="0" rIns="0" bIns="0" rtlCol="0"/>
          <a:lstStyle/>
          <a:p/>
        </p:txBody>
      </p:sp>
      <p:sp>
        <p:nvSpPr>
          <p:cNvPr id="20" name="object 20"/>
          <p:cNvSpPr/>
          <p:nvPr/>
        </p:nvSpPr>
        <p:spPr>
          <a:xfrm>
            <a:off x="2438400" y="5105400"/>
            <a:ext cx="457200" cy="381000"/>
          </a:xfrm>
          <a:custGeom>
            <a:avLst/>
            <a:gdLst/>
            <a:ahLst/>
            <a:cxnLst/>
            <a:rect l="l" t="t" r="r" b="b"/>
            <a:pathLst>
              <a:path w="457200" h="381000">
                <a:moveTo>
                  <a:pt x="0" y="95249"/>
                </a:moveTo>
                <a:lnTo>
                  <a:pt x="266699" y="95249"/>
                </a:lnTo>
                <a:lnTo>
                  <a:pt x="266699" y="0"/>
                </a:lnTo>
                <a:lnTo>
                  <a:pt x="457199" y="190499"/>
                </a:lnTo>
                <a:lnTo>
                  <a:pt x="266699" y="380999"/>
                </a:lnTo>
                <a:lnTo>
                  <a:pt x="266699" y="285749"/>
                </a:lnTo>
                <a:lnTo>
                  <a:pt x="0" y="285749"/>
                </a:lnTo>
                <a:lnTo>
                  <a:pt x="0" y="95249"/>
                </a:lnTo>
                <a:close/>
              </a:path>
            </a:pathLst>
          </a:custGeom>
          <a:ln w="25399">
            <a:solidFill>
              <a:srgbClr val="9AB3B6"/>
            </a:solidFill>
          </a:ln>
        </p:spPr>
        <p:txBody>
          <a:bodyPr wrap="square" lIns="0" tIns="0" rIns="0" bIns="0" rtlCol="0"/>
          <a:lstStyle/>
          <a:p/>
        </p:txBody>
      </p:sp>
      <p:sp>
        <p:nvSpPr>
          <p:cNvPr id="21" name="object 21"/>
          <p:cNvSpPr/>
          <p:nvPr/>
        </p:nvSpPr>
        <p:spPr>
          <a:xfrm>
            <a:off x="5562600" y="457200"/>
            <a:ext cx="685800" cy="363855"/>
          </a:xfrm>
          <a:custGeom>
            <a:avLst/>
            <a:gdLst/>
            <a:ahLst/>
            <a:cxnLst/>
            <a:rect l="l" t="t" r="r" b="b"/>
            <a:pathLst>
              <a:path w="685800" h="363855">
                <a:moveTo>
                  <a:pt x="504024" y="0"/>
                </a:moveTo>
                <a:lnTo>
                  <a:pt x="504024" y="90881"/>
                </a:lnTo>
                <a:lnTo>
                  <a:pt x="0" y="90881"/>
                </a:lnTo>
                <a:lnTo>
                  <a:pt x="0" y="272656"/>
                </a:lnTo>
                <a:lnTo>
                  <a:pt x="504024" y="272656"/>
                </a:lnTo>
                <a:lnTo>
                  <a:pt x="504024" y="363537"/>
                </a:lnTo>
                <a:lnTo>
                  <a:pt x="685800" y="181775"/>
                </a:lnTo>
                <a:lnTo>
                  <a:pt x="504024" y="0"/>
                </a:lnTo>
                <a:close/>
              </a:path>
            </a:pathLst>
          </a:custGeom>
          <a:solidFill>
            <a:srgbClr val="C6E6E9"/>
          </a:solidFill>
        </p:spPr>
        <p:txBody>
          <a:bodyPr wrap="square" lIns="0" tIns="0" rIns="0" bIns="0" rtlCol="0"/>
          <a:lstStyle/>
          <a:p/>
        </p:txBody>
      </p:sp>
      <p:sp>
        <p:nvSpPr>
          <p:cNvPr id="22" name="object 22"/>
          <p:cNvSpPr/>
          <p:nvPr/>
        </p:nvSpPr>
        <p:spPr>
          <a:xfrm>
            <a:off x="5562600" y="457200"/>
            <a:ext cx="685800" cy="363855"/>
          </a:xfrm>
          <a:custGeom>
            <a:avLst/>
            <a:gdLst/>
            <a:ahLst/>
            <a:cxnLst/>
            <a:rect l="l" t="t" r="r" b="b"/>
            <a:pathLst>
              <a:path w="685800" h="363855">
                <a:moveTo>
                  <a:pt x="0" y="90885"/>
                </a:moveTo>
                <a:lnTo>
                  <a:pt x="504030" y="90885"/>
                </a:lnTo>
                <a:lnTo>
                  <a:pt x="504030" y="0"/>
                </a:lnTo>
                <a:lnTo>
                  <a:pt x="685799" y="181769"/>
                </a:lnTo>
                <a:lnTo>
                  <a:pt x="504030" y="363537"/>
                </a:lnTo>
                <a:lnTo>
                  <a:pt x="504030" y="272653"/>
                </a:lnTo>
                <a:lnTo>
                  <a:pt x="0" y="272653"/>
                </a:lnTo>
                <a:lnTo>
                  <a:pt x="0" y="90885"/>
                </a:lnTo>
                <a:close/>
              </a:path>
            </a:pathLst>
          </a:custGeom>
          <a:ln w="25399">
            <a:solidFill>
              <a:srgbClr val="9AB3B6"/>
            </a:solidFill>
          </a:ln>
        </p:spPr>
        <p:txBody>
          <a:bodyPr wrap="square" lIns="0" tIns="0" rIns="0" bIns="0" rtlCol="0"/>
          <a:lstStyle/>
          <a:p/>
        </p:txBody>
      </p:sp>
      <p:sp>
        <p:nvSpPr>
          <p:cNvPr id="23" name="object 23"/>
          <p:cNvSpPr txBox="1"/>
          <p:nvPr/>
        </p:nvSpPr>
        <p:spPr>
          <a:xfrm>
            <a:off x="4572000" y="4238625"/>
            <a:ext cx="4343400" cy="1078230"/>
          </a:xfrm>
          <a:prstGeom prst="rect">
            <a:avLst/>
          </a:prstGeom>
          <a:solidFill>
            <a:srgbClr val="000000"/>
          </a:solidFill>
          <a:ln w="9524">
            <a:solidFill>
              <a:srgbClr val="C6E6E9"/>
            </a:solidFill>
          </a:ln>
        </p:spPr>
        <p:txBody>
          <a:bodyPr wrap="square" lIns="0" tIns="50800" rIns="0" bIns="0" rtlCol="0" vert="horz">
            <a:spAutoFit/>
          </a:bodyPr>
          <a:lstStyle/>
          <a:p>
            <a:pPr algn="just" marL="86360" marR="71120">
              <a:lnSpc>
                <a:spcPts val="1900"/>
              </a:lnSpc>
              <a:spcBef>
                <a:spcPts val="400"/>
              </a:spcBef>
            </a:pPr>
            <a:r>
              <a:rPr dirty="0" sz="1600" spc="-5" b="1">
                <a:solidFill>
                  <a:srgbClr val="FFFFFF"/>
                </a:solidFill>
                <a:latin typeface="Arial"/>
                <a:cs typeface="Arial"/>
              </a:rPr>
              <a:t>Low energy absorbed at molecular level  </a:t>
            </a:r>
            <a:r>
              <a:rPr dirty="0" sz="1600" spc="10" b="1">
                <a:solidFill>
                  <a:srgbClr val="FFFFFF"/>
                </a:solidFill>
                <a:latin typeface="Arial"/>
                <a:cs typeface="Arial"/>
              </a:rPr>
              <a:t>manifests changes </a:t>
            </a:r>
            <a:r>
              <a:rPr dirty="0" sz="1600" spc="5" b="1">
                <a:solidFill>
                  <a:srgbClr val="FFFFFF"/>
                </a:solidFill>
                <a:latin typeface="Arial"/>
                <a:cs typeface="Arial"/>
              </a:rPr>
              <a:t>in </a:t>
            </a:r>
            <a:r>
              <a:rPr dirty="0" sz="1600" spc="10" b="1">
                <a:solidFill>
                  <a:srgbClr val="FFFFFF"/>
                </a:solidFill>
                <a:latin typeface="Arial"/>
                <a:cs typeface="Arial"/>
              </a:rPr>
              <a:t>vibration </a:t>
            </a:r>
            <a:r>
              <a:rPr dirty="0" sz="1600" spc="5" b="1">
                <a:solidFill>
                  <a:srgbClr val="FFFFFF"/>
                </a:solidFill>
                <a:latin typeface="Arial"/>
                <a:cs typeface="Arial"/>
              </a:rPr>
              <a:t>of </a:t>
            </a:r>
            <a:r>
              <a:rPr dirty="0" sz="1600" spc="15" b="1">
                <a:solidFill>
                  <a:srgbClr val="FFFFFF"/>
                </a:solidFill>
                <a:latin typeface="Arial"/>
                <a:cs typeface="Arial"/>
              </a:rPr>
              <a:t>the  </a:t>
            </a:r>
            <a:r>
              <a:rPr dirty="0" sz="1600" b="1">
                <a:solidFill>
                  <a:srgbClr val="FFFFFF"/>
                </a:solidFill>
                <a:latin typeface="Arial"/>
                <a:cs typeface="Arial"/>
              </a:rPr>
              <a:t>molecules producing various </a:t>
            </a:r>
            <a:r>
              <a:rPr dirty="0" sz="1600" spc="5" b="1">
                <a:solidFill>
                  <a:srgbClr val="FFFFFF"/>
                </a:solidFill>
                <a:latin typeface="Arial"/>
                <a:cs typeface="Arial"/>
              </a:rPr>
              <a:t>molecular  </a:t>
            </a:r>
            <a:r>
              <a:rPr dirty="0" sz="1600" spc="-5" b="1">
                <a:solidFill>
                  <a:srgbClr val="FFFFFF"/>
                </a:solidFill>
                <a:latin typeface="Arial"/>
                <a:cs typeface="Arial"/>
              </a:rPr>
              <a:t>transformations and</a:t>
            </a:r>
            <a:r>
              <a:rPr dirty="0" sz="1600" spc="-10" b="1">
                <a:solidFill>
                  <a:srgbClr val="FFFFFF"/>
                </a:solidFill>
                <a:latin typeface="Arial"/>
                <a:cs typeface="Arial"/>
              </a:rPr>
              <a:t> </a:t>
            </a:r>
            <a:r>
              <a:rPr dirty="0" sz="1600" spc="-5" b="1">
                <a:solidFill>
                  <a:srgbClr val="FFFFFF"/>
                </a:solidFill>
                <a:latin typeface="Arial"/>
                <a:cs typeface="Arial"/>
              </a:rPr>
              <a:t>alterations</a:t>
            </a:r>
            <a:endParaRPr sz="1600">
              <a:latin typeface="Arial"/>
              <a:cs typeface="Arial"/>
            </a:endParaRPr>
          </a:p>
        </p:txBody>
      </p:sp>
      <p:sp>
        <p:nvSpPr>
          <p:cNvPr id="24" name="object 24"/>
          <p:cNvSpPr txBox="1"/>
          <p:nvPr/>
        </p:nvSpPr>
        <p:spPr>
          <a:xfrm>
            <a:off x="457200" y="4648200"/>
            <a:ext cx="1676400" cy="1508125"/>
          </a:xfrm>
          <a:prstGeom prst="rect">
            <a:avLst/>
          </a:prstGeom>
          <a:solidFill>
            <a:srgbClr val="000000"/>
          </a:solidFill>
          <a:ln w="9524">
            <a:solidFill>
              <a:srgbClr val="C6E6E9"/>
            </a:solidFill>
          </a:ln>
        </p:spPr>
        <p:txBody>
          <a:bodyPr wrap="square" lIns="0" tIns="36195" rIns="0" bIns="0" rtlCol="0" vert="horz">
            <a:spAutoFit/>
          </a:bodyPr>
          <a:lstStyle/>
          <a:p>
            <a:pPr marL="86360" marR="90805">
              <a:lnSpc>
                <a:spcPct val="113900"/>
              </a:lnSpc>
              <a:spcBef>
                <a:spcPts val="285"/>
              </a:spcBef>
            </a:pPr>
            <a:r>
              <a:rPr dirty="0" sz="2000" spc="-5" b="1">
                <a:solidFill>
                  <a:srgbClr val="FFC000"/>
                </a:solidFill>
                <a:latin typeface="Arial"/>
                <a:cs typeface="Arial"/>
              </a:rPr>
              <a:t>Alteration in  biological  regulatory  pathways</a:t>
            </a:r>
            <a:endParaRPr sz="2000">
              <a:latin typeface="Arial"/>
              <a:cs typeface="Arial"/>
            </a:endParaRPr>
          </a:p>
        </p:txBody>
      </p:sp>
      <p:sp>
        <p:nvSpPr>
          <p:cNvPr id="25" name="object 25"/>
          <p:cNvSpPr/>
          <p:nvPr/>
        </p:nvSpPr>
        <p:spPr>
          <a:xfrm>
            <a:off x="990600" y="4038600"/>
            <a:ext cx="304800" cy="533400"/>
          </a:xfrm>
          <a:custGeom>
            <a:avLst/>
            <a:gdLst/>
            <a:ahLst/>
            <a:cxnLst/>
            <a:rect l="l" t="t" r="r" b="b"/>
            <a:pathLst>
              <a:path w="304800" h="533400">
                <a:moveTo>
                  <a:pt x="304800" y="381000"/>
                </a:moveTo>
                <a:lnTo>
                  <a:pt x="0" y="381000"/>
                </a:lnTo>
                <a:lnTo>
                  <a:pt x="152400" y="533400"/>
                </a:lnTo>
                <a:lnTo>
                  <a:pt x="304800" y="381000"/>
                </a:lnTo>
                <a:close/>
              </a:path>
              <a:path w="304800" h="533400">
                <a:moveTo>
                  <a:pt x="228600" y="0"/>
                </a:moveTo>
                <a:lnTo>
                  <a:pt x="76200" y="0"/>
                </a:lnTo>
                <a:lnTo>
                  <a:pt x="76200" y="381000"/>
                </a:lnTo>
                <a:lnTo>
                  <a:pt x="228600" y="381000"/>
                </a:lnTo>
                <a:lnTo>
                  <a:pt x="228600" y="0"/>
                </a:lnTo>
                <a:close/>
              </a:path>
            </a:pathLst>
          </a:custGeom>
          <a:solidFill>
            <a:srgbClr val="C6E6E9"/>
          </a:solidFill>
        </p:spPr>
        <p:txBody>
          <a:bodyPr wrap="square" lIns="0" tIns="0" rIns="0" bIns="0" rtlCol="0"/>
          <a:lstStyle/>
          <a:p/>
        </p:txBody>
      </p:sp>
      <p:sp>
        <p:nvSpPr>
          <p:cNvPr id="26" name="object 26"/>
          <p:cNvSpPr/>
          <p:nvPr/>
        </p:nvSpPr>
        <p:spPr>
          <a:xfrm>
            <a:off x="990600" y="4038600"/>
            <a:ext cx="304800" cy="533400"/>
          </a:xfrm>
          <a:custGeom>
            <a:avLst/>
            <a:gdLst/>
            <a:ahLst/>
            <a:cxnLst/>
            <a:rect l="l" t="t" r="r" b="b"/>
            <a:pathLst>
              <a:path w="304800" h="533400">
                <a:moveTo>
                  <a:pt x="0" y="380999"/>
                </a:moveTo>
                <a:lnTo>
                  <a:pt x="76199" y="380999"/>
                </a:lnTo>
                <a:lnTo>
                  <a:pt x="76199" y="0"/>
                </a:lnTo>
                <a:lnTo>
                  <a:pt x="228599" y="0"/>
                </a:lnTo>
                <a:lnTo>
                  <a:pt x="228599" y="380999"/>
                </a:lnTo>
                <a:lnTo>
                  <a:pt x="304799" y="380999"/>
                </a:lnTo>
                <a:lnTo>
                  <a:pt x="152399" y="533399"/>
                </a:lnTo>
                <a:lnTo>
                  <a:pt x="0" y="380999"/>
                </a:lnTo>
                <a:close/>
              </a:path>
            </a:pathLst>
          </a:custGeom>
          <a:ln w="25399">
            <a:solidFill>
              <a:srgbClr val="9AB3B6"/>
            </a:solidFill>
          </a:ln>
        </p:spPr>
        <p:txBody>
          <a:bodyPr wrap="square" lIns="0" tIns="0" rIns="0" bIns="0" rtlCol="0"/>
          <a:lstStyl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9705" rIns="0" bIns="0" rtlCol="0" vert="horz">
            <a:spAutoFit/>
          </a:bodyPr>
          <a:lstStyle/>
          <a:p>
            <a:pPr marL="1089660">
              <a:lnSpc>
                <a:spcPct val="100000"/>
              </a:lnSpc>
            </a:pPr>
            <a:r>
              <a:rPr dirty="0" sz="3600" spc="-5"/>
              <a:t>Impacts of </a:t>
            </a:r>
            <a:r>
              <a:rPr dirty="0" sz="3600"/>
              <a:t>RF </a:t>
            </a:r>
            <a:r>
              <a:rPr dirty="0" sz="3600" spc="-5"/>
              <a:t>on Honey</a:t>
            </a:r>
            <a:r>
              <a:rPr dirty="0" sz="3600" spc="-35"/>
              <a:t> </a:t>
            </a:r>
            <a:r>
              <a:rPr dirty="0" sz="3600" spc="-5"/>
              <a:t>Bees</a:t>
            </a:r>
            <a:endParaRPr sz="3600"/>
          </a:p>
        </p:txBody>
      </p:sp>
      <p:sp>
        <p:nvSpPr>
          <p:cNvPr id="3" name="object 3"/>
          <p:cNvSpPr txBox="1"/>
          <p:nvPr/>
        </p:nvSpPr>
        <p:spPr>
          <a:xfrm>
            <a:off x="552335" y="4903711"/>
            <a:ext cx="8279765" cy="1918335"/>
          </a:xfrm>
          <a:prstGeom prst="rect">
            <a:avLst/>
          </a:prstGeom>
        </p:spPr>
        <p:txBody>
          <a:bodyPr wrap="square" lIns="0" tIns="0" rIns="0" bIns="0" rtlCol="0" vert="horz">
            <a:spAutoFit/>
          </a:bodyPr>
          <a:lstStyle/>
          <a:p>
            <a:pPr algn="ctr" marL="12065" marR="315595">
              <a:lnSpc>
                <a:spcPct val="99500"/>
              </a:lnSpc>
              <a:tabLst>
                <a:tab pos="6346190" algn="l"/>
              </a:tabLst>
            </a:pPr>
            <a:r>
              <a:rPr dirty="0" sz="2400" spc="-5" b="1" i="1">
                <a:solidFill>
                  <a:srgbClr val="66FFFF"/>
                </a:solidFill>
                <a:latin typeface="Arial"/>
                <a:cs typeface="Arial"/>
              </a:rPr>
              <a:t>If the bee disappeared off the surface of the globe then  </a:t>
            </a:r>
            <a:r>
              <a:rPr dirty="0" sz="2400" b="1" i="1">
                <a:solidFill>
                  <a:srgbClr val="66FFFF"/>
                </a:solidFill>
                <a:latin typeface="Arial"/>
                <a:cs typeface="Arial"/>
              </a:rPr>
              <a:t>man </a:t>
            </a:r>
            <a:r>
              <a:rPr dirty="0" sz="2400" spc="-5" b="1" i="1">
                <a:solidFill>
                  <a:srgbClr val="66FFFF"/>
                </a:solidFill>
                <a:latin typeface="Arial"/>
                <a:cs typeface="Arial"/>
              </a:rPr>
              <a:t>would only have four years of </a:t>
            </a:r>
            <a:r>
              <a:rPr dirty="0" sz="2400" spc="640" b="1" i="1">
                <a:solidFill>
                  <a:srgbClr val="66FFFF"/>
                </a:solidFill>
                <a:latin typeface="Arial"/>
                <a:cs typeface="Arial"/>
              </a:rPr>
              <a:t> </a:t>
            </a:r>
            <a:r>
              <a:rPr dirty="0" sz="2400" spc="-5" b="1" i="1">
                <a:solidFill>
                  <a:srgbClr val="66FFFF"/>
                </a:solidFill>
                <a:latin typeface="Arial"/>
                <a:cs typeface="Arial"/>
              </a:rPr>
              <a:t>life</a:t>
            </a:r>
            <a:r>
              <a:rPr dirty="0" sz="2400" spc="180" b="1" i="1">
                <a:solidFill>
                  <a:srgbClr val="66FFFF"/>
                </a:solidFill>
                <a:latin typeface="Arial"/>
                <a:cs typeface="Arial"/>
              </a:rPr>
              <a:t> </a:t>
            </a:r>
            <a:r>
              <a:rPr dirty="0" sz="2400" spc="-5" b="1" i="1">
                <a:solidFill>
                  <a:srgbClr val="66FFFF"/>
                </a:solidFill>
                <a:latin typeface="Arial"/>
                <a:cs typeface="Arial"/>
              </a:rPr>
              <a:t>left.	</a:t>
            </a:r>
            <a:r>
              <a:rPr dirty="0" sz="2400" b="1" i="1">
                <a:solidFill>
                  <a:srgbClr val="66FFFF"/>
                </a:solidFill>
                <a:latin typeface="Arial"/>
                <a:cs typeface="Arial"/>
              </a:rPr>
              <a:t>No</a:t>
            </a:r>
            <a:r>
              <a:rPr dirty="0" sz="2400" spc="-95" b="1" i="1">
                <a:solidFill>
                  <a:srgbClr val="66FFFF"/>
                </a:solidFill>
                <a:latin typeface="Arial"/>
                <a:cs typeface="Arial"/>
              </a:rPr>
              <a:t> </a:t>
            </a:r>
            <a:r>
              <a:rPr dirty="0" sz="2400" spc="-5" b="1" i="1">
                <a:solidFill>
                  <a:srgbClr val="66FFFF"/>
                </a:solidFill>
                <a:latin typeface="Arial"/>
                <a:cs typeface="Arial"/>
              </a:rPr>
              <a:t>more </a:t>
            </a:r>
            <a:r>
              <a:rPr dirty="0" sz="2400" spc="-5" b="1" i="1">
                <a:solidFill>
                  <a:srgbClr val="66FFFF"/>
                </a:solidFill>
                <a:latin typeface="Arial"/>
                <a:cs typeface="Arial"/>
              </a:rPr>
              <a:t> </a:t>
            </a:r>
            <a:r>
              <a:rPr dirty="0" sz="2400" spc="-5" b="1" i="1">
                <a:solidFill>
                  <a:srgbClr val="66FFFF"/>
                </a:solidFill>
                <a:latin typeface="Arial"/>
                <a:cs typeface="Arial"/>
              </a:rPr>
              <a:t>bees, no more pollination, no more plants, nor more  </a:t>
            </a:r>
            <a:r>
              <a:rPr dirty="0" sz="2400" b="1" i="1">
                <a:solidFill>
                  <a:srgbClr val="66FFFF"/>
                </a:solidFill>
                <a:latin typeface="Arial"/>
                <a:cs typeface="Arial"/>
              </a:rPr>
              <a:t>animals, no </a:t>
            </a:r>
            <a:r>
              <a:rPr dirty="0" sz="2400" spc="-5" b="1" i="1">
                <a:solidFill>
                  <a:srgbClr val="66FFFF"/>
                </a:solidFill>
                <a:latin typeface="Arial"/>
                <a:cs typeface="Arial"/>
              </a:rPr>
              <a:t>more</a:t>
            </a:r>
            <a:r>
              <a:rPr dirty="0" sz="2400" spc="-80" b="1" i="1">
                <a:solidFill>
                  <a:srgbClr val="66FFFF"/>
                </a:solidFill>
                <a:latin typeface="Arial"/>
                <a:cs typeface="Arial"/>
              </a:rPr>
              <a:t> </a:t>
            </a:r>
            <a:r>
              <a:rPr dirty="0" sz="2400" b="1" i="1">
                <a:solidFill>
                  <a:srgbClr val="66FFFF"/>
                </a:solidFill>
                <a:latin typeface="Arial"/>
                <a:cs typeface="Arial"/>
              </a:rPr>
              <a:t>man.</a:t>
            </a:r>
            <a:endParaRPr sz="2400">
              <a:latin typeface="Arial"/>
              <a:cs typeface="Arial"/>
            </a:endParaRPr>
          </a:p>
          <a:p>
            <a:pPr marL="5025390">
              <a:lnSpc>
                <a:spcPct val="100000"/>
              </a:lnSpc>
              <a:spcBef>
                <a:spcPts val="1395"/>
              </a:spcBef>
            </a:pPr>
            <a:r>
              <a:rPr dirty="0" sz="1800" b="1">
                <a:solidFill>
                  <a:srgbClr val="FFFFFF"/>
                </a:solidFill>
                <a:latin typeface="Arial"/>
                <a:cs typeface="Arial"/>
              </a:rPr>
              <a:t>Canadian </a:t>
            </a:r>
            <a:r>
              <a:rPr dirty="0" sz="1800" spc="-5" b="1">
                <a:solidFill>
                  <a:srgbClr val="FFFFFF"/>
                </a:solidFill>
                <a:latin typeface="Arial"/>
                <a:cs typeface="Arial"/>
              </a:rPr>
              <a:t>Bee </a:t>
            </a:r>
            <a:r>
              <a:rPr dirty="0" sz="1800" b="1">
                <a:solidFill>
                  <a:srgbClr val="FFFFFF"/>
                </a:solidFill>
                <a:latin typeface="Arial"/>
                <a:cs typeface="Arial"/>
              </a:rPr>
              <a:t>Journal in</a:t>
            </a:r>
            <a:r>
              <a:rPr dirty="0" sz="1800" spc="-65" b="1">
                <a:solidFill>
                  <a:srgbClr val="FFFFFF"/>
                </a:solidFill>
                <a:latin typeface="Arial"/>
                <a:cs typeface="Arial"/>
              </a:rPr>
              <a:t> </a:t>
            </a:r>
            <a:r>
              <a:rPr dirty="0" sz="1800" spc="-5" b="1">
                <a:solidFill>
                  <a:srgbClr val="FFFFFF"/>
                </a:solidFill>
                <a:latin typeface="Arial"/>
                <a:cs typeface="Arial"/>
              </a:rPr>
              <a:t>1941</a:t>
            </a:r>
            <a:endParaRPr sz="1800">
              <a:latin typeface="Arial"/>
              <a:cs typeface="Arial"/>
            </a:endParaRPr>
          </a:p>
        </p:txBody>
      </p:sp>
      <p:sp>
        <p:nvSpPr>
          <p:cNvPr id="4" name="object 4"/>
          <p:cNvSpPr/>
          <p:nvPr/>
        </p:nvSpPr>
        <p:spPr>
          <a:xfrm>
            <a:off x="614362" y="1173162"/>
            <a:ext cx="8072437" cy="3170237"/>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9687" rIns="0" bIns="0" rtlCol="0" vert="horz">
            <a:spAutoFit/>
          </a:bodyPr>
          <a:lstStyle/>
          <a:p>
            <a:pPr marL="505459">
              <a:lnSpc>
                <a:spcPct val="100000"/>
              </a:lnSpc>
            </a:pPr>
            <a:r>
              <a:rPr dirty="0" spc="-5"/>
              <a:t>Decoding the language of the Honey</a:t>
            </a:r>
            <a:r>
              <a:rPr dirty="0" spc="15"/>
              <a:t> </a:t>
            </a:r>
            <a:r>
              <a:rPr dirty="0" spc="-5"/>
              <a:t>Bees</a:t>
            </a:r>
          </a:p>
        </p:txBody>
      </p:sp>
      <p:sp>
        <p:nvSpPr>
          <p:cNvPr id="3" name="object 3"/>
          <p:cNvSpPr txBox="1"/>
          <p:nvPr/>
        </p:nvSpPr>
        <p:spPr>
          <a:xfrm>
            <a:off x="1439834" y="792797"/>
            <a:ext cx="6193155" cy="1087120"/>
          </a:xfrm>
          <a:prstGeom prst="rect">
            <a:avLst/>
          </a:prstGeom>
        </p:spPr>
        <p:txBody>
          <a:bodyPr wrap="square" lIns="0" tIns="0" rIns="0" bIns="0" rtlCol="0" vert="horz">
            <a:spAutoFit/>
          </a:bodyPr>
          <a:lstStyle/>
          <a:p>
            <a:pPr algn="ctr" marL="1035050" marR="1027430">
              <a:lnSpc>
                <a:spcPct val="120000"/>
              </a:lnSpc>
            </a:pPr>
            <a:r>
              <a:rPr dirty="0" sz="2000" spc="-5" b="1">
                <a:solidFill>
                  <a:srgbClr val="66FFFF"/>
                </a:solidFill>
                <a:latin typeface="Arial"/>
                <a:cs typeface="Arial"/>
              </a:rPr>
              <a:t>Nobel Lecture, December </a:t>
            </a:r>
            <a:r>
              <a:rPr dirty="0" sz="2000" b="1">
                <a:solidFill>
                  <a:srgbClr val="66FFFF"/>
                </a:solidFill>
                <a:latin typeface="Arial"/>
                <a:cs typeface="Arial"/>
              </a:rPr>
              <a:t>12, </a:t>
            </a:r>
            <a:r>
              <a:rPr dirty="0" sz="2000" spc="-5" b="1">
                <a:solidFill>
                  <a:srgbClr val="66FFFF"/>
                </a:solidFill>
                <a:latin typeface="Arial"/>
                <a:cs typeface="Arial"/>
              </a:rPr>
              <a:t>1973  </a:t>
            </a:r>
            <a:r>
              <a:rPr dirty="0" sz="2000" spc="-5" b="1">
                <a:solidFill>
                  <a:srgbClr val="66FFFF"/>
                </a:solidFill>
                <a:latin typeface="Arial"/>
                <a:cs typeface="Arial"/>
              </a:rPr>
              <a:t>Karl Von</a:t>
            </a:r>
            <a:r>
              <a:rPr dirty="0" sz="2000" spc="-55" b="1">
                <a:solidFill>
                  <a:srgbClr val="66FFFF"/>
                </a:solidFill>
                <a:latin typeface="Arial"/>
                <a:cs typeface="Arial"/>
              </a:rPr>
              <a:t> </a:t>
            </a:r>
            <a:r>
              <a:rPr dirty="0" sz="2000" spc="-5" b="1">
                <a:solidFill>
                  <a:srgbClr val="66FFFF"/>
                </a:solidFill>
                <a:latin typeface="Arial"/>
                <a:cs typeface="Arial"/>
              </a:rPr>
              <a:t>Frisch</a:t>
            </a:r>
            <a:endParaRPr sz="2000">
              <a:latin typeface="Arial"/>
              <a:cs typeface="Arial"/>
            </a:endParaRPr>
          </a:p>
          <a:p>
            <a:pPr algn="ctr">
              <a:lnSpc>
                <a:spcPct val="100000"/>
              </a:lnSpc>
              <a:spcBef>
                <a:spcPts val="400"/>
              </a:spcBef>
            </a:pPr>
            <a:r>
              <a:rPr dirty="0" sz="2000" spc="-5" b="1">
                <a:solidFill>
                  <a:srgbClr val="66FFFF"/>
                </a:solidFill>
                <a:latin typeface="Arial"/>
                <a:cs typeface="Arial"/>
              </a:rPr>
              <a:t>University of Munich, Federal Republic of</a:t>
            </a:r>
            <a:r>
              <a:rPr dirty="0" sz="2000" spc="40" b="1">
                <a:solidFill>
                  <a:srgbClr val="66FFFF"/>
                </a:solidFill>
                <a:latin typeface="Arial"/>
                <a:cs typeface="Arial"/>
              </a:rPr>
              <a:t> </a:t>
            </a:r>
            <a:r>
              <a:rPr dirty="0" sz="2000" spc="-5" b="1">
                <a:solidFill>
                  <a:srgbClr val="66FFFF"/>
                </a:solidFill>
                <a:latin typeface="Arial"/>
                <a:cs typeface="Arial"/>
              </a:rPr>
              <a:t>Germany</a:t>
            </a:r>
            <a:endParaRPr sz="2000">
              <a:latin typeface="Arial"/>
              <a:cs typeface="Arial"/>
            </a:endParaRPr>
          </a:p>
        </p:txBody>
      </p:sp>
      <p:sp>
        <p:nvSpPr>
          <p:cNvPr id="4" name="object 4"/>
          <p:cNvSpPr txBox="1"/>
          <p:nvPr/>
        </p:nvSpPr>
        <p:spPr>
          <a:xfrm>
            <a:off x="390808" y="5867400"/>
            <a:ext cx="1761489" cy="314960"/>
          </a:xfrm>
          <a:prstGeom prst="rect">
            <a:avLst/>
          </a:prstGeom>
        </p:spPr>
        <p:txBody>
          <a:bodyPr wrap="square" lIns="0" tIns="0" rIns="0" bIns="0" rtlCol="0" vert="horz">
            <a:spAutoFit/>
          </a:bodyPr>
          <a:lstStyle/>
          <a:p>
            <a:pPr marL="12700">
              <a:lnSpc>
                <a:spcPct val="100000"/>
              </a:lnSpc>
            </a:pPr>
            <a:r>
              <a:rPr dirty="0" sz="2000" spc="-5" b="1">
                <a:solidFill>
                  <a:srgbClr val="C6EF31"/>
                </a:solidFill>
                <a:latin typeface="Arial"/>
                <a:cs typeface="Arial"/>
              </a:rPr>
              <a:t>Waggle</a:t>
            </a:r>
            <a:r>
              <a:rPr dirty="0" sz="2000" spc="-75" b="1">
                <a:solidFill>
                  <a:srgbClr val="C6EF31"/>
                </a:solidFill>
                <a:latin typeface="Arial"/>
                <a:cs typeface="Arial"/>
              </a:rPr>
              <a:t> </a:t>
            </a:r>
            <a:r>
              <a:rPr dirty="0" sz="2000" spc="-5" b="1">
                <a:solidFill>
                  <a:srgbClr val="C6EF31"/>
                </a:solidFill>
                <a:latin typeface="Arial"/>
                <a:cs typeface="Arial"/>
              </a:rPr>
              <a:t>Dance</a:t>
            </a:r>
            <a:endParaRPr sz="2000">
              <a:latin typeface="Arial"/>
              <a:cs typeface="Arial"/>
            </a:endParaRPr>
          </a:p>
        </p:txBody>
      </p:sp>
      <p:sp>
        <p:nvSpPr>
          <p:cNvPr id="5" name="object 5"/>
          <p:cNvSpPr txBox="1"/>
          <p:nvPr/>
        </p:nvSpPr>
        <p:spPr>
          <a:xfrm>
            <a:off x="3679244" y="5867400"/>
            <a:ext cx="1987550" cy="314960"/>
          </a:xfrm>
          <a:prstGeom prst="rect">
            <a:avLst/>
          </a:prstGeom>
        </p:spPr>
        <p:txBody>
          <a:bodyPr wrap="square" lIns="0" tIns="0" rIns="0" bIns="0" rtlCol="0" vert="horz">
            <a:spAutoFit/>
          </a:bodyPr>
          <a:lstStyle/>
          <a:p>
            <a:pPr marL="12700">
              <a:lnSpc>
                <a:spcPct val="100000"/>
              </a:lnSpc>
            </a:pPr>
            <a:r>
              <a:rPr dirty="0" sz="2000" spc="-5" b="1">
                <a:solidFill>
                  <a:srgbClr val="C6EF31"/>
                </a:solidFill>
                <a:latin typeface="Arial"/>
                <a:cs typeface="Arial"/>
              </a:rPr>
              <a:t>Shacking</a:t>
            </a:r>
            <a:r>
              <a:rPr dirty="0" sz="2000" spc="-65" b="1">
                <a:solidFill>
                  <a:srgbClr val="C6EF31"/>
                </a:solidFill>
                <a:latin typeface="Arial"/>
                <a:cs typeface="Arial"/>
              </a:rPr>
              <a:t> </a:t>
            </a:r>
            <a:r>
              <a:rPr dirty="0" sz="2000" spc="-5" b="1">
                <a:solidFill>
                  <a:srgbClr val="C6EF31"/>
                </a:solidFill>
                <a:latin typeface="Arial"/>
                <a:cs typeface="Arial"/>
              </a:rPr>
              <a:t>Dance</a:t>
            </a:r>
            <a:endParaRPr sz="2000">
              <a:latin typeface="Arial"/>
              <a:cs typeface="Arial"/>
            </a:endParaRPr>
          </a:p>
        </p:txBody>
      </p:sp>
      <p:sp>
        <p:nvSpPr>
          <p:cNvPr id="6" name="object 6"/>
          <p:cNvSpPr txBox="1"/>
          <p:nvPr/>
        </p:nvSpPr>
        <p:spPr>
          <a:xfrm>
            <a:off x="6911547" y="5867400"/>
            <a:ext cx="1846580" cy="314960"/>
          </a:xfrm>
          <a:prstGeom prst="rect">
            <a:avLst/>
          </a:prstGeom>
        </p:spPr>
        <p:txBody>
          <a:bodyPr wrap="square" lIns="0" tIns="0" rIns="0" bIns="0" rtlCol="0" vert="horz">
            <a:spAutoFit/>
          </a:bodyPr>
          <a:lstStyle/>
          <a:p>
            <a:pPr marL="12700">
              <a:lnSpc>
                <a:spcPct val="100000"/>
              </a:lnSpc>
            </a:pPr>
            <a:r>
              <a:rPr dirty="0" sz="2000" spc="-5" b="1">
                <a:solidFill>
                  <a:srgbClr val="C6EF31"/>
                </a:solidFill>
                <a:latin typeface="Arial"/>
                <a:cs typeface="Arial"/>
              </a:rPr>
              <a:t>Tremble</a:t>
            </a:r>
            <a:r>
              <a:rPr dirty="0" sz="2000" spc="-65" b="1">
                <a:solidFill>
                  <a:srgbClr val="C6EF31"/>
                </a:solidFill>
                <a:latin typeface="Arial"/>
                <a:cs typeface="Arial"/>
              </a:rPr>
              <a:t> </a:t>
            </a:r>
            <a:r>
              <a:rPr dirty="0" sz="2000" spc="-5" b="1">
                <a:solidFill>
                  <a:srgbClr val="C6EF31"/>
                </a:solidFill>
                <a:latin typeface="Arial"/>
                <a:cs typeface="Arial"/>
              </a:rPr>
              <a:t>Dance</a:t>
            </a:r>
            <a:endParaRPr sz="2000">
              <a:latin typeface="Arial"/>
              <a:cs typeface="Arial"/>
            </a:endParaRPr>
          </a:p>
        </p:txBody>
      </p:sp>
      <p:sp>
        <p:nvSpPr>
          <p:cNvPr id="7" name="object 7"/>
          <p:cNvSpPr/>
          <p:nvPr/>
        </p:nvSpPr>
        <p:spPr>
          <a:xfrm>
            <a:off x="76200" y="2667000"/>
            <a:ext cx="2819400" cy="2667000"/>
          </a:xfrm>
          <a:prstGeom prst="rect">
            <a:avLst/>
          </a:prstGeom>
          <a:blipFill>
            <a:blip r:embed="rId2" cstate="print"/>
            <a:stretch>
              <a:fillRect/>
            </a:stretch>
          </a:blipFill>
        </p:spPr>
        <p:txBody>
          <a:bodyPr wrap="square" lIns="0" tIns="0" rIns="0" bIns="0" rtlCol="0"/>
          <a:lstStyle/>
          <a:p/>
        </p:txBody>
      </p:sp>
      <p:sp>
        <p:nvSpPr>
          <p:cNvPr id="8" name="object 8"/>
          <p:cNvSpPr/>
          <p:nvPr/>
        </p:nvSpPr>
        <p:spPr>
          <a:xfrm>
            <a:off x="3200400" y="2667000"/>
            <a:ext cx="2819400" cy="2667000"/>
          </a:xfrm>
          <a:prstGeom prst="rect">
            <a:avLst/>
          </a:prstGeom>
          <a:blipFill>
            <a:blip r:embed="rId3" cstate="print"/>
            <a:stretch>
              <a:fillRect/>
            </a:stretch>
          </a:blipFill>
        </p:spPr>
        <p:txBody>
          <a:bodyPr wrap="square" lIns="0" tIns="0" rIns="0" bIns="0" rtlCol="0"/>
          <a:lstStyle/>
          <a:p/>
        </p:txBody>
      </p:sp>
      <p:sp>
        <p:nvSpPr>
          <p:cNvPr id="9" name="object 9"/>
          <p:cNvSpPr/>
          <p:nvPr/>
        </p:nvSpPr>
        <p:spPr>
          <a:xfrm>
            <a:off x="6384925" y="2667000"/>
            <a:ext cx="2667000" cy="2667000"/>
          </a:xfrm>
          <a:prstGeom prst="rect">
            <a:avLst/>
          </a:prstGeom>
          <a:blipFill>
            <a:blip r:embed="rId4" cstate="print"/>
            <a:stretch>
              <a:fillRect/>
            </a:stretch>
          </a:blipFill>
        </p:spPr>
        <p:txBody>
          <a:bodyPr wrap="square" lIns="0" tIns="0" rIns="0" bIns="0" rtlCol="0"/>
          <a:lstStyl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2400"/>
            <a:ext cx="8382000" cy="932180"/>
          </a:xfrm>
          <a:prstGeom prst="rect"/>
          <a:solidFill>
            <a:srgbClr val="000000"/>
          </a:solidFill>
          <a:ln w="9524">
            <a:solidFill>
              <a:srgbClr val="C6E6E9"/>
            </a:solidFill>
          </a:ln>
        </p:spPr>
        <p:txBody>
          <a:bodyPr wrap="square" lIns="0" tIns="33020" rIns="0" bIns="0" rtlCol="0" vert="horz">
            <a:spAutoFit/>
          </a:bodyPr>
          <a:lstStyle/>
          <a:p>
            <a:pPr marL="86360" marR="73660">
              <a:lnSpc>
                <a:spcPct val="114599"/>
              </a:lnSpc>
              <a:spcBef>
                <a:spcPts val="260"/>
              </a:spcBef>
            </a:pPr>
            <a:r>
              <a:rPr dirty="0" sz="2400" spc="-5">
                <a:solidFill>
                  <a:srgbClr val="FF99FF"/>
                </a:solidFill>
              </a:rPr>
              <a:t>Exposure </a:t>
            </a:r>
            <a:r>
              <a:rPr dirty="0" sz="2400">
                <a:solidFill>
                  <a:srgbClr val="FF99FF"/>
                </a:solidFill>
              </a:rPr>
              <a:t>to </a:t>
            </a:r>
            <a:r>
              <a:rPr dirty="0" sz="2400" spc="-5">
                <a:solidFill>
                  <a:srgbClr val="FF99FF"/>
                </a:solidFill>
              </a:rPr>
              <a:t>cell phone radiation produces biochemical  </a:t>
            </a:r>
            <a:r>
              <a:rPr dirty="0" sz="2400" spc="-5">
                <a:solidFill>
                  <a:srgbClr val="FF99FF"/>
                </a:solidFill>
              </a:rPr>
              <a:t>changes in worker Honey Bees, Neelima et al.,</a:t>
            </a:r>
            <a:r>
              <a:rPr dirty="0" sz="2400" spc="50">
                <a:solidFill>
                  <a:srgbClr val="FF99FF"/>
                </a:solidFill>
              </a:rPr>
              <a:t> </a:t>
            </a:r>
            <a:r>
              <a:rPr dirty="0" sz="2400" spc="-35">
                <a:solidFill>
                  <a:srgbClr val="FF99FF"/>
                </a:solidFill>
              </a:rPr>
              <a:t>2011</a:t>
            </a:r>
            <a:endParaRPr sz="2400"/>
          </a:p>
        </p:txBody>
      </p:sp>
      <p:sp>
        <p:nvSpPr>
          <p:cNvPr id="3" name="object 3"/>
          <p:cNvSpPr txBox="1"/>
          <p:nvPr/>
        </p:nvSpPr>
        <p:spPr>
          <a:xfrm>
            <a:off x="457200" y="2209800"/>
            <a:ext cx="1905000" cy="370205"/>
          </a:xfrm>
          <a:prstGeom prst="rect">
            <a:avLst/>
          </a:prstGeom>
          <a:solidFill>
            <a:srgbClr val="000000"/>
          </a:solidFill>
          <a:ln w="9524">
            <a:solidFill>
              <a:srgbClr val="C6E6E9"/>
            </a:solidFill>
          </a:ln>
        </p:spPr>
        <p:txBody>
          <a:bodyPr wrap="square" lIns="0" tIns="40640" rIns="0" bIns="0" rtlCol="0" vert="horz">
            <a:spAutoFit/>
          </a:bodyPr>
          <a:lstStyle/>
          <a:p>
            <a:pPr marL="153035">
              <a:lnSpc>
                <a:spcPct val="100000"/>
              </a:lnSpc>
              <a:spcBef>
                <a:spcPts val="320"/>
              </a:spcBef>
            </a:pPr>
            <a:r>
              <a:rPr dirty="0" sz="1800" spc="-5" b="1">
                <a:solidFill>
                  <a:srgbClr val="FF99FF"/>
                </a:solidFill>
                <a:latin typeface="Arial"/>
                <a:cs typeface="Arial"/>
              </a:rPr>
              <a:t>Controls,</a:t>
            </a:r>
            <a:r>
              <a:rPr dirty="0" sz="1800" spc="-65" b="1">
                <a:solidFill>
                  <a:srgbClr val="FF99FF"/>
                </a:solidFill>
                <a:latin typeface="Arial"/>
                <a:cs typeface="Arial"/>
              </a:rPr>
              <a:t> </a:t>
            </a:r>
            <a:r>
              <a:rPr dirty="0" sz="1800" spc="-5" b="1">
                <a:solidFill>
                  <a:srgbClr val="FF99FF"/>
                </a:solidFill>
                <a:latin typeface="Arial"/>
                <a:cs typeface="Arial"/>
              </a:rPr>
              <a:t>n=10</a:t>
            </a:r>
            <a:endParaRPr sz="1800">
              <a:latin typeface="Arial"/>
              <a:cs typeface="Arial"/>
            </a:endParaRPr>
          </a:p>
        </p:txBody>
      </p:sp>
      <p:sp>
        <p:nvSpPr>
          <p:cNvPr id="4" name="object 4"/>
          <p:cNvSpPr/>
          <p:nvPr/>
        </p:nvSpPr>
        <p:spPr>
          <a:xfrm>
            <a:off x="2514600" y="2333625"/>
            <a:ext cx="457200" cy="304800"/>
          </a:xfrm>
          <a:custGeom>
            <a:avLst/>
            <a:gdLst/>
            <a:ahLst/>
            <a:cxnLst/>
            <a:rect l="l" t="t" r="r" b="b"/>
            <a:pathLst>
              <a:path w="457200" h="304800">
                <a:moveTo>
                  <a:pt x="304800" y="0"/>
                </a:moveTo>
                <a:lnTo>
                  <a:pt x="304800" y="76200"/>
                </a:lnTo>
                <a:lnTo>
                  <a:pt x="0" y="76200"/>
                </a:lnTo>
                <a:lnTo>
                  <a:pt x="0" y="228600"/>
                </a:lnTo>
                <a:lnTo>
                  <a:pt x="304800" y="228600"/>
                </a:lnTo>
                <a:lnTo>
                  <a:pt x="304800" y="304800"/>
                </a:lnTo>
                <a:lnTo>
                  <a:pt x="457200" y="152400"/>
                </a:lnTo>
                <a:lnTo>
                  <a:pt x="304800" y="0"/>
                </a:lnTo>
                <a:close/>
              </a:path>
            </a:pathLst>
          </a:custGeom>
          <a:solidFill>
            <a:srgbClr val="C6E6E9"/>
          </a:solidFill>
        </p:spPr>
        <p:txBody>
          <a:bodyPr wrap="square" lIns="0" tIns="0" rIns="0" bIns="0" rtlCol="0"/>
          <a:lstStyle/>
          <a:p/>
        </p:txBody>
      </p:sp>
      <p:sp>
        <p:nvSpPr>
          <p:cNvPr id="5" name="object 5"/>
          <p:cNvSpPr/>
          <p:nvPr/>
        </p:nvSpPr>
        <p:spPr>
          <a:xfrm>
            <a:off x="2514600" y="2333625"/>
            <a:ext cx="457200" cy="304800"/>
          </a:xfrm>
          <a:custGeom>
            <a:avLst/>
            <a:gdLst/>
            <a:ahLst/>
            <a:cxnLst/>
            <a:rect l="l" t="t" r="r" b="b"/>
            <a:pathLst>
              <a:path w="457200" h="304800">
                <a:moveTo>
                  <a:pt x="0" y="76199"/>
                </a:moveTo>
                <a:lnTo>
                  <a:pt x="304799" y="76199"/>
                </a:lnTo>
                <a:lnTo>
                  <a:pt x="304799" y="0"/>
                </a:lnTo>
                <a:lnTo>
                  <a:pt x="457199" y="152399"/>
                </a:lnTo>
                <a:lnTo>
                  <a:pt x="304799" y="304799"/>
                </a:lnTo>
                <a:lnTo>
                  <a:pt x="304799" y="228599"/>
                </a:lnTo>
                <a:lnTo>
                  <a:pt x="0" y="228599"/>
                </a:lnTo>
                <a:lnTo>
                  <a:pt x="0" y="76199"/>
                </a:lnTo>
                <a:close/>
              </a:path>
            </a:pathLst>
          </a:custGeom>
          <a:ln w="25399">
            <a:solidFill>
              <a:srgbClr val="9AB3B6"/>
            </a:solidFill>
          </a:ln>
        </p:spPr>
        <p:txBody>
          <a:bodyPr wrap="square" lIns="0" tIns="0" rIns="0" bIns="0" rtlCol="0"/>
          <a:lstStyle/>
          <a:p/>
        </p:txBody>
      </p:sp>
      <p:sp>
        <p:nvSpPr>
          <p:cNvPr id="6" name="object 6"/>
          <p:cNvSpPr txBox="1"/>
          <p:nvPr/>
        </p:nvSpPr>
        <p:spPr>
          <a:xfrm>
            <a:off x="3047999" y="2238375"/>
            <a:ext cx="1143000" cy="370205"/>
          </a:xfrm>
          <a:prstGeom prst="rect">
            <a:avLst/>
          </a:prstGeom>
          <a:solidFill>
            <a:srgbClr val="000000"/>
          </a:solidFill>
          <a:ln w="9524">
            <a:solidFill>
              <a:srgbClr val="C6E6E9"/>
            </a:solidFill>
          </a:ln>
        </p:spPr>
        <p:txBody>
          <a:bodyPr wrap="square" lIns="0" tIns="40640" rIns="0" bIns="0" rtlCol="0" vert="horz">
            <a:spAutoFit/>
          </a:bodyPr>
          <a:lstStyle/>
          <a:p>
            <a:pPr marL="181610">
              <a:lnSpc>
                <a:spcPct val="100000"/>
              </a:lnSpc>
              <a:spcBef>
                <a:spcPts val="320"/>
              </a:spcBef>
            </a:pPr>
            <a:r>
              <a:rPr dirty="0" sz="1800" spc="-5" b="1">
                <a:solidFill>
                  <a:srgbClr val="92D050"/>
                </a:solidFill>
                <a:latin typeface="Arial"/>
                <a:cs typeface="Arial"/>
              </a:rPr>
              <a:t>10</a:t>
            </a:r>
            <a:r>
              <a:rPr dirty="0" sz="1800" spc="-80" b="1">
                <a:solidFill>
                  <a:srgbClr val="92D050"/>
                </a:solidFill>
                <a:latin typeface="Arial"/>
                <a:cs typeface="Arial"/>
              </a:rPr>
              <a:t> </a:t>
            </a:r>
            <a:r>
              <a:rPr dirty="0" sz="1800" spc="-5" b="1">
                <a:solidFill>
                  <a:srgbClr val="92D050"/>
                </a:solidFill>
                <a:latin typeface="Arial"/>
                <a:cs typeface="Arial"/>
              </a:rPr>
              <a:t>Min.</a:t>
            </a:r>
            <a:endParaRPr sz="1800">
              <a:latin typeface="Arial"/>
              <a:cs typeface="Arial"/>
            </a:endParaRPr>
          </a:p>
        </p:txBody>
      </p:sp>
      <p:sp>
        <p:nvSpPr>
          <p:cNvPr id="7" name="object 7"/>
          <p:cNvSpPr txBox="1"/>
          <p:nvPr/>
        </p:nvSpPr>
        <p:spPr>
          <a:xfrm>
            <a:off x="4343400" y="2257425"/>
            <a:ext cx="1143000" cy="370205"/>
          </a:xfrm>
          <a:prstGeom prst="rect">
            <a:avLst/>
          </a:prstGeom>
          <a:solidFill>
            <a:srgbClr val="000000"/>
          </a:solidFill>
          <a:ln w="9524">
            <a:solidFill>
              <a:srgbClr val="C6E6E9"/>
            </a:solidFill>
          </a:ln>
        </p:spPr>
        <p:txBody>
          <a:bodyPr wrap="square" lIns="0" tIns="40640" rIns="0" bIns="0" rtlCol="0" vert="horz">
            <a:spAutoFit/>
          </a:bodyPr>
          <a:lstStyle/>
          <a:p>
            <a:pPr marL="181610">
              <a:lnSpc>
                <a:spcPct val="100000"/>
              </a:lnSpc>
              <a:spcBef>
                <a:spcPts val="320"/>
              </a:spcBef>
            </a:pPr>
            <a:r>
              <a:rPr dirty="0" sz="1800" spc="-5" b="1">
                <a:solidFill>
                  <a:srgbClr val="92D050"/>
                </a:solidFill>
                <a:latin typeface="Arial"/>
                <a:cs typeface="Arial"/>
              </a:rPr>
              <a:t>20</a:t>
            </a:r>
            <a:r>
              <a:rPr dirty="0" sz="1800" spc="-80" b="1">
                <a:solidFill>
                  <a:srgbClr val="92D050"/>
                </a:solidFill>
                <a:latin typeface="Arial"/>
                <a:cs typeface="Arial"/>
              </a:rPr>
              <a:t> </a:t>
            </a:r>
            <a:r>
              <a:rPr dirty="0" sz="1800" spc="-5" b="1">
                <a:solidFill>
                  <a:srgbClr val="92D050"/>
                </a:solidFill>
                <a:latin typeface="Arial"/>
                <a:cs typeface="Arial"/>
              </a:rPr>
              <a:t>Min.</a:t>
            </a:r>
            <a:endParaRPr sz="1800">
              <a:latin typeface="Arial"/>
              <a:cs typeface="Arial"/>
            </a:endParaRPr>
          </a:p>
        </p:txBody>
      </p:sp>
      <p:sp>
        <p:nvSpPr>
          <p:cNvPr id="8" name="object 8"/>
          <p:cNvSpPr txBox="1"/>
          <p:nvPr/>
        </p:nvSpPr>
        <p:spPr>
          <a:xfrm>
            <a:off x="5638800" y="2257425"/>
            <a:ext cx="1143000" cy="370205"/>
          </a:xfrm>
          <a:prstGeom prst="rect">
            <a:avLst/>
          </a:prstGeom>
          <a:solidFill>
            <a:srgbClr val="000000"/>
          </a:solidFill>
          <a:ln w="9524">
            <a:solidFill>
              <a:srgbClr val="C6E6E9"/>
            </a:solidFill>
          </a:ln>
        </p:spPr>
        <p:txBody>
          <a:bodyPr wrap="square" lIns="0" tIns="40640" rIns="0" bIns="0" rtlCol="0" vert="horz">
            <a:spAutoFit/>
          </a:bodyPr>
          <a:lstStyle/>
          <a:p>
            <a:pPr marL="181610">
              <a:lnSpc>
                <a:spcPct val="100000"/>
              </a:lnSpc>
              <a:spcBef>
                <a:spcPts val="320"/>
              </a:spcBef>
            </a:pPr>
            <a:r>
              <a:rPr dirty="0" sz="1800" spc="-5" b="1">
                <a:solidFill>
                  <a:srgbClr val="92D050"/>
                </a:solidFill>
                <a:latin typeface="Arial"/>
                <a:cs typeface="Arial"/>
              </a:rPr>
              <a:t>40</a:t>
            </a:r>
            <a:r>
              <a:rPr dirty="0" sz="1800" spc="-80" b="1">
                <a:solidFill>
                  <a:srgbClr val="92D050"/>
                </a:solidFill>
                <a:latin typeface="Arial"/>
                <a:cs typeface="Arial"/>
              </a:rPr>
              <a:t> </a:t>
            </a:r>
            <a:r>
              <a:rPr dirty="0" sz="1800" spc="-5" b="1">
                <a:solidFill>
                  <a:srgbClr val="92D050"/>
                </a:solidFill>
                <a:latin typeface="Arial"/>
                <a:cs typeface="Arial"/>
              </a:rPr>
              <a:t>Min.</a:t>
            </a:r>
            <a:endParaRPr sz="1800">
              <a:latin typeface="Arial"/>
              <a:cs typeface="Arial"/>
            </a:endParaRPr>
          </a:p>
        </p:txBody>
      </p:sp>
      <p:sp>
        <p:nvSpPr>
          <p:cNvPr id="9" name="object 9"/>
          <p:cNvSpPr txBox="1"/>
          <p:nvPr/>
        </p:nvSpPr>
        <p:spPr>
          <a:xfrm>
            <a:off x="457200" y="2806700"/>
            <a:ext cx="1905000" cy="646430"/>
          </a:xfrm>
          <a:prstGeom prst="rect">
            <a:avLst/>
          </a:prstGeom>
          <a:solidFill>
            <a:srgbClr val="000000"/>
          </a:solidFill>
          <a:ln w="9524">
            <a:solidFill>
              <a:srgbClr val="C6E6E9"/>
            </a:solidFill>
          </a:ln>
        </p:spPr>
        <p:txBody>
          <a:bodyPr wrap="square" lIns="0" tIns="55880" rIns="0" bIns="0" rtlCol="0" vert="horz">
            <a:spAutoFit/>
          </a:bodyPr>
          <a:lstStyle/>
          <a:p>
            <a:pPr marL="146050" marR="133985" indent="212725">
              <a:lnSpc>
                <a:spcPts val="2100"/>
              </a:lnSpc>
              <a:spcBef>
                <a:spcPts val="440"/>
              </a:spcBef>
            </a:pPr>
            <a:r>
              <a:rPr dirty="0" sz="1800" spc="-5" b="1">
                <a:solidFill>
                  <a:srgbClr val="FF99FF"/>
                </a:solidFill>
                <a:latin typeface="Arial"/>
                <a:cs typeface="Arial"/>
              </a:rPr>
              <a:t>Cell Phone  Exposed,</a:t>
            </a:r>
            <a:r>
              <a:rPr dirty="0" sz="1800" spc="-65" b="1">
                <a:solidFill>
                  <a:srgbClr val="FF99FF"/>
                </a:solidFill>
                <a:latin typeface="Arial"/>
                <a:cs typeface="Arial"/>
              </a:rPr>
              <a:t> </a:t>
            </a:r>
            <a:r>
              <a:rPr dirty="0" sz="1800" spc="-5" b="1">
                <a:solidFill>
                  <a:srgbClr val="FF99FF"/>
                </a:solidFill>
                <a:latin typeface="Arial"/>
                <a:cs typeface="Arial"/>
              </a:rPr>
              <a:t>n=10</a:t>
            </a:r>
            <a:endParaRPr sz="1800">
              <a:latin typeface="Arial"/>
              <a:cs typeface="Arial"/>
            </a:endParaRPr>
          </a:p>
        </p:txBody>
      </p:sp>
      <p:sp>
        <p:nvSpPr>
          <p:cNvPr id="10" name="object 10"/>
          <p:cNvSpPr/>
          <p:nvPr/>
        </p:nvSpPr>
        <p:spPr>
          <a:xfrm>
            <a:off x="2514600" y="2933700"/>
            <a:ext cx="457200" cy="304800"/>
          </a:xfrm>
          <a:custGeom>
            <a:avLst/>
            <a:gdLst/>
            <a:ahLst/>
            <a:cxnLst/>
            <a:rect l="l" t="t" r="r" b="b"/>
            <a:pathLst>
              <a:path w="457200" h="304800">
                <a:moveTo>
                  <a:pt x="304800" y="0"/>
                </a:moveTo>
                <a:lnTo>
                  <a:pt x="304800" y="76200"/>
                </a:lnTo>
                <a:lnTo>
                  <a:pt x="0" y="76200"/>
                </a:lnTo>
                <a:lnTo>
                  <a:pt x="0" y="228600"/>
                </a:lnTo>
                <a:lnTo>
                  <a:pt x="304800" y="228600"/>
                </a:lnTo>
                <a:lnTo>
                  <a:pt x="304800" y="304800"/>
                </a:lnTo>
                <a:lnTo>
                  <a:pt x="457200" y="152400"/>
                </a:lnTo>
                <a:lnTo>
                  <a:pt x="304800" y="0"/>
                </a:lnTo>
                <a:close/>
              </a:path>
            </a:pathLst>
          </a:custGeom>
          <a:solidFill>
            <a:srgbClr val="C6E6E9"/>
          </a:solidFill>
        </p:spPr>
        <p:txBody>
          <a:bodyPr wrap="square" lIns="0" tIns="0" rIns="0" bIns="0" rtlCol="0"/>
          <a:lstStyle/>
          <a:p/>
        </p:txBody>
      </p:sp>
      <p:sp>
        <p:nvSpPr>
          <p:cNvPr id="11" name="object 11"/>
          <p:cNvSpPr/>
          <p:nvPr/>
        </p:nvSpPr>
        <p:spPr>
          <a:xfrm>
            <a:off x="2514600" y="2933700"/>
            <a:ext cx="457200" cy="304800"/>
          </a:xfrm>
          <a:custGeom>
            <a:avLst/>
            <a:gdLst/>
            <a:ahLst/>
            <a:cxnLst/>
            <a:rect l="l" t="t" r="r" b="b"/>
            <a:pathLst>
              <a:path w="457200" h="304800">
                <a:moveTo>
                  <a:pt x="0" y="76199"/>
                </a:moveTo>
                <a:lnTo>
                  <a:pt x="304799" y="76199"/>
                </a:lnTo>
                <a:lnTo>
                  <a:pt x="304799" y="0"/>
                </a:lnTo>
                <a:lnTo>
                  <a:pt x="457199" y="152399"/>
                </a:lnTo>
                <a:lnTo>
                  <a:pt x="304799" y="304799"/>
                </a:lnTo>
                <a:lnTo>
                  <a:pt x="304799" y="228599"/>
                </a:lnTo>
                <a:lnTo>
                  <a:pt x="0" y="228599"/>
                </a:lnTo>
                <a:lnTo>
                  <a:pt x="0" y="76199"/>
                </a:lnTo>
                <a:close/>
              </a:path>
            </a:pathLst>
          </a:custGeom>
          <a:ln w="25399">
            <a:solidFill>
              <a:srgbClr val="9AB3B6"/>
            </a:solidFill>
          </a:ln>
        </p:spPr>
        <p:txBody>
          <a:bodyPr wrap="square" lIns="0" tIns="0" rIns="0" bIns="0" rtlCol="0"/>
          <a:lstStyle/>
          <a:p/>
        </p:txBody>
      </p:sp>
      <p:sp>
        <p:nvSpPr>
          <p:cNvPr id="12" name="object 12"/>
          <p:cNvSpPr txBox="1"/>
          <p:nvPr/>
        </p:nvSpPr>
        <p:spPr>
          <a:xfrm>
            <a:off x="3047999" y="2895600"/>
            <a:ext cx="1143000" cy="370205"/>
          </a:xfrm>
          <a:prstGeom prst="rect">
            <a:avLst/>
          </a:prstGeom>
          <a:solidFill>
            <a:srgbClr val="000000"/>
          </a:solidFill>
          <a:ln w="9524">
            <a:solidFill>
              <a:srgbClr val="C6E6E9"/>
            </a:solidFill>
          </a:ln>
        </p:spPr>
        <p:txBody>
          <a:bodyPr wrap="square" lIns="0" tIns="40640" rIns="0" bIns="0" rtlCol="0" vert="horz">
            <a:spAutoFit/>
          </a:bodyPr>
          <a:lstStyle/>
          <a:p>
            <a:pPr marL="181610">
              <a:lnSpc>
                <a:spcPct val="100000"/>
              </a:lnSpc>
              <a:spcBef>
                <a:spcPts val="320"/>
              </a:spcBef>
            </a:pPr>
            <a:r>
              <a:rPr dirty="0" sz="1800" spc="-5" b="1">
                <a:solidFill>
                  <a:srgbClr val="92D050"/>
                </a:solidFill>
                <a:latin typeface="Arial"/>
                <a:cs typeface="Arial"/>
              </a:rPr>
              <a:t>10</a:t>
            </a:r>
            <a:r>
              <a:rPr dirty="0" sz="1800" spc="-80" b="1">
                <a:solidFill>
                  <a:srgbClr val="92D050"/>
                </a:solidFill>
                <a:latin typeface="Arial"/>
                <a:cs typeface="Arial"/>
              </a:rPr>
              <a:t> </a:t>
            </a:r>
            <a:r>
              <a:rPr dirty="0" sz="1800" spc="-5" b="1">
                <a:solidFill>
                  <a:srgbClr val="92D050"/>
                </a:solidFill>
                <a:latin typeface="Arial"/>
                <a:cs typeface="Arial"/>
              </a:rPr>
              <a:t>Min.</a:t>
            </a:r>
            <a:endParaRPr sz="1800">
              <a:latin typeface="Arial"/>
              <a:cs typeface="Arial"/>
            </a:endParaRPr>
          </a:p>
        </p:txBody>
      </p:sp>
      <p:sp>
        <p:nvSpPr>
          <p:cNvPr id="13" name="object 13"/>
          <p:cNvSpPr txBox="1"/>
          <p:nvPr/>
        </p:nvSpPr>
        <p:spPr>
          <a:xfrm>
            <a:off x="4343400" y="2914650"/>
            <a:ext cx="1143000" cy="370205"/>
          </a:xfrm>
          <a:prstGeom prst="rect">
            <a:avLst/>
          </a:prstGeom>
          <a:solidFill>
            <a:srgbClr val="000000"/>
          </a:solidFill>
          <a:ln w="9524">
            <a:solidFill>
              <a:srgbClr val="C6E6E9"/>
            </a:solidFill>
          </a:ln>
        </p:spPr>
        <p:txBody>
          <a:bodyPr wrap="square" lIns="0" tIns="40640" rIns="0" bIns="0" rtlCol="0" vert="horz">
            <a:spAutoFit/>
          </a:bodyPr>
          <a:lstStyle/>
          <a:p>
            <a:pPr marL="181610">
              <a:lnSpc>
                <a:spcPct val="100000"/>
              </a:lnSpc>
              <a:spcBef>
                <a:spcPts val="320"/>
              </a:spcBef>
            </a:pPr>
            <a:r>
              <a:rPr dirty="0" sz="1800" spc="-5" b="1">
                <a:solidFill>
                  <a:srgbClr val="92D050"/>
                </a:solidFill>
                <a:latin typeface="Arial"/>
                <a:cs typeface="Arial"/>
              </a:rPr>
              <a:t>20</a:t>
            </a:r>
            <a:r>
              <a:rPr dirty="0" sz="1800" spc="-80" b="1">
                <a:solidFill>
                  <a:srgbClr val="92D050"/>
                </a:solidFill>
                <a:latin typeface="Arial"/>
                <a:cs typeface="Arial"/>
              </a:rPr>
              <a:t> </a:t>
            </a:r>
            <a:r>
              <a:rPr dirty="0" sz="1800" spc="-5" b="1">
                <a:solidFill>
                  <a:srgbClr val="92D050"/>
                </a:solidFill>
                <a:latin typeface="Arial"/>
                <a:cs typeface="Arial"/>
              </a:rPr>
              <a:t>Min.</a:t>
            </a:r>
            <a:endParaRPr sz="1800">
              <a:latin typeface="Arial"/>
              <a:cs typeface="Arial"/>
            </a:endParaRPr>
          </a:p>
        </p:txBody>
      </p:sp>
      <p:sp>
        <p:nvSpPr>
          <p:cNvPr id="14" name="object 14"/>
          <p:cNvSpPr txBox="1"/>
          <p:nvPr/>
        </p:nvSpPr>
        <p:spPr>
          <a:xfrm>
            <a:off x="5638800" y="2914650"/>
            <a:ext cx="1143000" cy="370205"/>
          </a:xfrm>
          <a:prstGeom prst="rect">
            <a:avLst/>
          </a:prstGeom>
          <a:solidFill>
            <a:srgbClr val="000000"/>
          </a:solidFill>
          <a:ln w="9524">
            <a:solidFill>
              <a:srgbClr val="C6E6E9"/>
            </a:solidFill>
          </a:ln>
        </p:spPr>
        <p:txBody>
          <a:bodyPr wrap="square" lIns="0" tIns="40640" rIns="0" bIns="0" rtlCol="0" vert="horz">
            <a:spAutoFit/>
          </a:bodyPr>
          <a:lstStyle/>
          <a:p>
            <a:pPr marL="181610">
              <a:lnSpc>
                <a:spcPct val="100000"/>
              </a:lnSpc>
              <a:spcBef>
                <a:spcPts val="320"/>
              </a:spcBef>
            </a:pPr>
            <a:r>
              <a:rPr dirty="0" sz="1800" spc="-5" b="1">
                <a:solidFill>
                  <a:srgbClr val="92D050"/>
                </a:solidFill>
                <a:latin typeface="Arial"/>
                <a:cs typeface="Arial"/>
              </a:rPr>
              <a:t>40</a:t>
            </a:r>
            <a:r>
              <a:rPr dirty="0" sz="1800" spc="-80" b="1">
                <a:solidFill>
                  <a:srgbClr val="92D050"/>
                </a:solidFill>
                <a:latin typeface="Arial"/>
                <a:cs typeface="Arial"/>
              </a:rPr>
              <a:t> </a:t>
            </a:r>
            <a:r>
              <a:rPr dirty="0" sz="1800" spc="-5" b="1">
                <a:solidFill>
                  <a:srgbClr val="92D050"/>
                </a:solidFill>
                <a:latin typeface="Arial"/>
                <a:cs typeface="Arial"/>
              </a:rPr>
              <a:t>Min.</a:t>
            </a:r>
            <a:endParaRPr sz="1800">
              <a:latin typeface="Arial"/>
              <a:cs typeface="Arial"/>
            </a:endParaRPr>
          </a:p>
        </p:txBody>
      </p:sp>
      <p:sp>
        <p:nvSpPr>
          <p:cNvPr id="15" name="object 15"/>
          <p:cNvSpPr/>
          <p:nvPr/>
        </p:nvSpPr>
        <p:spPr>
          <a:xfrm>
            <a:off x="6853237" y="2128837"/>
            <a:ext cx="466724" cy="1168403"/>
          </a:xfrm>
          <a:prstGeom prst="rect">
            <a:avLst/>
          </a:prstGeom>
          <a:blipFill>
            <a:blip r:embed="rId2" cstate="print"/>
            <a:stretch>
              <a:fillRect/>
            </a:stretch>
          </a:blipFill>
        </p:spPr>
        <p:txBody>
          <a:bodyPr wrap="square" lIns="0" tIns="0" rIns="0" bIns="0" rtlCol="0"/>
          <a:lstStyle/>
          <a:p/>
        </p:txBody>
      </p:sp>
      <p:sp>
        <p:nvSpPr>
          <p:cNvPr id="16" name="object 16"/>
          <p:cNvSpPr txBox="1"/>
          <p:nvPr/>
        </p:nvSpPr>
        <p:spPr>
          <a:xfrm>
            <a:off x="7391400" y="2286000"/>
            <a:ext cx="1524000" cy="923925"/>
          </a:xfrm>
          <a:prstGeom prst="rect">
            <a:avLst/>
          </a:prstGeom>
          <a:solidFill>
            <a:srgbClr val="000000"/>
          </a:solidFill>
          <a:ln w="9524">
            <a:solidFill>
              <a:srgbClr val="C6E6E9"/>
            </a:solidFill>
          </a:ln>
        </p:spPr>
        <p:txBody>
          <a:bodyPr wrap="square" lIns="0" tIns="41910" rIns="0" bIns="0" rtlCol="0" vert="horz">
            <a:spAutoFit/>
          </a:bodyPr>
          <a:lstStyle/>
          <a:p>
            <a:pPr algn="ctr" marL="105410" marR="92075" indent="-635">
              <a:lnSpc>
                <a:spcPct val="99500"/>
              </a:lnSpc>
              <a:spcBef>
                <a:spcPts val="330"/>
              </a:spcBef>
            </a:pPr>
            <a:r>
              <a:rPr dirty="0" sz="1800" spc="-5" b="1">
                <a:solidFill>
                  <a:srgbClr val="FFFF00"/>
                </a:solidFill>
                <a:latin typeface="Arial"/>
                <a:cs typeface="Arial"/>
              </a:rPr>
              <a:t>Extracted  the    </a:t>
            </a:r>
            <a:r>
              <a:rPr dirty="0" sz="1800" b="1">
                <a:solidFill>
                  <a:srgbClr val="FFFF00"/>
                </a:solidFill>
                <a:latin typeface="Arial"/>
                <a:cs typeface="Arial"/>
              </a:rPr>
              <a:t>Hemolymph</a:t>
            </a:r>
            <a:endParaRPr sz="1800">
              <a:latin typeface="Arial"/>
              <a:cs typeface="Arial"/>
            </a:endParaRPr>
          </a:p>
        </p:txBody>
      </p:sp>
      <p:sp>
        <p:nvSpPr>
          <p:cNvPr id="17" name="object 17"/>
          <p:cNvSpPr txBox="1"/>
          <p:nvPr/>
        </p:nvSpPr>
        <p:spPr>
          <a:xfrm>
            <a:off x="6264274" y="4302125"/>
            <a:ext cx="2743200" cy="338455"/>
          </a:xfrm>
          <a:prstGeom prst="rect">
            <a:avLst/>
          </a:prstGeom>
          <a:solidFill>
            <a:srgbClr val="000000"/>
          </a:solidFill>
          <a:ln w="9524">
            <a:solidFill>
              <a:srgbClr val="C6E6E9"/>
            </a:solidFill>
          </a:ln>
        </p:spPr>
        <p:txBody>
          <a:bodyPr wrap="square" lIns="0" tIns="40640" rIns="0" bIns="0" rtlCol="0" vert="horz">
            <a:spAutoFit/>
          </a:bodyPr>
          <a:lstStyle/>
          <a:p>
            <a:pPr marL="166370">
              <a:lnSpc>
                <a:spcPct val="100000"/>
              </a:lnSpc>
              <a:spcBef>
                <a:spcPts val="320"/>
              </a:spcBef>
            </a:pPr>
            <a:r>
              <a:rPr dirty="0" sz="1600" spc="-5" b="1">
                <a:solidFill>
                  <a:srgbClr val="92D050"/>
                </a:solidFill>
                <a:latin typeface="Arial"/>
                <a:cs typeface="Arial"/>
              </a:rPr>
              <a:t>At 10 &amp; 20 Min.</a:t>
            </a:r>
            <a:r>
              <a:rPr dirty="0" sz="1600" spc="-20" b="1">
                <a:solidFill>
                  <a:srgbClr val="92D050"/>
                </a:solidFill>
                <a:latin typeface="Arial"/>
                <a:cs typeface="Arial"/>
              </a:rPr>
              <a:t> </a:t>
            </a:r>
            <a:r>
              <a:rPr dirty="0" sz="1600" spc="-5" b="1">
                <a:solidFill>
                  <a:srgbClr val="92D050"/>
                </a:solidFill>
                <a:latin typeface="Arial"/>
                <a:cs typeface="Arial"/>
              </a:rPr>
              <a:t>exposure</a:t>
            </a:r>
            <a:endParaRPr sz="1600">
              <a:latin typeface="Arial"/>
              <a:cs typeface="Arial"/>
            </a:endParaRPr>
          </a:p>
        </p:txBody>
      </p:sp>
      <p:sp>
        <p:nvSpPr>
          <p:cNvPr id="18" name="object 18"/>
          <p:cNvSpPr txBox="1"/>
          <p:nvPr/>
        </p:nvSpPr>
        <p:spPr>
          <a:xfrm>
            <a:off x="6264274" y="4954587"/>
            <a:ext cx="2743200" cy="338455"/>
          </a:xfrm>
          <a:prstGeom prst="rect">
            <a:avLst/>
          </a:prstGeom>
          <a:solidFill>
            <a:srgbClr val="000000"/>
          </a:solidFill>
          <a:ln w="9524">
            <a:solidFill>
              <a:srgbClr val="C6E6E9"/>
            </a:solidFill>
          </a:ln>
        </p:spPr>
        <p:txBody>
          <a:bodyPr wrap="square" lIns="0" tIns="40640" rIns="0" bIns="0" rtlCol="0" vert="horz">
            <a:spAutoFit/>
          </a:bodyPr>
          <a:lstStyle/>
          <a:p>
            <a:pPr marL="409575">
              <a:lnSpc>
                <a:spcPct val="100000"/>
              </a:lnSpc>
              <a:spcBef>
                <a:spcPts val="320"/>
              </a:spcBef>
            </a:pPr>
            <a:r>
              <a:rPr dirty="0" sz="1600" spc="-5" b="1">
                <a:solidFill>
                  <a:srgbClr val="92D050"/>
                </a:solidFill>
                <a:latin typeface="Arial"/>
                <a:cs typeface="Arial"/>
              </a:rPr>
              <a:t>At 40 Min.</a:t>
            </a:r>
            <a:r>
              <a:rPr dirty="0" sz="1600" spc="-45" b="1">
                <a:solidFill>
                  <a:srgbClr val="92D050"/>
                </a:solidFill>
                <a:latin typeface="Arial"/>
                <a:cs typeface="Arial"/>
              </a:rPr>
              <a:t> </a:t>
            </a:r>
            <a:r>
              <a:rPr dirty="0" sz="1600" spc="-5" b="1">
                <a:solidFill>
                  <a:srgbClr val="92D050"/>
                </a:solidFill>
                <a:latin typeface="Arial"/>
                <a:cs typeface="Arial"/>
              </a:rPr>
              <a:t>exposure</a:t>
            </a:r>
            <a:endParaRPr sz="1600">
              <a:latin typeface="Arial"/>
              <a:cs typeface="Arial"/>
            </a:endParaRPr>
          </a:p>
        </p:txBody>
      </p:sp>
      <p:sp>
        <p:nvSpPr>
          <p:cNvPr id="19" name="object 19"/>
          <p:cNvSpPr/>
          <p:nvPr/>
        </p:nvSpPr>
        <p:spPr>
          <a:xfrm>
            <a:off x="6019800" y="4911725"/>
            <a:ext cx="135255" cy="457200"/>
          </a:xfrm>
          <a:custGeom>
            <a:avLst/>
            <a:gdLst/>
            <a:ahLst/>
            <a:cxnLst/>
            <a:rect l="l" t="t" r="r" b="b"/>
            <a:pathLst>
              <a:path w="135254" h="457200">
                <a:moveTo>
                  <a:pt x="134937" y="389737"/>
                </a:moveTo>
                <a:lnTo>
                  <a:pt x="0" y="389737"/>
                </a:lnTo>
                <a:lnTo>
                  <a:pt x="67462" y="457200"/>
                </a:lnTo>
                <a:lnTo>
                  <a:pt x="134937" y="389737"/>
                </a:lnTo>
                <a:close/>
              </a:path>
              <a:path w="135254" h="457200">
                <a:moveTo>
                  <a:pt x="101206" y="0"/>
                </a:moveTo>
                <a:lnTo>
                  <a:pt x="33731" y="0"/>
                </a:lnTo>
                <a:lnTo>
                  <a:pt x="33731" y="389737"/>
                </a:lnTo>
                <a:lnTo>
                  <a:pt x="101206" y="389737"/>
                </a:lnTo>
                <a:lnTo>
                  <a:pt x="101206" y="0"/>
                </a:lnTo>
                <a:close/>
              </a:path>
            </a:pathLst>
          </a:custGeom>
          <a:solidFill>
            <a:srgbClr val="FFAFFF"/>
          </a:solidFill>
        </p:spPr>
        <p:txBody>
          <a:bodyPr wrap="square" lIns="0" tIns="0" rIns="0" bIns="0" rtlCol="0"/>
          <a:lstStyle/>
          <a:p/>
        </p:txBody>
      </p:sp>
      <p:sp>
        <p:nvSpPr>
          <p:cNvPr id="20" name="object 20"/>
          <p:cNvSpPr/>
          <p:nvPr/>
        </p:nvSpPr>
        <p:spPr>
          <a:xfrm>
            <a:off x="6019800" y="4911725"/>
            <a:ext cx="135255" cy="457200"/>
          </a:xfrm>
          <a:custGeom>
            <a:avLst/>
            <a:gdLst/>
            <a:ahLst/>
            <a:cxnLst/>
            <a:rect l="l" t="t" r="r" b="b"/>
            <a:pathLst>
              <a:path w="135254" h="457200">
                <a:moveTo>
                  <a:pt x="0" y="389730"/>
                </a:moveTo>
                <a:lnTo>
                  <a:pt x="33735" y="389730"/>
                </a:lnTo>
                <a:lnTo>
                  <a:pt x="33735" y="0"/>
                </a:lnTo>
                <a:lnTo>
                  <a:pt x="101203" y="0"/>
                </a:lnTo>
                <a:lnTo>
                  <a:pt x="101203" y="389730"/>
                </a:lnTo>
                <a:lnTo>
                  <a:pt x="134937" y="389730"/>
                </a:lnTo>
                <a:lnTo>
                  <a:pt x="67469" y="457199"/>
                </a:lnTo>
                <a:lnTo>
                  <a:pt x="0" y="389730"/>
                </a:lnTo>
                <a:close/>
              </a:path>
            </a:pathLst>
          </a:custGeom>
          <a:ln w="25399">
            <a:solidFill>
              <a:srgbClr val="9AB3B6"/>
            </a:solidFill>
          </a:ln>
        </p:spPr>
        <p:txBody>
          <a:bodyPr wrap="square" lIns="0" tIns="0" rIns="0" bIns="0" rtlCol="0"/>
          <a:lstStyle/>
          <a:p/>
        </p:txBody>
      </p:sp>
      <p:sp>
        <p:nvSpPr>
          <p:cNvPr id="21" name="object 21"/>
          <p:cNvSpPr txBox="1"/>
          <p:nvPr/>
        </p:nvSpPr>
        <p:spPr>
          <a:xfrm>
            <a:off x="304800" y="3657600"/>
            <a:ext cx="2895600" cy="370205"/>
          </a:xfrm>
          <a:prstGeom prst="rect">
            <a:avLst/>
          </a:prstGeom>
          <a:solidFill>
            <a:srgbClr val="000000"/>
          </a:solidFill>
          <a:ln w="9524">
            <a:solidFill>
              <a:srgbClr val="C6E6E9"/>
            </a:solidFill>
          </a:ln>
        </p:spPr>
        <p:txBody>
          <a:bodyPr wrap="square" lIns="0" tIns="40640" rIns="0" bIns="0" rtlCol="0" vert="horz">
            <a:spAutoFit/>
          </a:bodyPr>
          <a:lstStyle/>
          <a:p>
            <a:pPr marL="180975">
              <a:lnSpc>
                <a:spcPct val="100000"/>
              </a:lnSpc>
              <a:spcBef>
                <a:spcPts val="320"/>
              </a:spcBef>
            </a:pPr>
            <a:r>
              <a:rPr dirty="0" sz="1800" spc="-5" b="1">
                <a:solidFill>
                  <a:srgbClr val="FF9900"/>
                </a:solidFill>
                <a:latin typeface="Arial"/>
                <a:cs typeface="Arial"/>
              </a:rPr>
              <a:t>Behavioral</a:t>
            </a:r>
            <a:r>
              <a:rPr dirty="0" sz="1800" spc="-40" b="1">
                <a:solidFill>
                  <a:srgbClr val="FF9900"/>
                </a:solidFill>
                <a:latin typeface="Arial"/>
                <a:cs typeface="Arial"/>
              </a:rPr>
              <a:t> </a:t>
            </a:r>
            <a:r>
              <a:rPr dirty="0" sz="1800" spc="-5" b="1">
                <a:solidFill>
                  <a:srgbClr val="FF9900"/>
                </a:solidFill>
                <a:latin typeface="Arial"/>
                <a:cs typeface="Arial"/>
              </a:rPr>
              <a:t>observation</a:t>
            </a:r>
            <a:endParaRPr sz="1800">
              <a:latin typeface="Arial"/>
              <a:cs typeface="Arial"/>
            </a:endParaRPr>
          </a:p>
        </p:txBody>
      </p:sp>
      <p:sp>
        <p:nvSpPr>
          <p:cNvPr id="22" name="object 22"/>
          <p:cNvSpPr txBox="1"/>
          <p:nvPr/>
        </p:nvSpPr>
        <p:spPr>
          <a:xfrm>
            <a:off x="3657600" y="3657600"/>
            <a:ext cx="3048000" cy="370205"/>
          </a:xfrm>
          <a:prstGeom prst="rect">
            <a:avLst/>
          </a:prstGeom>
          <a:solidFill>
            <a:srgbClr val="000000"/>
          </a:solidFill>
          <a:ln w="9524">
            <a:solidFill>
              <a:srgbClr val="C6E6E9"/>
            </a:solidFill>
          </a:ln>
        </p:spPr>
        <p:txBody>
          <a:bodyPr wrap="square" lIns="0" tIns="40640" rIns="0" bIns="0" rtlCol="0" vert="horz">
            <a:spAutoFit/>
          </a:bodyPr>
          <a:lstStyle/>
          <a:p>
            <a:pPr marL="168275">
              <a:lnSpc>
                <a:spcPct val="100000"/>
              </a:lnSpc>
              <a:spcBef>
                <a:spcPts val="320"/>
              </a:spcBef>
            </a:pPr>
            <a:r>
              <a:rPr dirty="0" sz="1800" spc="-5" b="1">
                <a:solidFill>
                  <a:srgbClr val="FF9900"/>
                </a:solidFill>
                <a:latin typeface="Arial"/>
                <a:cs typeface="Arial"/>
              </a:rPr>
              <a:t>Biochemical</a:t>
            </a:r>
            <a:r>
              <a:rPr dirty="0" sz="1800" spc="-40" b="1">
                <a:solidFill>
                  <a:srgbClr val="FF9900"/>
                </a:solidFill>
                <a:latin typeface="Arial"/>
                <a:cs typeface="Arial"/>
              </a:rPr>
              <a:t> </a:t>
            </a:r>
            <a:r>
              <a:rPr dirty="0" sz="1800" spc="-5" b="1">
                <a:solidFill>
                  <a:srgbClr val="FF9900"/>
                </a:solidFill>
                <a:latin typeface="Arial"/>
                <a:cs typeface="Arial"/>
              </a:rPr>
              <a:t>observation</a:t>
            </a:r>
            <a:endParaRPr sz="1800">
              <a:latin typeface="Arial"/>
              <a:cs typeface="Arial"/>
            </a:endParaRPr>
          </a:p>
        </p:txBody>
      </p:sp>
      <p:sp>
        <p:nvSpPr>
          <p:cNvPr id="23" name="object 23"/>
          <p:cNvSpPr txBox="1"/>
          <p:nvPr/>
        </p:nvSpPr>
        <p:spPr>
          <a:xfrm>
            <a:off x="459740" y="4189095"/>
            <a:ext cx="2504440" cy="495934"/>
          </a:xfrm>
          <a:prstGeom prst="rect">
            <a:avLst/>
          </a:prstGeom>
        </p:spPr>
        <p:txBody>
          <a:bodyPr wrap="square" lIns="0" tIns="0" rIns="0" bIns="0" rtlCol="0" vert="horz">
            <a:spAutoFit/>
          </a:bodyPr>
          <a:lstStyle/>
          <a:p>
            <a:pPr marL="244475" indent="-231775">
              <a:lnSpc>
                <a:spcPts val="1910"/>
              </a:lnSpc>
              <a:buFont typeface="Arial"/>
              <a:buChar char="•"/>
              <a:tabLst>
                <a:tab pos="244475" algn="l"/>
              </a:tabLst>
            </a:pPr>
            <a:r>
              <a:rPr dirty="0" sz="1600" spc="-5" b="1">
                <a:solidFill>
                  <a:srgbClr val="FFFFFF"/>
                </a:solidFill>
                <a:latin typeface="Arial"/>
                <a:cs typeface="Arial"/>
              </a:rPr>
              <a:t>Reduced motor</a:t>
            </a:r>
            <a:r>
              <a:rPr dirty="0" sz="1600" spc="-35" b="1">
                <a:solidFill>
                  <a:srgbClr val="FFFFFF"/>
                </a:solidFill>
                <a:latin typeface="Arial"/>
                <a:cs typeface="Arial"/>
              </a:rPr>
              <a:t> </a:t>
            </a:r>
            <a:r>
              <a:rPr dirty="0" sz="1600" spc="-5" b="1">
                <a:solidFill>
                  <a:srgbClr val="FFFFFF"/>
                </a:solidFill>
                <a:latin typeface="Arial"/>
                <a:cs typeface="Arial"/>
              </a:rPr>
              <a:t>activity</a:t>
            </a:r>
            <a:endParaRPr sz="1600">
              <a:latin typeface="Arial"/>
              <a:cs typeface="Arial"/>
            </a:endParaRPr>
          </a:p>
          <a:p>
            <a:pPr marL="244475" indent="-231775">
              <a:lnSpc>
                <a:spcPts val="1910"/>
              </a:lnSpc>
              <a:buFont typeface="Arial"/>
              <a:buChar char="•"/>
              <a:tabLst>
                <a:tab pos="244475" algn="l"/>
              </a:tabLst>
            </a:pPr>
            <a:r>
              <a:rPr dirty="0" sz="1600" b="1">
                <a:solidFill>
                  <a:srgbClr val="FFFFFF"/>
                </a:solidFill>
                <a:latin typeface="Arial"/>
                <a:cs typeface="Arial"/>
              </a:rPr>
              <a:t>En </a:t>
            </a:r>
            <a:r>
              <a:rPr dirty="0" sz="1600" spc="-5" b="1">
                <a:solidFill>
                  <a:srgbClr val="FFFFFF"/>
                </a:solidFill>
                <a:latin typeface="Arial"/>
                <a:cs typeface="Arial"/>
              </a:rPr>
              <a:t>masse</a:t>
            </a:r>
            <a:r>
              <a:rPr dirty="0" sz="1600" spc="-55" b="1">
                <a:solidFill>
                  <a:srgbClr val="FFFFFF"/>
                </a:solidFill>
                <a:latin typeface="Arial"/>
                <a:cs typeface="Arial"/>
              </a:rPr>
              <a:t> </a:t>
            </a:r>
            <a:r>
              <a:rPr dirty="0" sz="1600" spc="-5" b="1">
                <a:solidFill>
                  <a:srgbClr val="FFFFFF"/>
                </a:solidFill>
                <a:latin typeface="Arial"/>
                <a:cs typeface="Arial"/>
              </a:rPr>
              <a:t>migration</a:t>
            </a:r>
            <a:endParaRPr sz="1600">
              <a:latin typeface="Arial"/>
              <a:cs typeface="Arial"/>
            </a:endParaRPr>
          </a:p>
        </p:txBody>
      </p:sp>
      <p:sp>
        <p:nvSpPr>
          <p:cNvPr id="24" name="object 24"/>
          <p:cNvSpPr txBox="1"/>
          <p:nvPr/>
        </p:nvSpPr>
        <p:spPr>
          <a:xfrm>
            <a:off x="3431540" y="4084320"/>
            <a:ext cx="2342515" cy="1219835"/>
          </a:xfrm>
          <a:prstGeom prst="rect">
            <a:avLst/>
          </a:prstGeom>
        </p:spPr>
        <p:txBody>
          <a:bodyPr wrap="square" lIns="0" tIns="0" rIns="0" bIns="0" rtlCol="0" vert="horz">
            <a:spAutoFit/>
          </a:bodyPr>
          <a:lstStyle/>
          <a:p>
            <a:pPr marL="241300" indent="-228600">
              <a:lnSpc>
                <a:spcPts val="1910"/>
              </a:lnSpc>
              <a:buFont typeface="Arial"/>
              <a:buChar char="•"/>
              <a:tabLst>
                <a:tab pos="244475" algn="l"/>
              </a:tabLst>
            </a:pPr>
            <a:r>
              <a:rPr dirty="0" sz="1600" spc="-5" b="1">
                <a:solidFill>
                  <a:srgbClr val="FFFFFF"/>
                </a:solidFill>
                <a:latin typeface="Arial"/>
                <a:cs typeface="Arial"/>
              </a:rPr>
              <a:t>Carbohydrates</a:t>
            </a:r>
            <a:endParaRPr sz="1600">
              <a:latin typeface="Arial"/>
              <a:cs typeface="Arial"/>
            </a:endParaRPr>
          </a:p>
          <a:p>
            <a:pPr marL="244475" indent="-231775">
              <a:lnSpc>
                <a:spcPts val="1900"/>
              </a:lnSpc>
              <a:buFont typeface="Arial"/>
              <a:buChar char="•"/>
              <a:tabLst>
                <a:tab pos="244475" algn="l"/>
              </a:tabLst>
            </a:pPr>
            <a:r>
              <a:rPr dirty="0" sz="1600" spc="-5" b="1">
                <a:solidFill>
                  <a:srgbClr val="FFFFFF"/>
                </a:solidFill>
                <a:latin typeface="Arial"/>
                <a:cs typeface="Arial"/>
              </a:rPr>
              <a:t>Glycogen</a:t>
            </a:r>
            <a:endParaRPr sz="1600">
              <a:latin typeface="Arial"/>
              <a:cs typeface="Arial"/>
            </a:endParaRPr>
          </a:p>
          <a:p>
            <a:pPr marL="244475" indent="-231775">
              <a:lnSpc>
                <a:spcPts val="1900"/>
              </a:lnSpc>
              <a:buFont typeface="Arial"/>
              <a:buChar char="•"/>
              <a:tabLst>
                <a:tab pos="244475" algn="l"/>
              </a:tabLst>
            </a:pPr>
            <a:r>
              <a:rPr dirty="0" sz="1600" spc="-5" b="1">
                <a:solidFill>
                  <a:srgbClr val="FFFFFF"/>
                </a:solidFill>
                <a:latin typeface="Arial"/>
                <a:cs typeface="Arial"/>
              </a:rPr>
              <a:t>Glucose</a:t>
            </a:r>
            <a:endParaRPr sz="1600">
              <a:latin typeface="Arial"/>
              <a:cs typeface="Arial"/>
            </a:endParaRPr>
          </a:p>
          <a:p>
            <a:pPr marL="241300" marR="5080" indent="-228600">
              <a:lnSpc>
                <a:spcPts val="1900"/>
              </a:lnSpc>
              <a:spcBef>
                <a:spcPts val="70"/>
              </a:spcBef>
              <a:buFont typeface="Arial"/>
              <a:buChar char="•"/>
              <a:tabLst>
                <a:tab pos="244475" algn="l"/>
              </a:tabLst>
            </a:pPr>
            <a:r>
              <a:rPr dirty="0" sz="1600" spc="-25" b="1">
                <a:solidFill>
                  <a:srgbClr val="FFFFFF"/>
                </a:solidFill>
                <a:latin typeface="Arial"/>
                <a:cs typeface="Arial"/>
              </a:rPr>
              <a:t>Total </a:t>
            </a:r>
            <a:r>
              <a:rPr dirty="0" sz="1600" spc="-5" b="1">
                <a:solidFill>
                  <a:srgbClr val="FFFFFF"/>
                </a:solidFill>
                <a:latin typeface="Arial"/>
                <a:cs typeface="Arial"/>
              </a:rPr>
              <a:t>lipid cholesterol  </a:t>
            </a:r>
            <a:r>
              <a:rPr dirty="0" sz="1600" spc="-5" b="1">
                <a:solidFill>
                  <a:srgbClr val="FFFFFF"/>
                </a:solidFill>
                <a:latin typeface="Arial"/>
                <a:cs typeface="Arial"/>
              </a:rPr>
              <a:t>protein</a:t>
            </a:r>
            <a:endParaRPr sz="1600">
              <a:latin typeface="Arial"/>
              <a:cs typeface="Arial"/>
            </a:endParaRPr>
          </a:p>
        </p:txBody>
      </p:sp>
      <p:sp>
        <p:nvSpPr>
          <p:cNvPr id="25" name="object 25"/>
          <p:cNvSpPr/>
          <p:nvPr/>
        </p:nvSpPr>
        <p:spPr>
          <a:xfrm>
            <a:off x="6019800" y="4225925"/>
            <a:ext cx="152400" cy="457200"/>
          </a:xfrm>
          <a:custGeom>
            <a:avLst/>
            <a:gdLst/>
            <a:ahLst/>
            <a:cxnLst/>
            <a:rect l="l" t="t" r="r" b="b"/>
            <a:pathLst>
              <a:path w="152400" h="457200">
                <a:moveTo>
                  <a:pt x="114300" y="76200"/>
                </a:moveTo>
                <a:lnTo>
                  <a:pt x="38100" y="76200"/>
                </a:lnTo>
                <a:lnTo>
                  <a:pt x="38100" y="457200"/>
                </a:lnTo>
                <a:lnTo>
                  <a:pt x="114300" y="457200"/>
                </a:lnTo>
                <a:lnTo>
                  <a:pt x="114300" y="76200"/>
                </a:lnTo>
                <a:close/>
              </a:path>
              <a:path w="152400" h="457200">
                <a:moveTo>
                  <a:pt x="76200" y="0"/>
                </a:moveTo>
                <a:lnTo>
                  <a:pt x="0" y="76200"/>
                </a:lnTo>
                <a:lnTo>
                  <a:pt x="152400" y="76200"/>
                </a:lnTo>
                <a:lnTo>
                  <a:pt x="76200" y="0"/>
                </a:lnTo>
                <a:close/>
              </a:path>
            </a:pathLst>
          </a:custGeom>
          <a:solidFill>
            <a:srgbClr val="FFAFFF"/>
          </a:solidFill>
        </p:spPr>
        <p:txBody>
          <a:bodyPr wrap="square" lIns="0" tIns="0" rIns="0" bIns="0" rtlCol="0"/>
          <a:lstStyle/>
          <a:p/>
        </p:txBody>
      </p:sp>
      <p:sp>
        <p:nvSpPr>
          <p:cNvPr id="26" name="object 26"/>
          <p:cNvSpPr/>
          <p:nvPr/>
        </p:nvSpPr>
        <p:spPr>
          <a:xfrm>
            <a:off x="6019800" y="4225925"/>
            <a:ext cx="152400" cy="457200"/>
          </a:xfrm>
          <a:custGeom>
            <a:avLst/>
            <a:gdLst/>
            <a:ahLst/>
            <a:cxnLst/>
            <a:rect l="l" t="t" r="r" b="b"/>
            <a:pathLst>
              <a:path w="152400" h="457200">
                <a:moveTo>
                  <a:pt x="0" y="76199"/>
                </a:moveTo>
                <a:lnTo>
                  <a:pt x="76199" y="0"/>
                </a:lnTo>
                <a:lnTo>
                  <a:pt x="152399" y="76199"/>
                </a:lnTo>
                <a:lnTo>
                  <a:pt x="114299" y="76199"/>
                </a:lnTo>
                <a:lnTo>
                  <a:pt x="114299" y="457199"/>
                </a:lnTo>
                <a:lnTo>
                  <a:pt x="38100" y="457199"/>
                </a:lnTo>
                <a:lnTo>
                  <a:pt x="38100" y="76199"/>
                </a:lnTo>
                <a:lnTo>
                  <a:pt x="0" y="76199"/>
                </a:lnTo>
                <a:close/>
              </a:path>
            </a:pathLst>
          </a:custGeom>
          <a:ln w="25399">
            <a:solidFill>
              <a:srgbClr val="9AB3B6"/>
            </a:solidFill>
          </a:ln>
        </p:spPr>
        <p:txBody>
          <a:bodyPr wrap="square" lIns="0" tIns="0" rIns="0" bIns="0" rtlCol="0"/>
          <a:lstStyle/>
          <a:p/>
        </p:txBody>
      </p:sp>
      <p:sp>
        <p:nvSpPr>
          <p:cNvPr id="27" name="object 27"/>
          <p:cNvSpPr txBox="1"/>
          <p:nvPr/>
        </p:nvSpPr>
        <p:spPr>
          <a:xfrm>
            <a:off x="5579576" y="6489382"/>
            <a:ext cx="3491229" cy="224790"/>
          </a:xfrm>
          <a:prstGeom prst="rect">
            <a:avLst/>
          </a:prstGeom>
        </p:spPr>
        <p:txBody>
          <a:bodyPr wrap="square" lIns="0" tIns="0" rIns="0" bIns="0" rtlCol="0" vert="horz">
            <a:spAutoFit/>
          </a:bodyPr>
          <a:lstStyle/>
          <a:p>
            <a:pPr marL="12700">
              <a:lnSpc>
                <a:spcPct val="100000"/>
              </a:lnSpc>
            </a:pPr>
            <a:r>
              <a:rPr dirty="0" sz="1400" spc="-5" b="1">
                <a:solidFill>
                  <a:srgbClr val="FFFFFF"/>
                </a:solidFill>
                <a:latin typeface="Arial"/>
                <a:cs typeface="Arial"/>
              </a:rPr>
              <a:t>Neelima </a:t>
            </a:r>
            <a:r>
              <a:rPr dirty="0" sz="1400" b="1">
                <a:solidFill>
                  <a:srgbClr val="FFFFFF"/>
                </a:solidFill>
                <a:latin typeface="Arial"/>
                <a:cs typeface="Arial"/>
              </a:rPr>
              <a:t>et. </a:t>
            </a:r>
            <a:r>
              <a:rPr dirty="0" sz="1400" spc="-5" b="1">
                <a:solidFill>
                  <a:srgbClr val="FFFFFF"/>
                </a:solidFill>
                <a:latin typeface="Arial"/>
                <a:cs typeface="Arial"/>
              </a:rPr>
              <a:t>al. </a:t>
            </a:r>
            <a:r>
              <a:rPr dirty="0" sz="1400" spc="-20" b="1">
                <a:solidFill>
                  <a:srgbClr val="FFFFFF"/>
                </a:solidFill>
                <a:latin typeface="Arial"/>
                <a:cs typeface="Arial"/>
              </a:rPr>
              <a:t>Toxicol. </a:t>
            </a:r>
            <a:r>
              <a:rPr dirty="0" sz="1400" spc="-5" b="1">
                <a:solidFill>
                  <a:srgbClr val="FFFFFF"/>
                </a:solidFill>
                <a:latin typeface="Arial"/>
                <a:cs typeface="Arial"/>
              </a:rPr>
              <a:t>Int. </a:t>
            </a:r>
            <a:r>
              <a:rPr dirty="0" sz="1400" spc="-20" b="1">
                <a:solidFill>
                  <a:srgbClr val="FFFFFF"/>
                </a:solidFill>
                <a:latin typeface="Arial"/>
                <a:cs typeface="Arial"/>
              </a:rPr>
              <a:t>2011;</a:t>
            </a:r>
            <a:r>
              <a:rPr dirty="0" sz="1400" spc="50" b="1">
                <a:solidFill>
                  <a:srgbClr val="FFFFFF"/>
                </a:solidFill>
                <a:latin typeface="Arial"/>
                <a:cs typeface="Arial"/>
              </a:rPr>
              <a:t> </a:t>
            </a:r>
            <a:r>
              <a:rPr dirty="0" sz="1400" spc="-5" b="1">
                <a:solidFill>
                  <a:srgbClr val="FFFFFF"/>
                </a:solidFill>
                <a:latin typeface="Arial"/>
                <a:cs typeface="Arial"/>
              </a:rPr>
              <a:t>18:70-72</a:t>
            </a:r>
            <a:endParaRPr sz="1400">
              <a:latin typeface="Arial"/>
              <a:cs typeface="Arial"/>
            </a:endParaRPr>
          </a:p>
        </p:txBody>
      </p:sp>
      <p:sp>
        <p:nvSpPr>
          <p:cNvPr id="28" name="object 28"/>
          <p:cNvSpPr txBox="1"/>
          <p:nvPr/>
        </p:nvSpPr>
        <p:spPr>
          <a:xfrm>
            <a:off x="154939" y="5389879"/>
            <a:ext cx="8610600" cy="968375"/>
          </a:xfrm>
          <a:prstGeom prst="rect">
            <a:avLst/>
          </a:prstGeom>
        </p:spPr>
        <p:txBody>
          <a:bodyPr wrap="square" lIns="0" tIns="0" rIns="0" bIns="0" rtlCol="0" vert="horz">
            <a:spAutoFit/>
          </a:bodyPr>
          <a:lstStyle/>
          <a:p>
            <a:pPr marL="355600" marR="5080" indent="-342900">
              <a:lnSpc>
                <a:spcPts val="1900"/>
              </a:lnSpc>
              <a:buFont typeface="Arial"/>
              <a:buChar char="•"/>
              <a:tabLst>
                <a:tab pos="357505" algn="l"/>
              </a:tabLst>
            </a:pPr>
            <a:r>
              <a:rPr dirty="0" sz="1600" spc="-5" b="1">
                <a:solidFill>
                  <a:srgbClr val="00FFFF"/>
                </a:solidFill>
                <a:latin typeface="Arial"/>
                <a:cs typeface="Arial"/>
              </a:rPr>
              <a:t>During initial quiet period rise in concentration of biomolecules due </a:t>
            </a:r>
            <a:r>
              <a:rPr dirty="0" sz="1600" b="1">
                <a:solidFill>
                  <a:srgbClr val="00FFFF"/>
                </a:solidFill>
                <a:latin typeface="Arial"/>
                <a:cs typeface="Arial"/>
              </a:rPr>
              <a:t>to </a:t>
            </a:r>
            <a:r>
              <a:rPr dirty="0" sz="1600" spc="-5" b="1">
                <a:solidFill>
                  <a:srgbClr val="00FFFF"/>
                </a:solidFill>
                <a:latin typeface="Arial"/>
                <a:cs typeface="Arial"/>
              </a:rPr>
              <a:t>stimulation of  </a:t>
            </a:r>
            <a:r>
              <a:rPr dirty="0" sz="1600" spc="-5" b="1">
                <a:solidFill>
                  <a:srgbClr val="00FFFF"/>
                </a:solidFill>
                <a:latin typeface="Arial"/>
                <a:cs typeface="Arial"/>
              </a:rPr>
              <a:t>body mechanism </a:t>
            </a:r>
            <a:r>
              <a:rPr dirty="0" sz="1600" b="1">
                <a:solidFill>
                  <a:srgbClr val="00FFFF"/>
                </a:solidFill>
                <a:latin typeface="Arial"/>
                <a:cs typeface="Arial"/>
              </a:rPr>
              <a:t>to </a:t>
            </a:r>
            <a:r>
              <a:rPr dirty="0" sz="1600" spc="-5" b="1">
                <a:solidFill>
                  <a:srgbClr val="00FFFF"/>
                </a:solidFill>
                <a:latin typeface="Arial"/>
                <a:cs typeface="Arial"/>
              </a:rPr>
              <a:t>fight stressful</a:t>
            </a:r>
            <a:r>
              <a:rPr dirty="0" sz="1600" spc="5" b="1">
                <a:solidFill>
                  <a:srgbClr val="00FFFF"/>
                </a:solidFill>
                <a:latin typeface="Arial"/>
                <a:cs typeface="Arial"/>
              </a:rPr>
              <a:t> </a:t>
            </a:r>
            <a:r>
              <a:rPr dirty="0" sz="1600" spc="-5" b="1">
                <a:solidFill>
                  <a:srgbClr val="00FFFF"/>
                </a:solidFill>
                <a:latin typeface="Arial"/>
                <a:cs typeface="Arial"/>
              </a:rPr>
              <a:t>condition.</a:t>
            </a:r>
            <a:endParaRPr sz="1600">
              <a:latin typeface="Arial"/>
              <a:cs typeface="Arial"/>
            </a:endParaRPr>
          </a:p>
          <a:p>
            <a:pPr>
              <a:lnSpc>
                <a:spcPct val="100000"/>
              </a:lnSpc>
              <a:spcBef>
                <a:spcPts val="37"/>
              </a:spcBef>
              <a:buClr>
                <a:srgbClr val="00FFFF"/>
              </a:buClr>
              <a:buFont typeface="Arial"/>
              <a:buChar char="•"/>
            </a:pPr>
            <a:endParaRPr sz="1550">
              <a:latin typeface="Times New Roman"/>
              <a:cs typeface="Times New Roman"/>
            </a:endParaRPr>
          </a:p>
          <a:p>
            <a:pPr marL="356870" indent="-344170">
              <a:lnSpc>
                <a:spcPct val="100000"/>
              </a:lnSpc>
              <a:buFont typeface="Arial"/>
              <a:buChar char="•"/>
              <a:tabLst>
                <a:tab pos="357505" algn="l"/>
              </a:tabLst>
            </a:pPr>
            <a:r>
              <a:rPr dirty="0" sz="1600" spc="-5" b="1">
                <a:solidFill>
                  <a:srgbClr val="00FFFF"/>
                </a:solidFill>
                <a:latin typeface="Arial"/>
                <a:cs typeface="Arial"/>
              </a:rPr>
              <a:t>At</a:t>
            </a:r>
            <a:r>
              <a:rPr dirty="0" sz="1600" spc="170" b="1">
                <a:solidFill>
                  <a:srgbClr val="00FFFF"/>
                </a:solidFill>
                <a:latin typeface="Arial"/>
                <a:cs typeface="Arial"/>
              </a:rPr>
              <a:t> </a:t>
            </a:r>
            <a:r>
              <a:rPr dirty="0" sz="1600" spc="-5" b="1">
                <a:solidFill>
                  <a:srgbClr val="00FFFF"/>
                </a:solidFill>
                <a:latin typeface="Arial"/>
                <a:cs typeface="Arial"/>
              </a:rPr>
              <a:t>later</a:t>
            </a:r>
            <a:r>
              <a:rPr dirty="0" sz="1600" spc="170" b="1">
                <a:solidFill>
                  <a:srgbClr val="00FFFF"/>
                </a:solidFill>
                <a:latin typeface="Arial"/>
                <a:cs typeface="Arial"/>
              </a:rPr>
              <a:t> </a:t>
            </a:r>
            <a:r>
              <a:rPr dirty="0" sz="1600" spc="-5" b="1">
                <a:solidFill>
                  <a:srgbClr val="00FFFF"/>
                </a:solidFill>
                <a:latin typeface="Arial"/>
                <a:cs typeface="Arial"/>
              </a:rPr>
              <a:t>stages</a:t>
            </a:r>
            <a:r>
              <a:rPr dirty="0" sz="1600" spc="170" b="1">
                <a:solidFill>
                  <a:srgbClr val="00FFFF"/>
                </a:solidFill>
                <a:latin typeface="Arial"/>
                <a:cs typeface="Arial"/>
              </a:rPr>
              <a:t> </a:t>
            </a:r>
            <a:r>
              <a:rPr dirty="0" sz="1600" spc="-5" b="1">
                <a:solidFill>
                  <a:srgbClr val="00FFFF"/>
                </a:solidFill>
                <a:latin typeface="Arial"/>
                <a:cs typeface="Arial"/>
              </a:rPr>
              <a:t>there</a:t>
            </a:r>
            <a:r>
              <a:rPr dirty="0" sz="1600" spc="170" b="1">
                <a:solidFill>
                  <a:srgbClr val="00FFFF"/>
                </a:solidFill>
                <a:latin typeface="Arial"/>
                <a:cs typeface="Arial"/>
              </a:rPr>
              <a:t> </a:t>
            </a:r>
            <a:r>
              <a:rPr dirty="0" sz="1600" spc="-5" b="1">
                <a:solidFill>
                  <a:srgbClr val="00FFFF"/>
                </a:solidFill>
                <a:latin typeface="Arial"/>
                <a:cs typeface="Arial"/>
              </a:rPr>
              <a:t>was</a:t>
            </a:r>
            <a:r>
              <a:rPr dirty="0" sz="1600" spc="170" b="1">
                <a:solidFill>
                  <a:srgbClr val="00FFFF"/>
                </a:solidFill>
                <a:latin typeface="Arial"/>
                <a:cs typeface="Arial"/>
              </a:rPr>
              <a:t> </a:t>
            </a:r>
            <a:r>
              <a:rPr dirty="0" sz="1600" spc="-5" b="1">
                <a:solidFill>
                  <a:srgbClr val="00FFFF"/>
                </a:solidFill>
                <a:latin typeface="Arial"/>
                <a:cs typeface="Arial"/>
              </a:rPr>
              <a:t>decline</a:t>
            </a:r>
            <a:r>
              <a:rPr dirty="0" sz="1600" spc="170" b="1">
                <a:solidFill>
                  <a:srgbClr val="00FFFF"/>
                </a:solidFill>
                <a:latin typeface="Arial"/>
                <a:cs typeface="Arial"/>
              </a:rPr>
              <a:t> </a:t>
            </a:r>
            <a:r>
              <a:rPr dirty="0" sz="1600" spc="-5" b="1">
                <a:solidFill>
                  <a:srgbClr val="00FFFF"/>
                </a:solidFill>
                <a:latin typeface="Arial"/>
                <a:cs typeface="Arial"/>
              </a:rPr>
              <a:t>in</a:t>
            </a:r>
            <a:r>
              <a:rPr dirty="0" sz="1600" spc="170" b="1">
                <a:solidFill>
                  <a:srgbClr val="00FFFF"/>
                </a:solidFill>
                <a:latin typeface="Arial"/>
                <a:cs typeface="Arial"/>
              </a:rPr>
              <a:t> </a:t>
            </a:r>
            <a:r>
              <a:rPr dirty="0" sz="1600" spc="-5" b="1">
                <a:solidFill>
                  <a:srgbClr val="00FFFF"/>
                </a:solidFill>
                <a:latin typeface="Arial"/>
                <a:cs typeface="Arial"/>
              </a:rPr>
              <a:t>the</a:t>
            </a:r>
            <a:r>
              <a:rPr dirty="0" sz="1600" spc="170" b="1">
                <a:solidFill>
                  <a:srgbClr val="00FFFF"/>
                </a:solidFill>
                <a:latin typeface="Arial"/>
                <a:cs typeface="Arial"/>
              </a:rPr>
              <a:t> </a:t>
            </a:r>
            <a:r>
              <a:rPr dirty="0" sz="1600" spc="-5" b="1">
                <a:solidFill>
                  <a:srgbClr val="00FFFF"/>
                </a:solidFill>
                <a:latin typeface="Arial"/>
                <a:cs typeface="Arial"/>
              </a:rPr>
              <a:t>concentration</a:t>
            </a:r>
            <a:r>
              <a:rPr dirty="0" sz="1600" spc="170" b="1">
                <a:solidFill>
                  <a:srgbClr val="00FFFF"/>
                </a:solidFill>
                <a:latin typeface="Arial"/>
                <a:cs typeface="Arial"/>
              </a:rPr>
              <a:t> </a:t>
            </a:r>
            <a:r>
              <a:rPr dirty="0" sz="1600" spc="-5" b="1">
                <a:solidFill>
                  <a:srgbClr val="00FFFF"/>
                </a:solidFill>
                <a:latin typeface="Arial"/>
                <a:cs typeface="Arial"/>
              </a:rPr>
              <a:t>of</a:t>
            </a:r>
            <a:r>
              <a:rPr dirty="0" sz="1600" spc="170" b="1">
                <a:solidFill>
                  <a:srgbClr val="00FFFF"/>
                </a:solidFill>
                <a:latin typeface="Arial"/>
                <a:cs typeface="Arial"/>
              </a:rPr>
              <a:t> </a:t>
            </a:r>
            <a:r>
              <a:rPr dirty="0" sz="1600" spc="-5" b="1">
                <a:solidFill>
                  <a:srgbClr val="00FFFF"/>
                </a:solidFill>
                <a:latin typeface="Arial"/>
                <a:cs typeface="Arial"/>
              </a:rPr>
              <a:t>biomolecules</a:t>
            </a:r>
            <a:r>
              <a:rPr dirty="0" sz="1600" spc="170" b="1">
                <a:solidFill>
                  <a:srgbClr val="00FFFF"/>
                </a:solidFill>
                <a:latin typeface="Arial"/>
                <a:cs typeface="Arial"/>
              </a:rPr>
              <a:t> </a:t>
            </a:r>
            <a:r>
              <a:rPr dirty="0" sz="1600" spc="-5" b="1">
                <a:solidFill>
                  <a:srgbClr val="00FFFF"/>
                </a:solidFill>
                <a:latin typeface="Arial"/>
                <a:cs typeface="Arial"/>
              </a:rPr>
              <a:t>because</a:t>
            </a:r>
            <a:r>
              <a:rPr dirty="0" sz="1600" spc="170" b="1">
                <a:solidFill>
                  <a:srgbClr val="00FFFF"/>
                </a:solidFill>
                <a:latin typeface="Arial"/>
                <a:cs typeface="Arial"/>
              </a:rPr>
              <a:t> </a:t>
            </a:r>
            <a:r>
              <a:rPr dirty="0" sz="1600" spc="-5" b="1">
                <a:solidFill>
                  <a:srgbClr val="00FFFF"/>
                </a:solidFill>
                <a:latin typeface="Arial"/>
                <a:cs typeface="Arial"/>
              </a:rPr>
              <a:t>the</a:t>
            </a:r>
            <a:endParaRPr sz="1600">
              <a:latin typeface="Arial"/>
              <a:cs typeface="Arial"/>
            </a:endParaRPr>
          </a:p>
        </p:txBody>
      </p:sp>
      <p:sp>
        <p:nvSpPr>
          <p:cNvPr id="29" name="object 29"/>
          <p:cNvSpPr txBox="1"/>
          <p:nvPr/>
        </p:nvSpPr>
        <p:spPr>
          <a:xfrm>
            <a:off x="497840" y="6344920"/>
            <a:ext cx="3322320" cy="254635"/>
          </a:xfrm>
          <a:prstGeom prst="rect">
            <a:avLst/>
          </a:prstGeom>
        </p:spPr>
        <p:txBody>
          <a:bodyPr wrap="square" lIns="0" tIns="0" rIns="0" bIns="0" rtlCol="0" vert="horz">
            <a:spAutoFit/>
          </a:bodyPr>
          <a:lstStyle/>
          <a:p>
            <a:pPr marL="12700">
              <a:lnSpc>
                <a:spcPct val="100000"/>
              </a:lnSpc>
            </a:pPr>
            <a:r>
              <a:rPr dirty="0" sz="1600" spc="-5" b="1">
                <a:solidFill>
                  <a:srgbClr val="00FFFF"/>
                </a:solidFill>
                <a:latin typeface="Arial"/>
                <a:cs typeface="Arial"/>
              </a:rPr>
              <a:t>body had adapted </a:t>
            </a:r>
            <a:r>
              <a:rPr dirty="0" sz="1600" b="1">
                <a:solidFill>
                  <a:srgbClr val="00FFFF"/>
                </a:solidFill>
                <a:latin typeface="Arial"/>
                <a:cs typeface="Arial"/>
              </a:rPr>
              <a:t>to </a:t>
            </a:r>
            <a:r>
              <a:rPr dirty="0" sz="1600" spc="-5" b="1">
                <a:solidFill>
                  <a:srgbClr val="00FFFF"/>
                </a:solidFill>
                <a:latin typeface="Arial"/>
                <a:cs typeface="Arial"/>
              </a:rPr>
              <a:t>the</a:t>
            </a:r>
            <a:r>
              <a:rPr dirty="0" sz="1600" spc="-25" b="1">
                <a:solidFill>
                  <a:srgbClr val="00FFFF"/>
                </a:solidFill>
                <a:latin typeface="Arial"/>
                <a:cs typeface="Arial"/>
              </a:rPr>
              <a:t> </a:t>
            </a:r>
            <a:r>
              <a:rPr dirty="0" sz="1600" spc="-5" b="1">
                <a:solidFill>
                  <a:srgbClr val="00FFFF"/>
                </a:solidFill>
                <a:latin typeface="Arial"/>
                <a:cs typeface="Arial"/>
              </a:rPr>
              <a:t>stimulus.</a:t>
            </a:r>
            <a:endParaRPr sz="16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1345" y="289560"/>
            <a:ext cx="5630545" cy="660400"/>
          </a:xfrm>
          <a:prstGeom prst="rect"/>
        </p:spPr>
        <p:txBody>
          <a:bodyPr wrap="square" lIns="0" tIns="0" rIns="0" bIns="0" rtlCol="0" vert="horz">
            <a:spAutoFit/>
          </a:bodyPr>
          <a:lstStyle/>
          <a:p>
            <a:pPr marL="835025" marR="5080" indent="-822960">
              <a:lnSpc>
                <a:spcPts val="2600"/>
              </a:lnSpc>
            </a:pPr>
            <a:r>
              <a:rPr dirty="0" sz="2200" spc="-5">
                <a:solidFill>
                  <a:srgbClr val="FFCC00"/>
                </a:solidFill>
              </a:rPr>
              <a:t>Electromagnetic radiation </a:t>
            </a:r>
            <a:r>
              <a:rPr dirty="0" sz="2200">
                <a:solidFill>
                  <a:srgbClr val="FFCC00"/>
                </a:solidFill>
              </a:rPr>
              <a:t>(EMR) </a:t>
            </a:r>
            <a:r>
              <a:rPr dirty="0" sz="2200" spc="-5">
                <a:solidFill>
                  <a:srgbClr val="FFCC00"/>
                </a:solidFill>
              </a:rPr>
              <a:t>damages  </a:t>
            </a:r>
            <a:r>
              <a:rPr dirty="0" sz="2200" spc="-5">
                <a:solidFill>
                  <a:srgbClr val="FFCC00"/>
                </a:solidFill>
              </a:rPr>
              <a:t>Honey Bees (Sainudeen,</a:t>
            </a:r>
            <a:r>
              <a:rPr dirty="0" sz="2200" spc="-10">
                <a:solidFill>
                  <a:srgbClr val="FFCC00"/>
                </a:solidFill>
              </a:rPr>
              <a:t> </a:t>
            </a:r>
            <a:r>
              <a:rPr dirty="0" sz="2200" spc="-30">
                <a:solidFill>
                  <a:srgbClr val="FFCC00"/>
                </a:solidFill>
              </a:rPr>
              <a:t>2011)</a:t>
            </a:r>
            <a:endParaRPr sz="2200"/>
          </a:p>
        </p:txBody>
      </p:sp>
      <p:sp>
        <p:nvSpPr>
          <p:cNvPr id="3" name="object 3"/>
          <p:cNvSpPr txBox="1"/>
          <p:nvPr/>
        </p:nvSpPr>
        <p:spPr>
          <a:xfrm>
            <a:off x="4727126" y="6554152"/>
            <a:ext cx="4343400" cy="224790"/>
          </a:xfrm>
          <a:prstGeom prst="rect">
            <a:avLst/>
          </a:prstGeom>
        </p:spPr>
        <p:txBody>
          <a:bodyPr wrap="square" lIns="0" tIns="0" rIns="0" bIns="0" rtlCol="0" vert="horz">
            <a:spAutoFit/>
          </a:bodyPr>
          <a:lstStyle/>
          <a:p>
            <a:pPr marL="12700">
              <a:lnSpc>
                <a:spcPct val="100000"/>
              </a:lnSpc>
            </a:pPr>
            <a:r>
              <a:rPr dirty="0" sz="1400" b="1">
                <a:solidFill>
                  <a:srgbClr val="FFFFFF"/>
                </a:solidFill>
                <a:latin typeface="Arial"/>
                <a:cs typeface="Arial"/>
              </a:rPr>
              <a:t>S </a:t>
            </a:r>
            <a:r>
              <a:rPr dirty="0" sz="1400" spc="-5" b="1">
                <a:solidFill>
                  <a:srgbClr val="FFFFFF"/>
                </a:solidFill>
                <a:latin typeface="Arial"/>
                <a:cs typeface="Arial"/>
              </a:rPr>
              <a:t>Sainudeen Sahib. Mun. Ent. Zool. </a:t>
            </a:r>
            <a:r>
              <a:rPr dirty="0" sz="1400" spc="-20" b="1">
                <a:solidFill>
                  <a:srgbClr val="FFFFFF"/>
                </a:solidFill>
                <a:latin typeface="Arial"/>
                <a:cs typeface="Arial"/>
              </a:rPr>
              <a:t>2011,</a:t>
            </a:r>
            <a:r>
              <a:rPr dirty="0" sz="1400" spc="30" b="1">
                <a:solidFill>
                  <a:srgbClr val="FFFFFF"/>
                </a:solidFill>
                <a:latin typeface="Arial"/>
                <a:cs typeface="Arial"/>
              </a:rPr>
              <a:t> </a:t>
            </a:r>
            <a:r>
              <a:rPr dirty="0" sz="1400" spc="-5" b="1">
                <a:solidFill>
                  <a:srgbClr val="FFFFFF"/>
                </a:solidFill>
                <a:latin typeface="Arial"/>
                <a:cs typeface="Arial"/>
              </a:rPr>
              <a:t>6:396-399</a:t>
            </a:r>
            <a:endParaRPr sz="1400">
              <a:latin typeface="Arial"/>
              <a:cs typeface="Arial"/>
            </a:endParaRPr>
          </a:p>
        </p:txBody>
      </p:sp>
      <p:sp>
        <p:nvSpPr>
          <p:cNvPr id="4" name="object 4"/>
          <p:cNvSpPr txBox="1"/>
          <p:nvPr/>
        </p:nvSpPr>
        <p:spPr>
          <a:xfrm>
            <a:off x="457200" y="2962275"/>
            <a:ext cx="2514600" cy="923925"/>
          </a:xfrm>
          <a:prstGeom prst="rect">
            <a:avLst/>
          </a:prstGeom>
          <a:solidFill>
            <a:srgbClr val="000000"/>
          </a:solidFill>
          <a:ln w="9524">
            <a:solidFill>
              <a:srgbClr val="C6E6E9"/>
            </a:solidFill>
          </a:ln>
        </p:spPr>
        <p:txBody>
          <a:bodyPr wrap="square" lIns="0" tIns="55880" rIns="0" bIns="0" rtlCol="0" vert="horz">
            <a:spAutoFit/>
          </a:bodyPr>
          <a:lstStyle/>
          <a:p>
            <a:pPr marL="124460" marR="111760" indent="316230">
              <a:lnSpc>
                <a:spcPts val="2100"/>
              </a:lnSpc>
              <a:spcBef>
                <a:spcPts val="440"/>
              </a:spcBef>
            </a:pPr>
            <a:r>
              <a:rPr dirty="0" sz="1800" spc="-35" b="1">
                <a:solidFill>
                  <a:srgbClr val="FF9900"/>
                </a:solidFill>
                <a:latin typeface="Arial"/>
                <a:cs typeface="Arial"/>
              </a:rPr>
              <a:t>Test </a:t>
            </a:r>
            <a:r>
              <a:rPr dirty="0" sz="1800" spc="-5" b="1">
                <a:solidFill>
                  <a:srgbClr val="FF9900"/>
                </a:solidFill>
                <a:latin typeface="Arial"/>
                <a:cs typeface="Arial"/>
              </a:rPr>
              <a:t>hives, n=3  </a:t>
            </a:r>
            <a:r>
              <a:rPr dirty="0" sz="1800" spc="-5" b="1">
                <a:solidFill>
                  <a:srgbClr val="FFFFFF"/>
                </a:solidFill>
                <a:latin typeface="Arial"/>
                <a:cs typeface="Arial"/>
              </a:rPr>
              <a:t>Cell Phone</a:t>
            </a:r>
            <a:r>
              <a:rPr dirty="0" sz="1800" spc="-50" b="1">
                <a:solidFill>
                  <a:srgbClr val="FFFFFF"/>
                </a:solidFill>
                <a:latin typeface="Arial"/>
                <a:cs typeface="Arial"/>
              </a:rPr>
              <a:t> </a:t>
            </a:r>
            <a:r>
              <a:rPr dirty="0" sz="1800" spc="-5" b="1">
                <a:solidFill>
                  <a:srgbClr val="FFFFFF"/>
                </a:solidFill>
                <a:latin typeface="Arial"/>
                <a:cs typeface="Arial"/>
              </a:rPr>
              <a:t>exposure</a:t>
            </a:r>
            <a:endParaRPr sz="1800">
              <a:latin typeface="Arial"/>
              <a:cs typeface="Arial"/>
            </a:endParaRPr>
          </a:p>
          <a:p>
            <a:pPr marL="448309">
              <a:lnSpc>
                <a:spcPts val="2140"/>
              </a:lnSpc>
            </a:pPr>
            <a:r>
              <a:rPr dirty="0" sz="1800" spc="-5" b="1">
                <a:solidFill>
                  <a:srgbClr val="FFFFFF"/>
                </a:solidFill>
                <a:latin typeface="Arial"/>
                <a:cs typeface="Arial"/>
              </a:rPr>
              <a:t>for 10</a:t>
            </a:r>
            <a:r>
              <a:rPr dirty="0" sz="1800" spc="-60" b="1">
                <a:solidFill>
                  <a:srgbClr val="FFFFFF"/>
                </a:solidFill>
                <a:latin typeface="Arial"/>
                <a:cs typeface="Arial"/>
              </a:rPr>
              <a:t> </a:t>
            </a:r>
            <a:r>
              <a:rPr dirty="0" sz="1800" spc="-5" b="1">
                <a:solidFill>
                  <a:srgbClr val="FFFFFF"/>
                </a:solidFill>
                <a:latin typeface="Arial"/>
                <a:cs typeface="Arial"/>
              </a:rPr>
              <a:t>min./day</a:t>
            </a:r>
            <a:endParaRPr sz="1800">
              <a:latin typeface="Arial"/>
              <a:cs typeface="Arial"/>
            </a:endParaRPr>
          </a:p>
        </p:txBody>
      </p:sp>
      <p:sp>
        <p:nvSpPr>
          <p:cNvPr id="5" name="object 5"/>
          <p:cNvSpPr/>
          <p:nvPr/>
        </p:nvSpPr>
        <p:spPr>
          <a:xfrm>
            <a:off x="3276600" y="3276600"/>
            <a:ext cx="533400" cy="304800"/>
          </a:xfrm>
          <a:custGeom>
            <a:avLst/>
            <a:gdLst/>
            <a:ahLst/>
            <a:cxnLst/>
            <a:rect l="l" t="t" r="r" b="b"/>
            <a:pathLst>
              <a:path w="533400" h="304800">
                <a:moveTo>
                  <a:pt x="381000" y="0"/>
                </a:moveTo>
                <a:lnTo>
                  <a:pt x="381000" y="76200"/>
                </a:lnTo>
                <a:lnTo>
                  <a:pt x="0" y="76200"/>
                </a:lnTo>
                <a:lnTo>
                  <a:pt x="0" y="228600"/>
                </a:lnTo>
                <a:lnTo>
                  <a:pt x="381000" y="228600"/>
                </a:lnTo>
                <a:lnTo>
                  <a:pt x="381000" y="304800"/>
                </a:lnTo>
                <a:lnTo>
                  <a:pt x="533400" y="152400"/>
                </a:lnTo>
                <a:lnTo>
                  <a:pt x="381000" y="0"/>
                </a:lnTo>
                <a:close/>
              </a:path>
            </a:pathLst>
          </a:custGeom>
          <a:solidFill>
            <a:srgbClr val="C6E6E9"/>
          </a:solidFill>
        </p:spPr>
        <p:txBody>
          <a:bodyPr wrap="square" lIns="0" tIns="0" rIns="0" bIns="0" rtlCol="0"/>
          <a:lstStyle/>
          <a:p/>
        </p:txBody>
      </p:sp>
      <p:sp>
        <p:nvSpPr>
          <p:cNvPr id="6" name="object 6"/>
          <p:cNvSpPr/>
          <p:nvPr/>
        </p:nvSpPr>
        <p:spPr>
          <a:xfrm>
            <a:off x="3276600" y="3276600"/>
            <a:ext cx="533400" cy="304800"/>
          </a:xfrm>
          <a:custGeom>
            <a:avLst/>
            <a:gdLst/>
            <a:ahLst/>
            <a:cxnLst/>
            <a:rect l="l" t="t" r="r" b="b"/>
            <a:pathLst>
              <a:path w="533400" h="304800">
                <a:moveTo>
                  <a:pt x="0" y="76199"/>
                </a:moveTo>
                <a:lnTo>
                  <a:pt x="380999" y="76199"/>
                </a:lnTo>
                <a:lnTo>
                  <a:pt x="380999" y="0"/>
                </a:lnTo>
                <a:lnTo>
                  <a:pt x="533399" y="152399"/>
                </a:lnTo>
                <a:lnTo>
                  <a:pt x="380999" y="304799"/>
                </a:lnTo>
                <a:lnTo>
                  <a:pt x="380999" y="228599"/>
                </a:lnTo>
                <a:lnTo>
                  <a:pt x="0" y="228599"/>
                </a:lnTo>
                <a:lnTo>
                  <a:pt x="0" y="76199"/>
                </a:lnTo>
                <a:close/>
              </a:path>
            </a:pathLst>
          </a:custGeom>
          <a:ln w="25399">
            <a:solidFill>
              <a:srgbClr val="9AB3B6"/>
            </a:solidFill>
          </a:ln>
        </p:spPr>
        <p:txBody>
          <a:bodyPr wrap="square" lIns="0" tIns="0" rIns="0" bIns="0" rtlCol="0"/>
          <a:lstStyle/>
          <a:p/>
        </p:txBody>
      </p:sp>
      <p:sp>
        <p:nvSpPr>
          <p:cNvPr id="7" name="object 7"/>
          <p:cNvSpPr txBox="1"/>
          <p:nvPr/>
        </p:nvSpPr>
        <p:spPr>
          <a:xfrm>
            <a:off x="3886200" y="3200400"/>
            <a:ext cx="1371600" cy="411480"/>
          </a:xfrm>
          <a:prstGeom prst="rect">
            <a:avLst/>
          </a:prstGeom>
          <a:solidFill>
            <a:srgbClr val="000000"/>
          </a:solidFill>
          <a:ln w="9524">
            <a:solidFill>
              <a:srgbClr val="C6E6E9"/>
            </a:solidFill>
          </a:ln>
        </p:spPr>
        <p:txBody>
          <a:bodyPr wrap="square" lIns="0" tIns="74930" rIns="0" bIns="0" rtlCol="0" vert="horz">
            <a:spAutoFit/>
          </a:bodyPr>
          <a:lstStyle/>
          <a:p>
            <a:pPr marL="276860">
              <a:lnSpc>
                <a:spcPct val="100000"/>
              </a:lnSpc>
              <a:spcBef>
                <a:spcPts val="590"/>
              </a:spcBef>
            </a:pPr>
            <a:r>
              <a:rPr dirty="0" sz="1800" spc="-5" b="1">
                <a:solidFill>
                  <a:srgbClr val="FFFFFF"/>
                </a:solidFill>
                <a:latin typeface="Arial"/>
                <a:cs typeface="Arial"/>
              </a:rPr>
              <a:t>10</a:t>
            </a:r>
            <a:r>
              <a:rPr dirty="0" sz="1800" spc="-105" b="1">
                <a:solidFill>
                  <a:srgbClr val="FFFFFF"/>
                </a:solidFill>
                <a:latin typeface="Arial"/>
                <a:cs typeface="Arial"/>
              </a:rPr>
              <a:t> </a:t>
            </a:r>
            <a:r>
              <a:rPr dirty="0" sz="1800" spc="-5" b="1">
                <a:solidFill>
                  <a:srgbClr val="FFFFFF"/>
                </a:solidFill>
                <a:latin typeface="Arial"/>
                <a:cs typeface="Arial"/>
              </a:rPr>
              <a:t>day</a:t>
            </a:r>
            <a:endParaRPr sz="1800">
              <a:latin typeface="Arial"/>
              <a:cs typeface="Arial"/>
            </a:endParaRPr>
          </a:p>
        </p:txBody>
      </p:sp>
      <p:sp>
        <p:nvSpPr>
          <p:cNvPr id="8" name="object 8"/>
          <p:cNvSpPr txBox="1"/>
          <p:nvPr/>
        </p:nvSpPr>
        <p:spPr>
          <a:xfrm>
            <a:off x="5943600" y="2895600"/>
            <a:ext cx="2362200" cy="1047750"/>
          </a:xfrm>
          <a:prstGeom prst="rect">
            <a:avLst/>
          </a:prstGeom>
          <a:solidFill>
            <a:srgbClr val="000000"/>
          </a:solidFill>
          <a:ln w="9524">
            <a:solidFill>
              <a:srgbClr val="C6E6E9"/>
            </a:solidFill>
          </a:ln>
        </p:spPr>
        <p:txBody>
          <a:bodyPr wrap="square" lIns="0" tIns="38100" rIns="0" bIns="0" rtlCol="0" vert="horz">
            <a:spAutoFit/>
          </a:bodyPr>
          <a:lstStyle/>
          <a:p>
            <a:pPr algn="just" marL="86360" marR="27305">
              <a:lnSpc>
                <a:spcPct val="113399"/>
              </a:lnSpc>
              <a:spcBef>
                <a:spcPts val="300"/>
              </a:spcBef>
            </a:pPr>
            <a:r>
              <a:rPr dirty="0" sz="1800" spc="-5" b="1">
                <a:solidFill>
                  <a:srgbClr val="66FFFF"/>
                </a:solidFill>
                <a:latin typeface="Arial"/>
                <a:cs typeface="Arial"/>
              </a:rPr>
              <a:t>After </a:t>
            </a:r>
            <a:r>
              <a:rPr dirty="0" sz="1800" b="1">
                <a:solidFill>
                  <a:srgbClr val="66FFFF"/>
                </a:solidFill>
                <a:latin typeface="Arial"/>
                <a:cs typeface="Arial"/>
              </a:rPr>
              <a:t>few </a:t>
            </a:r>
            <a:r>
              <a:rPr dirty="0" sz="1800" spc="-5" b="1">
                <a:solidFill>
                  <a:srgbClr val="66FFFF"/>
                </a:solidFill>
                <a:latin typeface="Arial"/>
                <a:cs typeface="Arial"/>
              </a:rPr>
              <a:t>days the  </a:t>
            </a:r>
            <a:r>
              <a:rPr dirty="0" sz="1800" spc="315" b="1">
                <a:solidFill>
                  <a:srgbClr val="66FFFF"/>
                </a:solidFill>
                <a:latin typeface="Arial"/>
                <a:cs typeface="Arial"/>
              </a:rPr>
              <a:t>workers </a:t>
            </a:r>
            <a:r>
              <a:rPr dirty="0" sz="1800" spc="295" b="1">
                <a:solidFill>
                  <a:srgbClr val="66FFFF"/>
                </a:solidFill>
                <a:latin typeface="Arial"/>
                <a:cs typeface="Arial"/>
              </a:rPr>
              <a:t>never  </a:t>
            </a:r>
            <a:r>
              <a:rPr dirty="0" sz="1800" spc="-5" b="1">
                <a:solidFill>
                  <a:srgbClr val="66FFFF"/>
                </a:solidFill>
                <a:latin typeface="Arial"/>
                <a:cs typeface="Arial"/>
              </a:rPr>
              <a:t>return </a:t>
            </a:r>
            <a:r>
              <a:rPr dirty="0" sz="1800" b="1">
                <a:solidFill>
                  <a:srgbClr val="66FFFF"/>
                </a:solidFill>
                <a:latin typeface="Arial"/>
                <a:cs typeface="Arial"/>
              </a:rPr>
              <a:t>to</a:t>
            </a:r>
            <a:r>
              <a:rPr dirty="0" sz="1800" spc="-70" b="1">
                <a:solidFill>
                  <a:srgbClr val="66FFFF"/>
                </a:solidFill>
                <a:latin typeface="Arial"/>
                <a:cs typeface="Arial"/>
              </a:rPr>
              <a:t> </a:t>
            </a:r>
            <a:r>
              <a:rPr dirty="0" sz="1800" spc="-5" b="1">
                <a:solidFill>
                  <a:srgbClr val="66FFFF"/>
                </a:solidFill>
                <a:latin typeface="Arial"/>
                <a:cs typeface="Arial"/>
              </a:rPr>
              <a:t>hives</a:t>
            </a:r>
            <a:endParaRPr sz="1800">
              <a:latin typeface="Arial"/>
              <a:cs typeface="Arial"/>
            </a:endParaRPr>
          </a:p>
        </p:txBody>
      </p:sp>
      <p:sp>
        <p:nvSpPr>
          <p:cNvPr id="9" name="object 9"/>
          <p:cNvSpPr txBox="1"/>
          <p:nvPr/>
        </p:nvSpPr>
        <p:spPr>
          <a:xfrm>
            <a:off x="6554787" y="5029200"/>
            <a:ext cx="1752600" cy="730250"/>
          </a:xfrm>
          <a:prstGeom prst="rect">
            <a:avLst/>
          </a:prstGeom>
          <a:solidFill>
            <a:srgbClr val="000000"/>
          </a:solidFill>
          <a:ln w="9524">
            <a:solidFill>
              <a:srgbClr val="C6E6E9"/>
            </a:solidFill>
          </a:ln>
        </p:spPr>
        <p:txBody>
          <a:bodyPr wrap="square" lIns="0" tIns="44450" rIns="0" bIns="0" rtlCol="0" vert="horz">
            <a:spAutoFit/>
          </a:bodyPr>
          <a:lstStyle/>
          <a:p>
            <a:pPr marL="86360" marR="74295">
              <a:lnSpc>
                <a:spcPct val="111100"/>
              </a:lnSpc>
              <a:spcBef>
                <a:spcPts val="350"/>
              </a:spcBef>
            </a:pPr>
            <a:r>
              <a:rPr dirty="0" sz="1800" spc="-5" b="1">
                <a:solidFill>
                  <a:srgbClr val="66FFFF"/>
                </a:solidFill>
                <a:latin typeface="Arial"/>
                <a:cs typeface="Arial"/>
              </a:rPr>
              <a:t>Thriving hives  left</a:t>
            </a:r>
            <a:r>
              <a:rPr dirty="0" sz="1800" spc="-75" b="1">
                <a:solidFill>
                  <a:srgbClr val="66FFFF"/>
                </a:solidFill>
                <a:latin typeface="Arial"/>
                <a:cs typeface="Arial"/>
              </a:rPr>
              <a:t> </a:t>
            </a:r>
            <a:r>
              <a:rPr dirty="0" sz="1800" spc="-5" b="1">
                <a:solidFill>
                  <a:srgbClr val="66FFFF"/>
                </a:solidFill>
                <a:latin typeface="Arial"/>
                <a:cs typeface="Arial"/>
              </a:rPr>
              <a:t>with</a:t>
            </a:r>
            <a:endParaRPr sz="1800">
              <a:latin typeface="Arial"/>
              <a:cs typeface="Arial"/>
            </a:endParaRPr>
          </a:p>
        </p:txBody>
      </p:sp>
      <p:sp>
        <p:nvSpPr>
          <p:cNvPr id="10" name="object 10"/>
          <p:cNvSpPr txBox="1"/>
          <p:nvPr/>
        </p:nvSpPr>
        <p:spPr>
          <a:xfrm>
            <a:off x="3581400" y="4743450"/>
            <a:ext cx="2667000" cy="1047750"/>
          </a:xfrm>
          <a:prstGeom prst="rect">
            <a:avLst/>
          </a:prstGeom>
          <a:solidFill>
            <a:srgbClr val="000000"/>
          </a:solidFill>
          <a:ln w="9524">
            <a:solidFill>
              <a:srgbClr val="C6E6E9"/>
            </a:solidFill>
          </a:ln>
        </p:spPr>
        <p:txBody>
          <a:bodyPr wrap="square" lIns="0" tIns="38100" rIns="0" bIns="0" rtlCol="0" vert="horz">
            <a:spAutoFit/>
          </a:bodyPr>
          <a:lstStyle/>
          <a:p>
            <a:pPr algn="ctr" marL="111760" marR="99060" indent="-635">
              <a:lnSpc>
                <a:spcPct val="113399"/>
              </a:lnSpc>
              <a:spcBef>
                <a:spcPts val="300"/>
              </a:spcBef>
            </a:pPr>
            <a:r>
              <a:rPr dirty="0" sz="1800" spc="-5" b="1">
                <a:solidFill>
                  <a:srgbClr val="66FFFF"/>
                </a:solidFill>
                <a:latin typeface="Arial"/>
                <a:cs typeface="Arial"/>
              </a:rPr>
              <a:t>Only queen, eggs &amp;  hive bounds immature  worker</a:t>
            </a:r>
            <a:r>
              <a:rPr dirty="0" sz="1800" spc="-85" b="1">
                <a:solidFill>
                  <a:srgbClr val="66FFFF"/>
                </a:solidFill>
                <a:latin typeface="Arial"/>
                <a:cs typeface="Arial"/>
              </a:rPr>
              <a:t> </a:t>
            </a:r>
            <a:r>
              <a:rPr dirty="0" sz="1800" spc="-10" b="1">
                <a:solidFill>
                  <a:srgbClr val="66FFFF"/>
                </a:solidFill>
                <a:latin typeface="Arial"/>
                <a:cs typeface="Arial"/>
              </a:rPr>
              <a:t>bees</a:t>
            </a:r>
            <a:endParaRPr sz="1800">
              <a:latin typeface="Arial"/>
              <a:cs typeface="Arial"/>
            </a:endParaRPr>
          </a:p>
        </p:txBody>
      </p:sp>
      <p:sp>
        <p:nvSpPr>
          <p:cNvPr id="11" name="object 11"/>
          <p:cNvSpPr/>
          <p:nvPr/>
        </p:nvSpPr>
        <p:spPr>
          <a:xfrm>
            <a:off x="7620000" y="4114800"/>
            <a:ext cx="152400" cy="525780"/>
          </a:xfrm>
          <a:custGeom>
            <a:avLst/>
            <a:gdLst/>
            <a:ahLst/>
            <a:cxnLst/>
            <a:rect l="l" t="t" r="r" b="b"/>
            <a:pathLst>
              <a:path w="152400" h="525779">
                <a:moveTo>
                  <a:pt x="0" y="0"/>
                </a:moveTo>
                <a:lnTo>
                  <a:pt x="152400" y="0"/>
                </a:lnTo>
                <a:lnTo>
                  <a:pt x="152400" y="525462"/>
                </a:lnTo>
                <a:lnTo>
                  <a:pt x="0" y="525462"/>
                </a:lnTo>
                <a:lnTo>
                  <a:pt x="0" y="0"/>
                </a:lnTo>
                <a:close/>
              </a:path>
            </a:pathLst>
          </a:custGeom>
          <a:solidFill>
            <a:srgbClr val="C6E6E9"/>
          </a:solidFill>
        </p:spPr>
        <p:txBody>
          <a:bodyPr wrap="square" lIns="0" tIns="0" rIns="0" bIns="0" rtlCol="0"/>
          <a:lstStyle/>
          <a:p/>
        </p:txBody>
      </p:sp>
      <p:sp>
        <p:nvSpPr>
          <p:cNvPr id="12" name="object 12"/>
          <p:cNvSpPr/>
          <p:nvPr/>
        </p:nvSpPr>
        <p:spPr>
          <a:xfrm>
            <a:off x="7620000" y="4114800"/>
            <a:ext cx="152400" cy="525780"/>
          </a:xfrm>
          <a:custGeom>
            <a:avLst/>
            <a:gdLst/>
            <a:ahLst/>
            <a:cxnLst/>
            <a:rect l="l" t="t" r="r" b="b"/>
            <a:pathLst>
              <a:path w="152400" h="525779">
                <a:moveTo>
                  <a:pt x="0" y="0"/>
                </a:moveTo>
                <a:lnTo>
                  <a:pt x="152399" y="0"/>
                </a:lnTo>
                <a:lnTo>
                  <a:pt x="152399" y="525462"/>
                </a:lnTo>
                <a:lnTo>
                  <a:pt x="0" y="525462"/>
                </a:lnTo>
                <a:lnTo>
                  <a:pt x="0" y="0"/>
                </a:lnTo>
                <a:close/>
              </a:path>
            </a:pathLst>
          </a:custGeom>
          <a:ln w="25399">
            <a:solidFill>
              <a:srgbClr val="9AB3B6"/>
            </a:solidFill>
          </a:ln>
        </p:spPr>
        <p:txBody>
          <a:bodyPr wrap="square" lIns="0" tIns="0" rIns="0" bIns="0" rtlCol="0"/>
          <a:lstStyle/>
          <a:p/>
        </p:txBody>
      </p:sp>
      <p:sp>
        <p:nvSpPr>
          <p:cNvPr id="13" name="object 13"/>
          <p:cNvSpPr/>
          <p:nvPr/>
        </p:nvSpPr>
        <p:spPr>
          <a:xfrm>
            <a:off x="6477000" y="4565650"/>
            <a:ext cx="1295400" cy="381000"/>
          </a:xfrm>
          <a:custGeom>
            <a:avLst/>
            <a:gdLst/>
            <a:ahLst/>
            <a:cxnLst/>
            <a:rect l="l" t="t" r="r" b="b"/>
            <a:pathLst>
              <a:path w="1295400" h="381000">
                <a:moveTo>
                  <a:pt x="190500" y="0"/>
                </a:moveTo>
                <a:lnTo>
                  <a:pt x="0" y="190500"/>
                </a:lnTo>
                <a:lnTo>
                  <a:pt x="190500" y="381000"/>
                </a:lnTo>
                <a:lnTo>
                  <a:pt x="190500" y="285750"/>
                </a:lnTo>
                <a:lnTo>
                  <a:pt x="1295400" y="285750"/>
                </a:lnTo>
                <a:lnTo>
                  <a:pt x="1295400" y="95250"/>
                </a:lnTo>
                <a:lnTo>
                  <a:pt x="190500" y="95250"/>
                </a:lnTo>
                <a:lnTo>
                  <a:pt x="190500" y="0"/>
                </a:lnTo>
                <a:close/>
              </a:path>
            </a:pathLst>
          </a:custGeom>
          <a:solidFill>
            <a:srgbClr val="C6E6E9"/>
          </a:solidFill>
        </p:spPr>
        <p:txBody>
          <a:bodyPr wrap="square" lIns="0" tIns="0" rIns="0" bIns="0" rtlCol="0"/>
          <a:lstStyle/>
          <a:p/>
        </p:txBody>
      </p:sp>
      <p:sp>
        <p:nvSpPr>
          <p:cNvPr id="14" name="object 14"/>
          <p:cNvSpPr/>
          <p:nvPr/>
        </p:nvSpPr>
        <p:spPr>
          <a:xfrm>
            <a:off x="6476999" y="4565650"/>
            <a:ext cx="1295400" cy="381000"/>
          </a:xfrm>
          <a:custGeom>
            <a:avLst/>
            <a:gdLst/>
            <a:ahLst/>
            <a:cxnLst/>
            <a:rect l="l" t="t" r="r" b="b"/>
            <a:pathLst>
              <a:path w="1295400" h="381000">
                <a:moveTo>
                  <a:pt x="0" y="190499"/>
                </a:moveTo>
                <a:lnTo>
                  <a:pt x="190500" y="0"/>
                </a:lnTo>
                <a:lnTo>
                  <a:pt x="190500" y="95249"/>
                </a:lnTo>
                <a:lnTo>
                  <a:pt x="1295399" y="95249"/>
                </a:lnTo>
                <a:lnTo>
                  <a:pt x="1295399" y="285749"/>
                </a:lnTo>
                <a:lnTo>
                  <a:pt x="190500" y="285749"/>
                </a:lnTo>
                <a:lnTo>
                  <a:pt x="190500" y="380999"/>
                </a:lnTo>
                <a:lnTo>
                  <a:pt x="0" y="190499"/>
                </a:lnTo>
                <a:close/>
              </a:path>
            </a:pathLst>
          </a:custGeom>
          <a:ln w="25399">
            <a:solidFill>
              <a:srgbClr val="9AB3B6"/>
            </a:solidFill>
          </a:ln>
        </p:spPr>
        <p:txBody>
          <a:bodyPr wrap="square" lIns="0" tIns="0" rIns="0" bIns="0" rtlCol="0"/>
          <a:lstStyle/>
          <a:p/>
        </p:txBody>
      </p:sp>
      <p:sp>
        <p:nvSpPr>
          <p:cNvPr id="15" name="object 15"/>
          <p:cNvSpPr txBox="1"/>
          <p:nvPr/>
        </p:nvSpPr>
        <p:spPr>
          <a:xfrm>
            <a:off x="457200" y="4756150"/>
            <a:ext cx="2362200" cy="1049655"/>
          </a:xfrm>
          <a:prstGeom prst="rect">
            <a:avLst/>
          </a:prstGeom>
          <a:solidFill>
            <a:srgbClr val="000000"/>
          </a:solidFill>
          <a:ln w="9524">
            <a:solidFill>
              <a:srgbClr val="C6E6E9"/>
            </a:solidFill>
          </a:ln>
        </p:spPr>
        <p:txBody>
          <a:bodyPr wrap="square" lIns="0" tIns="38100" rIns="0" bIns="0" rtlCol="0" vert="horz">
            <a:spAutoFit/>
          </a:bodyPr>
          <a:lstStyle/>
          <a:p>
            <a:pPr marL="607060" marR="237490" indent="-356235">
              <a:lnSpc>
                <a:spcPct val="113399"/>
              </a:lnSpc>
              <a:spcBef>
                <a:spcPts val="300"/>
              </a:spcBef>
            </a:pPr>
            <a:r>
              <a:rPr dirty="0" sz="1800" b="1">
                <a:solidFill>
                  <a:srgbClr val="FF6699"/>
                </a:solidFill>
                <a:latin typeface="Arial"/>
                <a:cs typeface="Arial"/>
              </a:rPr>
              <a:t>Colony</a:t>
            </a:r>
            <a:r>
              <a:rPr dirty="0" sz="1800" spc="-85" b="1">
                <a:solidFill>
                  <a:srgbClr val="FF6699"/>
                </a:solidFill>
                <a:latin typeface="Arial"/>
                <a:cs typeface="Arial"/>
              </a:rPr>
              <a:t> </a:t>
            </a:r>
            <a:r>
              <a:rPr dirty="0" sz="1800" b="1">
                <a:solidFill>
                  <a:srgbClr val="FF6699"/>
                </a:solidFill>
                <a:latin typeface="Arial"/>
                <a:cs typeface="Arial"/>
              </a:rPr>
              <a:t>Collapse/  </a:t>
            </a:r>
            <a:r>
              <a:rPr dirty="0" sz="1800" spc="-5" b="1">
                <a:solidFill>
                  <a:srgbClr val="FF6699"/>
                </a:solidFill>
                <a:latin typeface="Arial"/>
                <a:cs typeface="Arial"/>
              </a:rPr>
              <a:t>Disrupting  </a:t>
            </a:r>
            <a:r>
              <a:rPr dirty="0" sz="1800" spc="-5" b="1">
                <a:solidFill>
                  <a:srgbClr val="FF6699"/>
                </a:solidFill>
                <a:latin typeface="Arial"/>
                <a:cs typeface="Arial"/>
              </a:rPr>
              <a:t>Syndrome</a:t>
            </a:r>
            <a:endParaRPr sz="1800">
              <a:latin typeface="Arial"/>
              <a:cs typeface="Arial"/>
            </a:endParaRPr>
          </a:p>
        </p:txBody>
      </p:sp>
      <p:sp>
        <p:nvSpPr>
          <p:cNvPr id="16" name="object 16"/>
          <p:cNvSpPr/>
          <p:nvPr/>
        </p:nvSpPr>
        <p:spPr>
          <a:xfrm>
            <a:off x="2971800" y="5119687"/>
            <a:ext cx="533400" cy="304800"/>
          </a:xfrm>
          <a:custGeom>
            <a:avLst/>
            <a:gdLst/>
            <a:ahLst/>
            <a:cxnLst/>
            <a:rect l="l" t="t" r="r" b="b"/>
            <a:pathLst>
              <a:path w="533400" h="304800">
                <a:moveTo>
                  <a:pt x="152400" y="0"/>
                </a:moveTo>
                <a:lnTo>
                  <a:pt x="0" y="152400"/>
                </a:lnTo>
                <a:lnTo>
                  <a:pt x="152400" y="304800"/>
                </a:lnTo>
                <a:lnTo>
                  <a:pt x="152400" y="228600"/>
                </a:lnTo>
                <a:lnTo>
                  <a:pt x="533400" y="228600"/>
                </a:lnTo>
                <a:lnTo>
                  <a:pt x="533400" y="76200"/>
                </a:lnTo>
                <a:lnTo>
                  <a:pt x="152400" y="76200"/>
                </a:lnTo>
                <a:lnTo>
                  <a:pt x="152400" y="0"/>
                </a:lnTo>
                <a:close/>
              </a:path>
            </a:pathLst>
          </a:custGeom>
          <a:solidFill>
            <a:srgbClr val="C6E6E9"/>
          </a:solidFill>
        </p:spPr>
        <p:txBody>
          <a:bodyPr wrap="square" lIns="0" tIns="0" rIns="0" bIns="0" rtlCol="0"/>
          <a:lstStyle/>
          <a:p/>
        </p:txBody>
      </p:sp>
      <p:sp>
        <p:nvSpPr>
          <p:cNvPr id="17" name="object 17"/>
          <p:cNvSpPr/>
          <p:nvPr/>
        </p:nvSpPr>
        <p:spPr>
          <a:xfrm>
            <a:off x="2971800" y="5119687"/>
            <a:ext cx="533400" cy="304800"/>
          </a:xfrm>
          <a:custGeom>
            <a:avLst/>
            <a:gdLst/>
            <a:ahLst/>
            <a:cxnLst/>
            <a:rect l="l" t="t" r="r" b="b"/>
            <a:pathLst>
              <a:path w="533400" h="304800">
                <a:moveTo>
                  <a:pt x="0" y="152399"/>
                </a:moveTo>
                <a:lnTo>
                  <a:pt x="152399" y="0"/>
                </a:lnTo>
                <a:lnTo>
                  <a:pt x="152399" y="76199"/>
                </a:lnTo>
                <a:lnTo>
                  <a:pt x="533399" y="76199"/>
                </a:lnTo>
                <a:lnTo>
                  <a:pt x="533399" y="228599"/>
                </a:lnTo>
                <a:lnTo>
                  <a:pt x="152399" y="228599"/>
                </a:lnTo>
                <a:lnTo>
                  <a:pt x="152399" y="304799"/>
                </a:lnTo>
                <a:lnTo>
                  <a:pt x="0" y="152399"/>
                </a:lnTo>
                <a:close/>
              </a:path>
            </a:pathLst>
          </a:custGeom>
          <a:ln w="25399">
            <a:solidFill>
              <a:srgbClr val="9AB3B6"/>
            </a:solidFill>
          </a:ln>
        </p:spPr>
        <p:txBody>
          <a:bodyPr wrap="square" lIns="0" tIns="0" rIns="0" bIns="0" rtlCol="0"/>
          <a:lstStyle/>
          <a:p/>
        </p:txBody>
      </p:sp>
      <p:sp>
        <p:nvSpPr>
          <p:cNvPr id="18" name="object 18"/>
          <p:cNvSpPr txBox="1"/>
          <p:nvPr/>
        </p:nvSpPr>
        <p:spPr>
          <a:xfrm>
            <a:off x="457200" y="1303337"/>
            <a:ext cx="2362200" cy="1047750"/>
          </a:xfrm>
          <a:prstGeom prst="rect">
            <a:avLst/>
          </a:prstGeom>
          <a:solidFill>
            <a:srgbClr val="000000"/>
          </a:solidFill>
          <a:ln w="9524">
            <a:solidFill>
              <a:srgbClr val="C6E6E9"/>
            </a:solidFill>
          </a:ln>
        </p:spPr>
        <p:txBody>
          <a:bodyPr wrap="square" lIns="0" tIns="38100" rIns="0" bIns="0" rtlCol="0" vert="horz">
            <a:spAutoFit/>
          </a:bodyPr>
          <a:lstStyle/>
          <a:p>
            <a:pPr algn="ctr" marL="184785" marR="172085">
              <a:lnSpc>
                <a:spcPct val="113399"/>
              </a:lnSpc>
              <a:spcBef>
                <a:spcPts val="300"/>
              </a:spcBef>
            </a:pPr>
            <a:r>
              <a:rPr dirty="0" sz="1800" spc="-5" b="1">
                <a:solidFill>
                  <a:srgbClr val="FF9900"/>
                </a:solidFill>
                <a:latin typeface="Arial"/>
                <a:cs typeface="Arial"/>
              </a:rPr>
              <a:t>Control hives, n=3  </a:t>
            </a:r>
            <a:r>
              <a:rPr dirty="0" sz="1800" b="1">
                <a:solidFill>
                  <a:srgbClr val="FFFFFF"/>
                </a:solidFill>
                <a:latin typeface="Arial"/>
                <a:cs typeface="Arial"/>
              </a:rPr>
              <a:t>No cell phone  </a:t>
            </a:r>
            <a:r>
              <a:rPr dirty="0" sz="1800" b="1">
                <a:solidFill>
                  <a:srgbClr val="FFFFFF"/>
                </a:solidFill>
                <a:latin typeface="Arial"/>
                <a:cs typeface="Arial"/>
              </a:rPr>
              <a:t>exposure</a:t>
            </a:r>
            <a:endParaRPr sz="1800">
              <a:latin typeface="Arial"/>
              <a:cs typeface="Arial"/>
            </a:endParaRPr>
          </a:p>
        </p:txBody>
      </p:sp>
      <p:sp>
        <p:nvSpPr>
          <p:cNvPr id="19" name="object 19"/>
          <p:cNvSpPr/>
          <p:nvPr/>
        </p:nvSpPr>
        <p:spPr>
          <a:xfrm>
            <a:off x="3276600" y="1706562"/>
            <a:ext cx="533400" cy="304800"/>
          </a:xfrm>
          <a:custGeom>
            <a:avLst/>
            <a:gdLst/>
            <a:ahLst/>
            <a:cxnLst/>
            <a:rect l="l" t="t" r="r" b="b"/>
            <a:pathLst>
              <a:path w="533400" h="304800">
                <a:moveTo>
                  <a:pt x="381000" y="0"/>
                </a:moveTo>
                <a:lnTo>
                  <a:pt x="381000" y="76200"/>
                </a:lnTo>
                <a:lnTo>
                  <a:pt x="0" y="76200"/>
                </a:lnTo>
                <a:lnTo>
                  <a:pt x="0" y="228600"/>
                </a:lnTo>
                <a:lnTo>
                  <a:pt x="381000" y="228600"/>
                </a:lnTo>
                <a:lnTo>
                  <a:pt x="381000" y="304800"/>
                </a:lnTo>
                <a:lnTo>
                  <a:pt x="533400" y="152400"/>
                </a:lnTo>
                <a:lnTo>
                  <a:pt x="381000" y="0"/>
                </a:lnTo>
                <a:close/>
              </a:path>
            </a:pathLst>
          </a:custGeom>
          <a:solidFill>
            <a:srgbClr val="C6E6E9"/>
          </a:solidFill>
        </p:spPr>
        <p:txBody>
          <a:bodyPr wrap="square" lIns="0" tIns="0" rIns="0" bIns="0" rtlCol="0"/>
          <a:lstStyle/>
          <a:p/>
        </p:txBody>
      </p:sp>
      <p:sp>
        <p:nvSpPr>
          <p:cNvPr id="20" name="object 20"/>
          <p:cNvSpPr/>
          <p:nvPr/>
        </p:nvSpPr>
        <p:spPr>
          <a:xfrm>
            <a:off x="3276600" y="1706562"/>
            <a:ext cx="533400" cy="304800"/>
          </a:xfrm>
          <a:custGeom>
            <a:avLst/>
            <a:gdLst/>
            <a:ahLst/>
            <a:cxnLst/>
            <a:rect l="l" t="t" r="r" b="b"/>
            <a:pathLst>
              <a:path w="533400" h="304800">
                <a:moveTo>
                  <a:pt x="0" y="76199"/>
                </a:moveTo>
                <a:lnTo>
                  <a:pt x="380999" y="76199"/>
                </a:lnTo>
                <a:lnTo>
                  <a:pt x="380999" y="0"/>
                </a:lnTo>
                <a:lnTo>
                  <a:pt x="533399" y="152400"/>
                </a:lnTo>
                <a:lnTo>
                  <a:pt x="380999" y="304799"/>
                </a:lnTo>
                <a:lnTo>
                  <a:pt x="380999" y="228599"/>
                </a:lnTo>
                <a:lnTo>
                  <a:pt x="0" y="228599"/>
                </a:lnTo>
                <a:lnTo>
                  <a:pt x="0" y="76199"/>
                </a:lnTo>
                <a:close/>
              </a:path>
            </a:pathLst>
          </a:custGeom>
          <a:ln w="25399">
            <a:solidFill>
              <a:srgbClr val="9AB3B6"/>
            </a:solidFill>
          </a:ln>
        </p:spPr>
        <p:txBody>
          <a:bodyPr wrap="square" lIns="0" tIns="0" rIns="0" bIns="0" rtlCol="0"/>
          <a:lstStyle/>
          <a:p/>
        </p:txBody>
      </p:sp>
      <p:sp>
        <p:nvSpPr>
          <p:cNvPr id="21" name="object 21"/>
          <p:cNvSpPr txBox="1"/>
          <p:nvPr/>
        </p:nvSpPr>
        <p:spPr>
          <a:xfrm>
            <a:off x="3886200" y="1600200"/>
            <a:ext cx="1371600" cy="411480"/>
          </a:xfrm>
          <a:prstGeom prst="rect">
            <a:avLst/>
          </a:prstGeom>
          <a:solidFill>
            <a:srgbClr val="000000"/>
          </a:solidFill>
          <a:ln w="9524">
            <a:solidFill>
              <a:srgbClr val="C6E6E9"/>
            </a:solidFill>
          </a:ln>
        </p:spPr>
        <p:txBody>
          <a:bodyPr wrap="square" lIns="0" tIns="74930" rIns="0" bIns="0" rtlCol="0" vert="horz">
            <a:spAutoFit/>
          </a:bodyPr>
          <a:lstStyle/>
          <a:p>
            <a:pPr marL="276860">
              <a:lnSpc>
                <a:spcPct val="100000"/>
              </a:lnSpc>
              <a:spcBef>
                <a:spcPts val="590"/>
              </a:spcBef>
            </a:pPr>
            <a:r>
              <a:rPr dirty="0" sz="1800" spc="-5" b="1">
                <a:solidFill>
                  <a:srgbClr val="FFFFFF"/>
                </a:solidFill>
                <a:latin typeface="Arial"/>
                <a:cs typeface="Arial"/>
              </a:rPr>
              <a:t>10</a:t>
            </a:r>
            <a:r>
              <a:rPr dirty="0" sz="1800" spc="-105" b="1">
                <a:solidFill>
                  <a:srgbClr val="FFFFFF"/>
                </a:solidFill>
                <a:latin typeface="Arial"/>
                <a:cs typeface="Arial"/>
              </a:rPr>
              <a:t> </a:t>
            </a:r>
            <a:r>
              <a:rPr dirty="0" sz="1800" spc="-5" b="1">
                <a:solidFill>
                  <a:srgbClr val="FFFFFF"/>
                </a:solidFill>
                <a:latin typeface="Arial"/>
                <a:cs typeface="Arial"/>
              </a:rPr>
              <a:t>day</a:t>
            </a:r>
            <a:endParaRPr sz="1800">
              <a:latin typeface="Arial"/>
              <a:cs typeface="Arial"/>
            </a:endParaRPr>
          </a:p>
        </p:txBody>
      </p:sp>
      <p:sp>
        <p:nvSpPr>
          <p:cNvPr id="22" name="object 22"/>
          <p:cNvSpPr txBox="1"/>
          <p:nvPr/>
        </p:nvSpPr>
        <p:spPr>
          <a:xfrm>
            <a:off x="5943600" y="1447799"/>
            <a:ext cx="2362200" cy="730250"/>
          </a:xfrm>
          <a:prstGeom prst="rect">
            <a:avLst/>
          </a:prstGeom>
          <a:solidFill>
            <a:srgbClr val="000000"/>
          </a:solidFill>
          <a:ln w="9524">
            <a:solidFill>
              <a:srgbClr val="C6E6E9"/>
            </a:solidFill>
          </a:ln>
        </p:spPr>
        <p:txBody>
          <a:bodyPr wrap="square" lIns="0" tIns="44450" rIns="0" bIns="0" rtlCol="0" vert="horz">
            <a:spAutoFit/>
          </a:bodyPr>
          <a:lstStyle/>
          <a:p>
            <a:pPr marL="86360" marR="73660">
              <a:lnSpc>
                <a:spcPct val="111100"/>
              </a:lnSpc>
              <a:spcBef>
                <a:spcPts val="350"/>
              </a:spcBef>
              <a:tabLst>
                <a:tab pos="556260" algn="l"/>
                <a:tab pos="1610360" algn="l"/>
              </a:tabLst>
            </a:pPr>
            <a:r>
              <a:rPr dirty="0" sz="1800" spc="-5" b="1">
                <a:solidFill>
                  <a:srgbClr val="66FFFF"/>
                </a:solidFill>
                <a:latin typeface="Arial"/>
                <a:cs typeface="Arial"/>
              </a:rPr>
              <a:t>A</a:t>
            </a:r>
            <a:r>
              <a:rPr dirty="0" sz="1800" spc="-5" b="1">
                <a:solidFill>
                  <a:srgbClr val="66FFFF"/>
                </a:solidFill>
                <a:latin typeface="Arial"/>
                <a:cs typeface="Arial"/>
              </a:rPr>
              <a:t>l</a:t>
            </a:r>
            <a:r>
              <a:rPr dirty="0" sz="1800" b="1">
                <a:solidFill>
                  <a:srgbClr val="66FFFF"/>
                </a:solidFill>
                <a:latin typeface="Arial"/>
                <a:cs typeface="Arial"/>
              </a:rPr>
              <a:t>l</a:t>
            </a:r>
            <a:r>
              <a:rPr dirty="0" sz="1800" b="1">
                <a:solidFill>
                  <a:srgbClr val="66FFFF"/>
                </a:solidFill>
                <a:latin typeface="Arial"/>
                <a:cs typeface="Arial"/>
              </a:rPr>
              <a:t>	</a:t>
            </a:r>
            <a:r>
              <a:rPr dirty="0" sz="1800" spc="-5" b="1">
                <a:solidFill>
                  <a:srgbClr val="66FFFF"/>
                </a:solidFill>
                <a:latin typeface="Arial"/>
                <a:cs typeface="Arial"/>
              </a:rPr>
              <a:t>wo</a:t>
            </a:r>
            <a:r>
              <a:rPr dirty="0" sz="1800" spc="-5" b="1">
                <a:solidFill>
                  <a:srgbClr val="66FFFF"/>
                </a:solidFill>
                <a:latin typeface="Arial"/>
                <a:cs typeface="Arial"/>
              </a:rPr>
              <a:t>r</a:t>
            </a:r>
            <a:r>
              <a:rPr dirty="0" sz="1800" spc="-5" b="1">
                <a:solidFill>
                  <a:srgbClr val="66FFFF"/>
                </a:solidFill>
                <a:latin typeface="Arial"/>
                <a:cs typeface="Arial"/>
              </a:rPr>
              <a:t>ke</a:t>
            </a:r>
            <a:r>
              <a:rPr dirty="0" sz="1800" spc="-5" b="1">
                <a:solidFill>
                  <a:srgbClr val="66FFFF"/>
                </a:solidFill>
                <a:latin typeface="Arial"/>
                <a:cs typeface="Arial"/>
              </a:rPr>
              <a:t>r</a:t>
            </a:r>
            <a:r>
              <a:rPr dirty="0" sz="1800" spc="-5" b="1">
                <a:solidFill>
                  <a:srgbClr val="66FFFF"/>
                </a:solidFill>
                <a:latin typeface="Arial"/>
                <a:cs typeface="Arial"/>
              </a:rPr>
              <a:t>s</a:t>
            </a:r>
            <a:r>
              <a:rPr dirty="0" sz="1800" b="1">
                <a:solidFill>
                  <a:srgbClr val="66FFFF"/>
                </a:solidFill>
                <a:latin typeface="Arial"/>
                <a:cs typeface="Arial"/>
              </a:rPr>
              <a:t>	</a:t>
            </a:r>
            <a:r>
              <a:rPr dirty="0" sz="1800" spc="-5" b="1">
                <a:solidFill>
                  <a:srgbClr val="66FFFF"/>
                </a:solidFill>
                <a:latin typeface="Arial"/>
                <a:cs typeface="Arial"/>
              </a:rPr>
              <a:t>r</a:t>
            </a:r>
            <a:r>
              <a:rPr dirty="0" sz="1800" spc="-5" b="1">
                <a:solidFill>
                  <a:srgbClr val="66FFFF"/>
                </a:solidFill>
                <a:latin typeface="Arial"/>
                <a:cs typeface="Arial"/>
              </a:rPr>
              <a:t>e</a:t>
            </a:r>
            <a:r>
              <a:rPr dirty="0" sz="1800" b="1">
                <a:solidFill>
                  <a:srgbClr val="66FFFF"/>
                </a:solidFill>
                <a:latin typeface="Arial"/>
                <a:cs typeface="Arial"/>
              </a:rPr>
              <a:t>t</a:t>
            </a:r>
            <a:r>
              <a:rPr dirty="0" sz="1800" spc="-5" b="1">
                <a:solidFill>
                  <a:srgbClr val="66FFFF"/>
                </a:solidFill>
                <a:latin typeface="Arial"/>
                <a:cs typeface="Arial"/>
              </a:rPr>
              <a:t>u</a:t>
            </a:r>
            <a:r>
              <a:rPr dirty="0" sz="1800" spc="-5" b="1">
                <a:solidFill>
                  <a:srgbClr val="66FFFF"/>
                </a:solidFill>
                <a:latin typeface="Arial"/>
                <a:cs typeface="Arial"/>
              </a:rPr>
              <a:t>r</a:t>
            </a:r>
            <a:r>
              <a:rPr dirty="0" sz="1800" b="1">
                <a:solidFill>
                  <a:srgbClr val="66FFFF"/>
                </a:solidFill>
                <a:latin typeface="Arial"/>
                <a:cs typeface="Arial"/>
              </a:rPr>
              <a:t>n </a:t>
            </a:r>
            <a:r>
              <a:rPr dirty="0" sz="1800" b="1">
                <a:solidFill>
                  <a:srgbClr val="66FFFF"/>
                </a:solidFill>
                <a:latin typeface="Arial"/>
                <a:cs typeface="Arial"/>
              </a:rPr>
              <a:t> </a:t>
            </a:r>
            <a:r>
              <a:rPr dirty="0" sz="1800" b="1">
                <a:solidFill>
                  <a:srgbClr val="66FFFF"/>
                </a:solidFill>
                <a:latin typeface="Arial"/>
                <a:cs typeface="Arial"/>
              </a:rPr>
              <a:t>to</a:t>
            </a:r>
            <a:r>
              <a:rPr dirty="0" sz="1800" spc="-90" b="1">
                <a:solidFill>
                  <a:srgbClr val="66FFFF"/>
                </a:solidFill>
                <a:latin typeface="Arial"/>
                <a:cs typeface="Arial"/>
              </a:rPr>
              <a:t> </a:t>
            </a:r>
            <a:r>
              <a:rPr dirty="0" sz="1800" spc="-5" b="1">
                <a:solidFill>
                  <a:srgbClr val="66FFFF"/>
                </a:solidFill>
                <a:latin typeface="Arial"/>
                <a:cs typeface="Arial"/>
              </a:rPr>
              <a:t>hives</a:t>
            </a:r>
            <a:endParaRPr sz="18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2656840"/>
            <a:ext cx="7773670" cy="1082675"/>
          </a:xfrm>
          <a:prstGeom prst="rect"/>
        </p:spPr>
        <p:txBody>
          <a:bodyPr wrap="square" lIns="0" tIns="0" rIns="0" bIns="0" rtlCol="0" vert="horz">
            <a:spAutoFit/>
          </a:bodyPr>
          <a:lstStyle/>
          <a:p>
            <a:pPr marL="927100" marR="5080" indent="-914400">
              <a:lnSpc>
                <a:spcPts val="4300"/>
              </a:lnSpc>
              <a:tabLst>
                <a:tab pos="926465" algn="l"/>
              </a:tabLst>
            </a:pPr>
            <a:r>
              <a:rPr dirty="0" sz="3600" spc="-5"/>
              <a:t>(ii).	Genotoxicity</a:t>
            </a:r>
            <a:r>
              <a:rPr dirty="0" sz="3600" spc="-20"/>
              <a:t> </a:t>
            </a:r>
            <a:r>
              <a:rPr dirty="0" sz="3600" spc="-5"/>
              <a:t>Studies</a:t>
            </a:r>
            <a:r>
              <a:rPr dirty="0" sz="3600" spc="-20"/>
              <a:t> </a:t>
            </a:r>
            <a:r>
              <a:rPr dirty="0" sz="3600" spc="-5"/>
              <a:t>published </a:t>
            </a:r>
            <a:r>
              <a:rPr dirty="0" sz="3600"/>
              <a:t> </a:t>
            </a:r>
            <a:r>
              <a:rPr dirty="0" sz="3600" spc="-5"/>
              <a:t>from</a:t>
            </a:r>
            <a:r>
              <a:rPr dirty="0" sz="3600" spc="-80"/>
              <a:t> </a:t>
            </a:r>
            <a:r>
              <a:rPr dirty="0" sz="3600" spc="-5"/>
              <a:t>India</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0" rIns="0" bIns="0" rtlCol="0" vert="horz">
            <a:spAutoFit/>
          </a:bodyPr>
          <a:lstStyle/>
          <a:p>
            <a:pPr marL="2324735">
              <a:lnSpc>
                <a:spcPct val="100000"/>
              </a:lnSpc>
            </a:pPr>
            <a:r>
              <a:rPr dirty="0" sz="3200" spc="-5">
                <a:solidFill>
                  <a:srgbClr val="FFFF00"/>
                </a:solidFill>
              </a:rPr>
              <a:t>Cytogenetic</a:t>
            </a:r>
            <a:r>
              <a:rPr dirty="0" sz="3200" spc="-50">
                <a:solidFill>
                  <a:srgbClr val="FFFF00"/>
                </a:solidFill>
              </a:rPr>
              <a:t> </a:t>
            </a:r>
            <a:r>
              <a:rPr dirty="0" sz="3200" spc="-5">
                <a:solidFill>
                  <a:srgbClr val="FFFF00"/>
                </a:solidFill>
              </a:rPr>
              <a:t>Studies</a:t>
            </a:r>
            <a:endParaRPr sz="3200"/>
          </a:p>
        </p:txBody>
      </p:sp>
      <p:sp>
        <p:nvSpPr>
          <p:cNvPr id="3" name="object 3"/>
          <p:cNvSpPr txBox="1"/>
          <p:nvPr/>
        </p:nvSpPr>
        <p:spPr>
          <a:xfrm>
            <a:off x="307340" y="718820"/>
            <a:ext cx="8219440" cy="668020"/>
          </a:xfrm>
          <a:prstGeom prst="rect">
            <a:avLst/>
          </a:prstGeom>
        </p:spPr>
        <p:txBody>
          <a:bodyPr wrap="square" lIns="0" tIns="0" rIns="0" bIns="0" rtlCol="0" vert="horz">
            <a:spAutoFit/>
          </a:bodyPr>
          <a:lstStyle/>
          <a:p>
            <a:pPr marL="12700">
              <a:lnSpc>
                <a:spcPct val="100000"/>
              </a:lnSpc>
            </a:pPr>
            <a:r>
              <a:rPr dirty="0" sz="1800" b="1">
                <a:solidFill>
                  <a:srgbClr val="FF9900"/>
                </a:solidFill>
                <a:latin typeface="Arial"/>
                <a:cs typeface="Arial"/>
              </a:rPr>
              <a:t>1.  </a:t>
            </a:r>
            <a:r>
              <a:rPr dirty="0" sz="1800" spc="-5" b="1">
                <a:solidFill>
                  <a:srgbClr val="FF9900"/>
                </a:solidFill>
                <a:latin typeface="Arial"/>
                <a:cs typeface="Arial"/>
              </a:rPr>
              <a:t>Cytogenetic Damage in Mobile Phone Users: Preliminary</a:t>
            </a:r>
            <a:r>
              <a:rPr dirty="0" sz="1800" spc="35" b="1">
                <a:solidFill>
                  <a:srgbClr val="FF9900"/>
                </a:solidFill>
                <a:latin typeface="Arial"/>
                <a:cs typeface="Arial"/>
              </a:rPr>
              <a:t> </a:t>
            </a:r>
            <a:r>
              <a:rPr dirty="0" sz="1800" spc="-5" b="1">
                <a:solidFill>
                  <a:srgbClr val="FF9900"/>
                </a:solidFill>
                <a:latin typeface="Arial"/>
                <a:cs typeface="Arial"/>
              </a:rPr>
              <a:t>Data</a:t>
            </a:r>
            <a:endParaRPr sz="1800">
              <a:latin typeface="Arial"/>
              <a:cs typeface="Arial"/>
            </a:endParaRPr>
          </a:p>
          <a:p>
            <a:pPr marL="355600">
              <a:lnSpc>
                <a:spcPct val="100000"/>
              </a:lnSpc>
              <a:spcBef>
                <a:spcPts val="940"/>
              </a:spcBef>
            </a:pPr>
            <a:r>
              <a:rPr dirty="0" sz="1800" spc="-5" b="1">
                <a:solidFill>
                  <a:srgbClr val="FFFFFF"/>
                </a:solidFill>
                <a:latin typeface="Arial"/>
                <a:cs typeface="Arial"/>
              </a:rPr>
              <a:t>Gandhi &amp; Singh, Int J Hum Genet (2005) 5:259-265 (25 users/25</a:t>
            </a:r>
            <a:r>
              <a:rPr dirty="0" sz="1800" spc="145" b="1">
                <a:solidFill>
                  <a:srgbClr val="FFFFFF"/>
                </a:solidFill>
                <a:latin typeface="Arial"/>
                <a:cs typeface="Arial"/>
              </a:rPr>
              <a:t> </a:t>
            </a:r>
            <a:r>
              <a:rPr dirty="0" sz="1800" spc="-5" b="1">
                <a:solidFill>
                  <a:srgbClr val="FFFFFF"/>
                </a:solidFill>
                <a:latin typeface="Arial"/>
                <a:cs typeface="Arial"/>
              </a:rPr>
              <a:t>controls)</a:t>
            </a:r>
            <a:endParaRPr sz="1800">
              <a:latin typeface="Arial"/>
              <a:cs typeface="Arial"/>
            </a:endParaRPr>
          </a:p>
        </p:txBody>
      </p:sp>
      <p:sp>
        <p:nvSpPr>
          <p:cNvPr id="4" name="object 4"/>
          <p:cNvSpPr/>
          <p:nvPr/>
        </p:nvSpPr>
        <p:spPr>
          <a:xfrm>
            <a:off x="473075" y="1568450"/>
            <a:ext cx="5787821" cy="5060950"/>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213411" y="1593913"/>
            <a:ext cx="2320988" cy="5029648"/>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42008" y="743986"/>
            <a:ext cx="6662648" cy="4995951"/>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447800" y="647700"/>
            <a:ext cx="6654800" cy="4991100"/>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650240" y="5699759"/>
            <a:ext cx="8034655" cy="942975"/>
          </a:xfrm>
          <a:prstGeom prst="rect">
            <a:avLst/>
          </a:prstGeom>
        </p:spPr>
        <p:txBody>
          <a:bodyPr wrap="square" lIns="0" tIns="0" rIns="0" bIns="0" rtlCol="0" vert="horz">
            <a:spAutoFit/>
          </a:bodyPr>
          <a:lstStyle/>
          <a:p>
            <a:pPr marL="342900" marR="5080" indent="-330200">
              <a:lnSpc>
                <a:spcPts val="2100"/>
              </a:lnSpc>
              <a:buClr>
                <a:srgbClr val="FF9900"/>
              </a:buClr>
              <a:buFont typeface="Arial"/>
              <a:buChar char="•"/>
              <a:tabLst>
                <a:tab pos="347980" algn="l"/>
                <a:tab pos="1543685" algn="l"/>
                <a:tab pos="2510790" algn="l"/>
                <a:tab pos="2854960" algn="l"/>
                <a:tab pos="3606165" algn="l"/>
                <a:tab pos="4801870" algn="l"/>
                <a:tab pos="5654675" algn="l"/>
                <a:tab pos="6292215" algn="l"/>
                <a:tab pos="6827520" algn="l"/>
              </a:tabLst>
            </a:pPr>
            <a:r>
              <a:rPr dirty="0" sz="1800" spc="-5" b="1">
                <a:solidFill>
                  <a:srgbClr val="FFFFFF"/>
                </a:solidFill>
                <a:latin typeface="Arial"/>
                <a:cs typeface="Arial"/>
              </a:rPr>
              <a:t>I</a:t>
            </a:r>
            <a:r>
              <a:rPr dirty="0" sz="1800" spc="-5" b="1">
                <a:solidFill>
                  <a:srgbClr val="FFFFFF"/>
                </a:solidFill>
                <a:latin typeface="Arial"/>
                <a:cs typeface="Arial"/>
              </a:rPr>
              <a:t>n</a:t>
            </a:r>
            <a:r>
              <a:rPr dirty="0" sz="1800" spc="-5" b="1">
                <a:solidFill>
                  <a:srgbClr val="FFFFFF"/>
                </a:solidFill>
                <a:latin typeface="Arial"/>
                <a:cs typeface="Arial"/>
              </a:rPr>
              <a:t>c</a:t>
            </a:r>
            <a:r>
              <a:rPr dirty="0" sz="1800" spc="-5" b="1">
                <a:solidFill>
                  <a:srgbClr val="FFFFFF"/>
                </a:solidFill>
                <a:latin typeface="Arial"/>
                <a:cs typeface="Arial"/>
              </a:rPr>
              <a:t>r</a:t>
            </a:r>
            <a:r>
              <a:rPr dirty="0" sz="1800" spc="-5" b="1">
                <a:solidFill>
                  <a:srgbClr val="FFFFFF"/>
                </a:solidFill>
                <a:latin typeface="Arial"/>
                <a:cs typeface="Arial"/>
              </a:rPr>
              <a:t>ease</a:t>
            </a:r>
            <a:r>
              <a:rPr dirty="0" sz="1800" b="1">
                <a:solidFill>
                  <a:srgbClr val="FFFFFF"/>
                </a:solidFill>
                <a:latin typeface="Arial"/>
                <a:cs typeface="Arial"/>
              </a:rPr>
              <a:t>d</a:t>
            </a:r>
            <a:r>
              <a:rPr dirty="0" sz="1800" b="1">
                <a:solidFill>
                  <a:srgbClr val="FFFFFF"/>
                </a:solidFill>
                <a:latin typeface="Arial"/>
                <a:cs typeface="Arial"/>
              </a:rPr>
              <a:t>	</a:t>
            </a:r>
            <a:r>
              <a:rPr dirty="0" sz="1800" spc="-5" b="1">
                <a:solidFill>
                  <a:srgbClr val="FFFFFF"/>
                </a:solidFill>
                <a:latin typeface="Arial"/>
                <a:cs typeface="Arial"/>
              </a:rPr>
              <a:t>nu</a:t>
            </a:r>
            <a:r>
              <a:rPr dirty="0" sz="1800" spc="-5" b="1">
                <a:solidFill>
                  <a:srgbClr val="FFFFFF"/>
                </a:solidFill>
                <a:latin typeface="Arial"/>
                <a:cs typeface="Arial"/>
              </a:rPr>
              <a:t>m</a:t>
            </a:r>
            <a:r>
              <a:rPr dirty="0" sz="1800" spc="-5" b="1">
                <a:solidFill>
                  <a:srgbClr val="FFFFFF"/>
                </a:solidFill>
                <a:latin typeface="Arial"/>
                <a:cs typeface="Arial"/>
              </a:rPr>
              <a:t>b</a:t>
            </a:r>
            <a:r>
              <a:rPr dirty="0" sz="1800" spc="-5" b="1">
                <a:solidFill>
                  <a:srgbClr val="FFFFFF"/>
                </a:solidFill>
                <a:latin typeface="Arial"/>
                <a:cs typeface="Arial"/>
              </a:rPr>
              <a:t>e</a:t>
            </a:r>
            <a:r>
              <a:rPr dirty="0" sz="1800" spc="-5" b="1">
                <a:solidFill>
                  <a:srgbClr val="FFFFFF"/>
                </a:solidFill>
                <a:latin typeface="Arial"/>
                <a:cs typeface="Arial"/>
              </a:rPr>
              <a:t>r</a:t>
            </a:r>
            <a:r>
              <a:rPr dirty="0" sz="1800" b="1">
                <a:solidFill>
                  <a:srgbClr val="FFFFFF"/>
                </a:solidFill>
                <a:latin typeface="Arial"/>
                <a:cs typeface="Arial"/>
              </a:rPr>
              <a:t>	</a:t>
            </a:r>
            <a:r>
              <a:rPr dirty="0" sz="1800" spc="-5" b="1">
                <a:solidFill>
                  <a:srgbClr val="FFFFFF"/>
                </a:solidFill>
                <a:latin typeface="Arial"/>
                <a:cs typeface="Arial"/>
              </a:rPr>
              <a:t>o</a:t>
            </a:r>
            <a:r>
              <a:rPr dirty="0" sz="1800" b="1">
                <a:solidFill>
                  <a:srgbClr val="FFFFFF"/>
                </a:solidFill>
                <a:latin typeface="Arial"/>
                <a:cs typeface="Arial"/>
              </a:rPr>
              <a:t>f	</a:t>
            </a:r>
            <a:r>
              <a:rPr dirty="0" sz="1800" spc="-5" b="1">
                <a:solidFill>
                  <a:srgbClr val="FFFFFF"/>
                </a:solidFill>
                <a:latin typeface="Arial"/>
                <a:cs typeface="Arial"/>
              </a:rPr>
              <a:t>m</a:t>
            </a:r>
            <a:r>
              <a:rPr dirty="0" sz="1800" spc="-5" b="1">
                <a:solidFill>
                  <a:srgbClr val="FFFFFF"/>
                </a:solidFill>
                <a:latin typeface="Arial"/>
                <a:cs typeface="Arial"/>
              </a:rPr>
              <a:t>i</a:t>
            </a:r>
            <a:r>
              <a:rPr dirty="0" sz="1800" spc="-5" b="1">
                <a:solidFill>
                  <a:srgbClr val="FFFFFF"/>
                </a:solidFill>
                <a:latin typeface="Arial"/>
                <a:cs typeface="Arial"/>
              </a:rPr>
              <a:t>c</a:t>
            </a:r>
            <a:r>
              <a:rPr dirty="0" sz="1800" spc="-5" b="1">
                <a:solidFill>
                  <a:srgbClr val="FFFFFF"/>
                </a:solidFill>
                <a:latin typeface="Arial"/>
                <a:cs typeface="Arial"/>
              </a:rPr>
              <a:t>r</a:t>
            </a:r>
            <a:r>
              <a:rPr dirty="0" sz="1800" b="1">
                <a:solidFill>
                  <a:srgbClr val="FFFFFF"/>
                </a:solidFill>
                <a:latin typeface="Arial"/>
                <a:cs typeface="Arial"/>
              </a:rPr>
              <a:t>o</a:t>
            </a:r>
            <a:r>
              <a:rPr dirty="0" sz="1800" b="1">
                <a:solidFill>
                  <a:srgbClr val="FFFFFF"/>
                </a:solidFill>
                <a:latin typeface="Arial"/>
                <a:cs typeface="Arial"/>
              </a:rPr>
              <a:t>	</a:t>
            </a:r>
            <a:r>
              <a:rPr dirty="0" sz="1800" spc="-5" b="1">
                <a:solidFill>
                  <a:srgbClr val="FFFFFF"/>
                </a:solidFill>
                <a:latin typeface="Arial"/>
                <a:cs typeface="Arial"/>
              </a:rPr>
              <a:t>nu</a:t>
            </a:r>
            <a:r>
              <a:rPr dirty="0" sz="1800" spc="-5" b="1">
                <a:solidFill>
                  <a:srgbClr val="FFFFFF"/>
                </a:solidFill>
                <a:latin typeface="Arial"/>
                <a:cs typeface="Arial"/>
              </a:rPr>
              <a:t>c</a:t>
            </a:r>
            <a:r>
              <a:rPr dirty="0" sz="1800" spc="-5" b="1">
                <a:solidFill>
                  <a:srgbClr val="FFFFFF"/>
                </a:solidFill>
                <a:latin typeface="Arial"/>
                <a:cs typeface="Arial"/>
              </a:rPr>
              <a:t>l</a:t>
            </a:r>
            <a:r>
              <a:rPr dirty="0" sz="1800" spc="-5" b="1">
                <a:solidFill>
                  <a:srgbClr val="FFFFFF"/>
                </a:solidFill>
                <a:latin typeface="Arial"/>
                <a:cs typeface="Arial"/>
              </a:rPr>
              <a:t>ea</a:t>
            </a:r>
            <a:r>
              <a:rPr dirty="0" sz="1800" spc="-5" b="1">
                <a:solidFill>
                  <a:srgbClr val="FFFFFF"/>
                </a:solidFill>
                <a:latin typeface="Arial"/>
                <a:cs typeface="Arial"/>
              </a:rPr>
              <a:t>te</a:t>
            </a:r>
            <a:r>
              <a:rPr dirty="0" sz="1800" b="1">
                <a:solidFill>
                  <a:srgbClr val="FFFFFF"/>
                </a:solidFill>
                <a:latin typeface="Arial"/>
                <a:cs typeface="Arial"/>
              </a:rPr>
              <a:t>d</a:t>
            </a:r>
            <a:r>
              <a:rPr dirty="0" sz="1800" b="1">
                <a:solidFill>
                  <a:srgbClr val="FFFFFF"/>
                </a:solidFill>
                <a:latin typeface="Arial"/>
                <a:cs typeface="Arial"/>
              </a:rPr>
              <a:t>	</a:t>
            </a:r>
            <a:r>
              <a:rPr dirty="0" sz="1800" spc="-5" b="1">
                <a:solidFill>
                  <a:srgbClr val="FFFFFF"/>
                </a:solidFill>
                <a:latin typeface="Arial"/>
                <a:cs typeface="Arial"/>
              </a:rPr>
              <a:t>bu</a:t>
            </a:r>
            <a:r>
              <a:rPr dirty="0" sz="1800" spc="-5" b="1">
                <a:solidFill>
                  <a:srgbClr val="FFFFFF"/>
                </a:solidFill>
                <a:latin typeface="Arial"/>
                <a:cs typeface="Arial"/>
              </a:rPr>
              <a:t>cca</a:t>
            </a:r>
            <a:r>
              <a:rPr dirty="0" sz="1800" b="1">
                <a:solidFill>
                  <a:srgbClr val="FFFFFF"/>
                </a:solidFill>
                <a:latin typeface="Arial"/>
                <a:cs typeface="Arial"/>
              </a:rPr>
              <a:t>l</a:t>
            </a:r>
            <a:r>
              <a:rPr dirty="0" sz="1800" b="1">
                <a:solidFill>
                  <a:srgbClr val="FFFFFF"/>
                </a:solidFill>
                <a:latin typeface="Arial"/>
                <a:cs typeface="Arial"/>
              </a:rPr>
              <a:t>	</a:t>
            </a:r>
            <a:r>
              <a:rPr dirty="0" sz="1800" spc="-5" b="1">
                <a:solidFill>
                  <a:srgbClr val="FFFFFF"/>
                </a:solidFill>
                <a:latin typeface="Arial"/>
                <a:cs typeface="Arial"/>
              </a:rPr>
              <a:t>ce</a:t>
            </a:r>
            <a:r>
              <a:rPr dirty="0" sz="1800" spc="-5" b="1">
                <a:solidFill>
                  <a:srgbClr val="FFFFFF"/>
                </a:solidFill>
                <a:latin typeface="Arial"/>
                <a:cs typeface="Arial"/>
              </a:rPr>
              <a:t>ll</a:t>
            </a:r>
            <a:r>
              <a:rPr dirty="0" sz="1800" spc="-5" b="1">
                <a:solidFill>
                  <a:srgbClr val="FFFFFF"/>
                </a:solidFill>
                <a:latin typeface="Arial"/>
                <a:cs typeface="Arial"/>
              </a:rPr>
              <a:t>s</a:t>
            </a:r>
            <a:r>
              <a:rPr dirty="0" sz="1800" b="1">
                <a:solidFill>
                  <a:srgbClr val="FFFFFF"/>
                </a:solidFill>
                <a:latin typeface="Arial"/>
                <a:cs typeface="Arial"/>
              </a:rPr>
              <a:t>	</a:t>
            </a:r>
            <a:r>
              <a:rPr dirty="0" sz="1800" spc="-5" b="1">
                <a:solidFill>
                  <a:srgbClr val="FFFFFF"/>
                </a:solidFill>
                <a:latin typeface="Arial"/>
                <a:cs typeface="Arial"/>
              </a:rPr>
              <a:t>a</a:t>
            </a:r>
            <a:r>
              <a:rPr dirty="0" sz="1800" spc="-5" b="1">
                <a:solidFill>
                  <a:srgbClr val="FFFFFF"/>
                </a:solidFill>
                <a:latin typeface="Arial"/>
                <a:cs typeface="Arial"/>
              </a:rPr>
              <a:t>n</a:t>
            </a:r>
            <a:r>
              <a:rPr dirty="0" sz="1800" b="1">
                <a:solidFill>
                  <a:srgbClr val="FFFFFF"/>
                </a:solidFill>
                <a:latin typeface="Arial"/>
                <a:cs typeface="Arial"/>
              </a:rPr>
              <a:t>d</a:t>
            </a:r>
            <a:r>
              <a:rPr dirty="0" sz="1800" b="1">
                <a:solidFill>
                  <a:srgbClr val="FFFFFF"/>
                </a:solidFill>
                <a:latin typeface="Arial"/>
                <a:cs typeface="Arial"/>
              </a:rPr>
              <a:t>	</a:t>
            </a:r>
            <a:r>
              <a:rPr dirty="0" sz="1800" spc="-5" b="1">
                <a:solidFill>
                  <a:srgbClr val="FFFFFF"/>
                </a:solidFill>
                <a:latin typeface="Arial"/>
                <a:cs typeface="Arial"/>
              </a:rPr>
              <a:t>cy</a:t>
            </a:r>
            <a:r>
              <a:rPr dirty="0" sz="1800" b="1">
                <a:solidFill>
                  <a:srgbClr val="FFFFFF"/>
                </a:solidFill>
                <a:latin typeface="Arial"/>
                <a:cs typeface="Arial"/>
              </a:rPr>
              <a:t>t</a:t>
            </a:r>
            <a:r>
              <a:rPr dirty="0" sz="1800" spc="-5" b="1">
                <a:solidFill>
                  <a:srgbClr val="FFFFFF"/>
                </a:solidFill>
                <a:latin typeface="Arial"/>
                <a:cs typeface="Arial"/>
              </a:rPr>
              <a:t>o</a:t>
            </a:r>
            <a:r>
              <a:rPr dirty="0" sz="1800" spc="-5" b="1">
                <a:solidFill>
                  <a:srgbClr val="FFFFFF"/>
                </a:solidFill>
                <a:latin typeface="Arial"/>
                <a:cs typeface="Arial"/>
              </a:rPr>
              <a:t>l</a:t>
            </a:r>
            <a:r>
              <a:rPr dirty="0" sz="1800" spc="-5" b="1">
                <a:solidFill>
                  <a:srgbClr val="FFFFFF"/>
                </a:solidFill>
                <a:latin typeface="Arial"/>
                <a:cs typeface="Arial"/>
              </a:rPr>
              <a:t>og</a:t>
            </a:r>
            <a:r>
              <a:rPr dirty="0" sz="1800" spc="-5" b="1">
                <a:solidFill>
                  <a:srgbClr val="FFFFFF"/>
                </a:solidFill>
                <a:latin typeface="Arial"/>
                <a:cs typeface="Arial"/>
              </a:rPr>
              <a:t>i</a:t>
            </a:r>
            <a:r>
              <a:rPr dirty="0" sz="1800" spc="-5" b="1">
                <a:solidFill>
                  <a:srgbClr val="FFFFFF"/>
                </a:solidFill>
                <a:latin typeface="Arial"/>
                <a:cs typeface="Arial"/>
              </a:rPr>
              <a:t>ca</a:t>
            </a:r>
            <a:r>
              <a:rPr dirty="0" sz="1800" b="1">
                <a:solidFill>
                  <a:srgbClr val="FFFFFF"/>
                </a:solidFill>
                <a:latin typeface="Arial"/>
                <a:cs typeface="Arial"/>
              </a:rPr>
              <a:t>l </a:t>
            </a:r>
            <a:r>
              <a:rPr dirty="0" sz="1800" b="1">
                <a:solidFill>
                  <a:srgbClr val="FFFFFF"/>
                </a:solidFill>
                <a:latin typeface="Arial"/>
                <a:cs typeface="Arial"/>
              </a:rPr>
              <a:t> </a:t>
            </a:r>
            <a:r>
              <a:rPr dirty="0" sz="1800" spc="-5" b="1">
                <a:solidFill>
                  <a:srgbClr val="FFFFFF"/>
                </a:solidFill>
                <a:latin typeface="Arial"/>
                <a:cs typeface="Arial"/>
              </a:rPr>
              <a:t>abnormalities in cultured</a:t>
            </a:r>
            <a:r>
              <a:rPr dirty="0" sz="1800" b="1">
                <a:solidFill>
                  <a:srgbClr val="FFFFFF"/>
                </a:solidFill>
                <a:latin typeface="Arial"/>
                <a:cs typeface="Arial"/>
              </a:rPr>
              <a:t> </a:t>
            </a:r>
            <a:r>
              <a:rPr dirty="0" sz="1800" spc="-5" b="1">
                <a:solidFill>
                  <a:srgbClr val="FFFFFF"/>
                </a:solidFill>
                <a:latin typeface="Arial"/>
                <a:cs typeface="Arial"/>
              </a:rPr>
              <a:t>lymphocytes</a:t>
            </a:r>
            <a:endParaRPr sz="1800">
              <a:latin typeface="Arial"/>
              <a:cs typeface="Arial"/>
            </a:endParaRPr>
          </a:p>
          <a:p>
            <a:pPr marL="347345" indent="-334645">
              <a:lnSpc>
                <a:spcPct val="100000"/>
              </a:lnSpc>
              <a:spcBef>
                <a:spcPts val="980"/>
              </a:spcBef>
              <a:buClr>
                <a:srgbClr val="FF9900"/>
              </a:buClr>
              <a:buFont typeface="Arial"/>
              <a:buChar char="•"/>
              <a:tabLst>
                <a:tab pos="347980" algn="l"/>
              </a:tabLst>
            </a:pPr>
            <a:r>
              <a:rPr dirty="0" sz="1800" spc="-5" b="1">
                <a:solidFill>
                  <a:srgbClr val="FFFFFF"/>
                </a:solidFill>
                <a:latin typeface="Arial"/>
                <a:cs typeface="Arial"/>
              </a:rPr>
              <a:t>Indicating the genotoxic response from mobile phone</a:t>
            </a:r>
            <a:r>
              <a:rPr dirty="0" sz="1800" spc="45" b="1">
                <a:solidFill>
                  <a:srgbClr val="FFFFFF"/>
                </a:solidFill>
                <a:latin typeface="Arial"/>
                <a:cs typeface="Arial"/>
              </a:rPr>
              <a:t> </a:t>
            </a:r>
            <a:r>
              <a:rPr dirty="0" sz="1800" spc="-5" b="1">
                <a:solidFill>
                  <a:srgbClr val="FFFFFF"/>
                </a:solidFill>
                <a:latin typeface="Arial"/>
                <a:cs typeface="Arial"/>
              </a:rPr>
              <a:t>use.</a:t>
            </a:r>
            <a:endParaRPr sz="1800">
              <a:latin typeface="Arial"/>
              <a:cs typeface="Arial"/>
            </a:endParaRPr>
          </a:p>
        </p:txBody>
      </p:sp>
      <p:sp>
        <p:nvSpPr>
          <p:cNvPr id="5" name="object 5"/>
          <p:cNvSpPr txBox="1">
            <a:spLocks noGrp="1"/>
          </p:cNvSpPr>
          <p:nvPr>
            <p:ph type="title"/>
          </p:nvPr>
        </p:nvSpPr>
        <p:spPr>
          <a:xfrm>
            <a:off x="154939" y="121920"/>
            <a:ext cx="7074534" cy="375920"/>
          </a:xfrm>
          <a:prstGeom prst="rect"/>
        </p:spPr>
        <p:txBody>
          <a:bodyPr wrap="square" lIns="0" tIns="0" rIns="0" bIns="0" rtlCol="0" vert="horz">
            <a:spAutoFit/>
          </a:bodyPr>
          <a:lstStyle/>
          <a:p>
            <a:pPr marL="12700">
              <a:lnSpc>
                <a:spcPct val="100000"/>
              </a:lnSpc>
              <a:tabLst>
                <a:tab pos="6383020" algn="l"/>
              </a:tabLst>
            </a:pPr>
            <a:r>
              <a:rPr dirty="0" sz="2400" spc="-5" b="0">
                <a:solidFill>
                  <a:srgbClr val="FFFF00"/>
                </a:solidFill>
                <a:latin typeface="Arial"/>
                <a:cs typeface="Arial"/>
              </a:rPr>
              <a:t>G</a:t>
            </a:r>
            <a:r>
              <a:rPr dirty="0" sz="2400" spc="-5" b="0">
                <a:solidFill>
                  <a:srgbClr val="FFFF00"/>
                </a:solidFill>
                <a:latin typeface="Arial"/>
                <a:cs typeface="Arial"/>
              </a:rPr>
              <a:t>and</a:t>
            </a:r>
            <a:r>
              <a:rPr dirty="0" sz="2400" spc="-5" b="0">
                <a:solidFill>
                  <a:srgbClr val="FFFF00"/>
                </a:solidFill>
                <a:latin typeface="Arial"/>
                <a:cs typeface="Arial"/>
              </a:rPr>
              <a:t>i</a:t>
            </a:r>
            <a:r>
              <a:rPr dirty="0" sz="2400" b="0">
                <a:solidFill>
                  <a:srgbClr val="FFFF00"/>
                </a:solidFill>
                <a:latin typeface="Arial"/>
                <a:cs typeface="Arial"/>
              </a:rPr>
              <a:t> &amp; </a:t>
            </a:r>
            <a:r>
              <a:rPr dirty="0" sz="2400" spc="-5" b="0">
                <a:solidFill>
                  <a:srgbClr val="FFFF00"/>
                </a:solidFill>
                <a:latin typeface="Arial"/>
                <a:cs typeface="Arial"/>
              </a:rPr>
              <a:t>Singh</a:t>
            </a:r>
            <a:r>
              <a:rPr dirty="0" sz="2400" b="0">
                <a:solidFill>
                  <a:srgbClr val="FFFF00"/>
                </a:solidFill>
                <a:latin typeface="Arial"/>
                <a:cs typeface="Arial"/>
              </a:rPr>
              <a:t>,</a:t>
            </a:r>
            <a:r>
              <a:rPr dirty="0" sz="2400" spc="-5" b="0">
                <a:solidFill>
                  <a:srgbClr val="FFFF00"/>
                </a:solidFill>
                <a:latin typeface="Arial"/>
                <a:cs typeface="Arial"/>
              </a:rPr>
              <a:t> </a:t>
            </a:r>
            <a:r>
              <a:rPr dirty="0" sz="2400" spc="-5" b="0">
                <a:solidFill>
                  <a:srgbClr val="FFFF00"/>
                </a:solidFill>
                <a:latin typeface="Arial"/>
                <a:cs typeface="Arial"/>
              </a:rPr>
              <a:t>C</a:t>
            </a:r>
            <a:r>
              <a:rPr dirty="0" sz="2400" b="0">
                <a:solidFill>
                  <a:srgbClr val="FFFF00"/>
                </a:solidFill>
                <a:latin typeface="Arial"/>
                <a:cs typeface="Arial"/>
              </a:rPr>
              <a:t>y</a:t>
            </a:r>
            <a:r>
              <a:rPr dirty="0" sz="2400" spc="-5" b="0">
                <a:solidFill>
                  <a:srgbClr val="FFFF00"/>
                </a:solidFill>
                <a:latin typeface="Arial"/>
                <a:cs typeface="Arial"/>
              </a:rPr>
              <a:t>t</a:t>
            </a:r>
            <a:r>
              <a:rPr dirty="0" sz="2400" spc="-5" b="0">
                <a:solidFill>
                  <a:srgbClr val="FFFF00"/>
                </a:solidFill>
                <a:latin typeface="Arial"/>
                <a:cs typeface="Arial"/>
              </a:rPr>
              <a:t>ogene</a:t>
            </a:r>
            <a:r>
              <a:rPr dirty="0" sz="2400" spc="-5" b="0">
                <a:solidFill>
                  <a:srgbClr val="FFFF00"/>
                </a:solidFill>
                <a:latin typeface="Arial"/>
                <a:cs typeface="Arial"/>
              </a:rPr>
              <a:t>t</a:t>
            </a:r>
            <a:r>
              <a:rPr dirty="0" sz="2400" spc="-5" b="0">
                <a:solidFill>
                  <a:srgbClr val="FFFF00"/>
                </a:solidFill>
                <a:latin typeface="Arial"/>
                <a:cs typeface="Arial"/>
              </a:rPr>
              <a:t>i</a:t>
            </a:r>
            <a:r>
              <a:rPr dirty="0" sz="2400" b="0">
                <a:solidFill>
                  <a:srgbClr val="FFFF00"/>
                </a:solidFill>
                <a:latin typeface="Arial"/>
                <a:cs typeface="Arial"/>
              </a:rPr>
              <a:t>c </a:t>
            </a:r>
            <a:r>
              <a:rPr dirty="0" sz="2400" spc="-5" b="0">
                <a:solidFill>
                  <a:srgbClr val="FFFF00"/>
                </a:solidFill>
                <a:latin typeface="Arial"/>
                <a:cs typeface="Arial"/>
              </a:rPr>
              <a:t>Da</a:t>
            </a:r>
            <a:r>
              <a:rPr dirty="0" sz="2400" spc="-5" b="0">
                <a:solidFill>
                  <a:srgbClr val="FFFF00"/>
                </a:solidFill>
                <a:latin typeface="Arial"/>
                <a:cs typeface="Arial"/>
              </a:rPr>
              <a:t>t</a:t>
            </a:r>
            <a:r>
              <a:rPr dirty="0" sz="2400" spc="-5" b="0">
                <a:solidFill>
                  <a:srgbClr val="FFFF00"/>
                </a:solidFill>
                <a:latin typeface="Arial"/>
                <a:cs typeface="Arial"/>
              </a:rPr>
              <a:t>a</a:t>
            </a:r>
            <a:r>
              <a:rPr dirty="0" sz="2400" b="0">
                <a:solidFill>
                  <a:srgbClr val="FFFF00"/>
                </a:solidFill>
                <a:latin typeface="Arial"/>
                <a:cs typeface="Arial"/>
              </a:rPr>
              <a:t> </a:t>
            </a:r>
            <a:r>
              <a:rPr dirty="0" sz="2400" spc="-5" b="0">
                <a:solidFill>
                  <a:srgbClr val="FFFF00"/>
                </a:solidFill>
                <a:latin typeface="Arial"/>
                <a:cs typeface="Arial"/>
              </a:rPr>
              <a:t>on</a:t>
            </a:r>
            <a:r>
              <a:rPr dirty="0" sz="2400" b="0">
                <a:solidFill>
                  <a:srgbClr val="FFFF00"/>
                </a:solidFill>
                <a:latin typeface="Arial"/>
                <a:cs typeface="Arial"/>
              </a:rPr>
              <a:t> </a:t>
            </a:r>
            <a:r>
              <a:rPr dirty="0" sz="2400" spc="-5" b="0">
                <a:solidFill>
                  <a:srgbClr val="FFFF00"/>
                </a:solidFill>
                <a:latin typeface="Arial"/>
                <a:cs typeface="Arial"/>
              </a:rPr>
              <a:t>Con</a:t>
            </a:r>
            <a:r>
              <a:rPr dirty="0" sz="2400" spc="-5" b="0">
                <a:solidFill>
                  <a:srgbClr val="FFFF00"/>
                </a:solidFill>
                <a:latin typeface="Arial"/>
                <a:cs typeface="Arial"/>
              </a:rPr>
              <a:t>t</a:t>
            </a:r>
            <a:r>
              <a:rPr dirty="0" sz="2400" spc="-5" b="0">
                <a:solidFill>
                  <a:srgbClr val="FFFF00"/>
                </a:solidFill>
                <a:latin typeface="Arial"/>
                <a:cs typeface="Arial"/>
              </a:rPr>
              <a:t>ro</a:t>
            </a:r>
            <a:r>
              <a:rPr dirty="0" sz="2400" spc="-5" b="0">
                <a:solidFill>
                  <a:srgbClr val="FFFF00"/>
                </a:solidFill>
                <a:latin typeface="Arial"/>
                <a:cs typeface="Arial"/>
              </a:rPr>
              <a:t>l</a:t>
            </a:r>
            <a:r>
              <a:rPr dirty="0" sz="2400" b="0">
                <a:solidFill>
                  <a:srgbClr val="FFFF00"/>
                </a:solidFill>
                <a:latin typeface="Arial"/>
                <a:cs typeface="Arial"/>
              </a:rPr>
              <a:t>s,</a:t>
            </a:r>
            <a:r>
              <a:rPr dirty="0" sz="2400" b="0">
                <a:solidFill>
                  <a:srgbClr val="FFFF00"/>
                </a:solidFill>
                <a:latin typeface="Arial"/>
                <a:cs typeface="Arial"/>
              </a:rPr>
              <a:t>	</a:t>
            </a:r>
            <a:r>
              <a:rPr dirty="0" sz="2400" spc="-5" b="0">
                <a:solidFill>
                  <a:srgbClr val="FFFF00"/>
                </a:solidFill>
                <a:latin typeface="Arial"/>
                <a:cs typeface="Arial"/>
              </a:rPr>
              <a:t>2005</a:t>
            </a:r>
            <a:endParaRPr sz="2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368" y="339090"/>
            <a:ext cx="8802370" cy="835025"/>
          </a:xfrm>
          <a:prstGeom prst="rect"/>
        </p:spPr>
        <p:txBody>
          <a:bodyPr wrap="square" lIns="0" tIns="0" rIns="0" bIns="0" rtlCol="0" vert="horz">
            <a:spAutoFit/>
          </a:bodyPr>
          <a:lstStyle/>
          <a:p>
            <a:pPr marL="635000" marR="5080" indent="-622300">
              <a:lnSpc>
                <a:spcPts val="3300"/>
              </a:lnSpc>
            </a:pPr>
            <a:r>
              <a:rPr dirty="0" sz="2800" spc="-5" b="0">
                <a:solidFill>
                  <a:srgbClr val="FFFF00"/>
                </a:solidFill>
                <a:latin typeface="Arial"/>
                <a:cs typeface="Arial"/>
              </a:rPr>
              <a:t>Ranges </a:t>
            </a:r>
            <a:r>
              <a:rPr dirty="0" sz="2800" b="0">
                <a:solidFill>
                  <a:srgbClr val="FFFF00"/>
                </a:solidFill>
                <a:latin typeface="Arial"/>
                <a:cs typeface="Arial"/>
              </a:rPr>
              <a:t>of </a:t>
            </a:r>
            <a:r>
              <a:rPr dirty="0" sz="2800" spc="-5" b="0">
                <a:solidFill>
                  <a:srgbClr val="FFFB00"/>
                </a:solidFill>
                <a:latin typeface="Arial"/>
                <a:cs typeface="Arial"/>
              </a:rPr>
              <a:t>Cytogenet</a:t>
            </a:r>
            <a:r>
              <a:rPr dirty="0" sz="2800" spc="-5" b="0">
                <a:solidFill>
                  <a:srgbClr val="FFFF00"/>
                </a:solidFill>
                <a:latin typeface="Arial"/>
                <a:cs typeface="Arial"/>
              </a:rPr>
              <a:t>ic Damage in non-users compared  </a:t>
            </a:r>
            <a:r>
              <a:rPr dirty="0" sz="2800" spc="-5" b="0">
                <a:solidFill>
                  <a:srgbClr val="FFFF00"/>
                </a:solidFill>
                <a:latin typeface="Arial"/>
                <a:cs typeface="Arial"/>
              </a:rPr>
              <a:t>to heavy users </a:t>
            </a:r>
            <a:r>
              <a:rPr dirty="0" sz="2800" b="0">
                <a:solidFill>
                  <a:srgbClr val="FFFF00"/>
                </a:solidFill>
                <a:latin typeface="Arial"/>
                <a:cs typeface="Arial"/>
              </a:rPr>
              <a:t>of </a:t>
            </a:r>
            <a:r>
              <a:rPr dirty="0" sz="2800" spc="-5" b="0">
                <a:solidFill>
                  <a:srgbClr val="FFFF00"/>
                </a:solidFill>
                <a:latin typeface="Arial"/>
                <a:cs typeface="Arial"/>
              </a:rPr>
              <a:t>mobile phones </a:t>
            </a:r>
            <a:r>
              <a:rPr dirty="0" sz="1800" spc="-5" b="0">
                <a:solidFill>
                  <a:srgbClr val="FFFB00"/>
                </a:solidFill>
                <a:latin typeface="Arial"/>
                <a:cs typeface="Arial"/>
              </a:rPr>
              <a:t>(Gandhi </a:t>
            </a:r>
            <a:r>
              <a:rPr dirty="0" sz="1800" b="0">
                <a:solidFill>
                  <a:srgbClr val="FFFB00"/>
                </a:solidFill>
                <a:latin typeface="Arial"/>
                <a:cs typeface="Arial"/>
              </a:rPr>
              <a:t>&amp; </a:t>
            </a:r>
            <a:r>
              <a:rPr dirty="0" sz="1800" spc="-5" b="0">
                <a:solidFill>
                  <a:srgbClr val="FFFB00"/>
                </a:solidFill>
                <a:latin typeface="Arial"/>
                <a:cs typeface="Arial"/>
              </a:rPr>
              <a:t>Singh</a:t>
            </a:r>
            <a:r>
              <a:rPr dirty="0" sz="1800" spc="105" b="0">
                <a:solidFill>
                  <a:srgbClr val="FFFB00"/>
                </a:solidFill>
                <a:latin typeface="Arial"/>
                <a:cs typeface="Arial"/>
              </a:rPr>
              <a:t> </a:t>
            </a:r>
            <a:r>
              <a:rPr dirty="0" sz="1800" spc="-5" b="0">
                <a:solidFill>
                  <a:srgbClr val="FFFB00"/>
                </a:solidFill>
                <a:latin typeface="Arial"/>
                <a:cs typeface="Arial"/>
              </a:rPr>
              <a:t>2005)</a:t>
            </a:r>
            <a:endParaRPr sz="1800">
              <a:latin typeface="Arial"/>
              <a:cs typeface="Arial"/>
            </a:endParaRPr>
          </a:p>
        </p:txBody>
      </p:sp>
      <p:graphicFrame>
        <p:nvGraphicFramePr>
          <p:cNvPr id="3" name="object 3"/>
          <p:cNvGraphicFramePr>
            <a:graphicFrameLocks noGrp="1"/>
          </p:cNvGraphicFramePr>
          <p:nvPr/>
        </p:nvGraphicFramePr>
        <p:xfrm>
          <a:off x="882650" y="1371600"/>
          <a:ext cx="7385050" cy="5149850"/>
        </p:xfrm>
        <a:graphic>
          <a:graphicData uri="http://schemas.openxmlformats.org/drawingml/2006/table">
            <a:tbl>
              <a:tblPr firstRow="1" bandRow="1">
                <a:tableStyleId>{2D5ABB26-0587-4C30-8999-92F81FD0307C}</a:tableStyleId>
              </a:tblPr>
              <a:tblGrid>
                <a:gridCol w="2540001"/>
                <a:gridCol w="2370671"/>
                <a:gridCol w="2455331"/>
              </a:tblGrid>
              <a:tr h="1757040">
                <a:tc>
                  <a:txBody>
                    <a:bodyPr/>
                    <a:lstStyle/>
                    <a:p>
                      <a:pPr/>
                      <a:endParaRPr sz="1800">
                        <a:latin typeface="Arial"/>
                        <a:cs typeface="Arial"/>
                      </a:endParaRPr>
                    </a:p>
                  </a:txBody>
                  <a:tcPr marL="0" marR="0" marB="0" marT="0">
                    <a:solidFill>
                      <a:srgbClr val="000000"/>
                    </a:solidFill>
                  </a:tcPr>
                </a:tc>
                <a:tc>
                  <a:txBody>
                    <a:bodyPr/>
                    <a:lstStyle/>
                    <a:p>
                      <a:pPr marL="62865" marR="291465">
                        <a:lnSpc>
                          <a:spcPts val="2600"/>
                        </a:lnSpc>
                        <a:spcBef>
                          <a:spcPts val="620"/>
                        </a:spcBef>
                      </a:pPr>
                      <a:r>
                        <a:rPr dirty="0" sz="2200" spc="55" b="1" i="1">
                          <a:solidFill>
                            <a:srgbClr val="FFFFFF"/>
                          </a:solidFill>
                          <a:latin typeface="Arial"/>
                          <a:cs typeface="Arial"/>
                        </a:rPr>
                        <a:t>%Micro-  </a:t>
                      </a:r>
                      <a:r>
                        <a:rPr dirty="0" sz="2200" spc="15" b="1" i="1">
                          <a:solidFill>
                            <a:srgbClr val="FFFFFF"/>
                          </a:solidFill>
                          <a:latin typeface="Arial"/>
                          <a:cs typeface="Arial"/>
                        </a:rPr>
                        <a:t>nucleated</a:t>
                      </a:r>
                      <a:r>
                        <a:rPr dirty="0" sz="2200" spc="-55" b="1" i="1">
                          <a:solidFill>
                            <a:srgbClr val="FFFFFF"/>
                          </a:solidFill>
                          <a:latin typeface="Arial"/>
                          <a:cs typeface="Arial"/>
                        </a:rPr>
                        <a:t> </a:t>
                      </a:r>
                      <a:r>
                        <a:rPr dirty="0" sz="2200" spc="-30" b="1" i="1">
                          <a:solidFill>
                            <a:srgbClr val="FFFFFF"/>
                          </a:solidFill>
                          <a:latin typeface="Arial"/>
                          <a:cs typeface="Arial"/>
                        </a:rPr>
                        <a:t>cells</a:t>
                      </a:r>
                      <a:endParaRPr sz="2200">
                        <a:latin typeface="Arial"/>
                        <a:cs typeface="Arial"/>
                      </a:endParaRPr>
                    </a:p>
                  </a:txBody>
                  <a:tcPr marL="0" marR="0" marB="0" marT="0">
                    <a:solidFill>
                      <a:srgbClr val="000000"/>
                    </a:solidFill>
                  </a:tcPr>
                </a:tc>
                <a:tc>
                  <a:txBody>
                    <a:bodyPr/>
                    <a:lstStyle/>
                    <a:p>
                      <a:pPr marL="62865" marR="680085">
                        <a:lnSpc>
                          <a:spcPts val="2700"/>
                        </a:lnSpc>
                        <a:spcBef>
                          <a:spcPts val="640"/>
                        </a:spcBef>
                      </a:pPr>
                      <a:r>
                        <a:rPr dirty="0" sz="2300" spc="25" b="1" i="1">
                          <a:solidFill>
                            <a:srgbClr val="FFFFFF"/>
                          </a:solidFill>
                          <a:latin typeface="Arial"/>
                          <a:cs typeface="Arial"/>
                        </a:rPr>
                        <a:t>%Aberrant  </a:t>
                      </a:r>
                      <a:r>
                        <a:rPr dirty="0" sz="2300" b="1" i="1">
                          <a:solidFill>
                            <a:srgbClr val="FFFFFF"/>
                          </a:solidFill>
                          <a:latin typeface="Arial"/>
                          <a:cs typeface="Arial"/>
                        </a:rPr>
                        <a:t>Metaphases</a:t>
                      </a:r>
                      <a:endParaRPr sz="2300">
                        <a:latin typeface="Arial"/>
                        <a:cs typeface="Arial"/>
                      </a:endParaRPr>
                    </a:p>
                  </a:txBody>
                  <a:tcPr marL="0" marR="0" marB="0" marT="0">
                    <a:solidFill>
                      <a:srgbClr val="000000"/>
                    </a:solidFill>
                  </a:tcPr>
                </a:tc>
              </a:tr>
              <a:tr h="1693230">
                <a:tc>
                  <a:txBody>
                    <a:bodyPr/>
                    <a:lstStyle/>
                    <a:p>
                      <a:pPr algn="ctr" marL="6350">
                        <a:lnSpc>
                          <a:spcPct val="100000"/>
                        </a:lnSpc>
                        <a:spcBef>
                          <a:spcPts val="450"/>
                        </a:spcBef>
                      </a:pPr>
                      <a:r>
                        <a:rPr dirty="0" sz="2400" b="1" i="1">
                          <a:latin typeface="Arial"/>
                          <a:cs typeface="Arial"/>
                        </a:rPr>
                        <a:t>Control</a:t>
                      </a:r>
                      <a:endParaRPr sz="2400">
                        <a:latin typeface="Arial"/>
                        <a:cs typeface="Arial"/>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6E6E9"/>
                    </a:solidFill>
                  </a:tcPr>
                </a:tc>
                <a:tc>
                  <a:txBody>
                    <a:bodyPr/>
                    <a:lstStyle/>
                    <a:p>
                      <a:pPr marL="386080">
                        <a:lnSpc>
                          <a:spcPct val="100000"/>
                        </a:lnSpc>
                        <a:spcBef>
                          <a:spcPts val="500"/>
                        </a:spcBef>
                      </a:pPr>
                      <a:r>
                        <a:rPr dirty="0" sz="2400" spc="35" b="1" i="1">
                          <a:solidFill>
                            <a:srgbClr val="FFFFFF"/>
                          </a:solidFill>
                          <a:latin typeface="Arial"/>
                          <a:cs typeface="Arial"/>
                        </a:rPr>
                        <a:t>0.00-0.12%</a:t>
                      </a:r>
                      <a:endParaRPr sz="2400">
                        <a:latin typeface="Arial"/>
                        <a:cs typeface="Arial"/>
                      </a:endParaRPr>
                    </a:p>
                  </a:txBody>
                  <a:tcPr marL="0" marR="0" marB="0" marT="0">
                    <a:solidFill>
                      <a:srgbClr val="000000"/>
                    </a:solidFill>
                  </a:tcPr>
                </a:tc>
                <a:tc>
                  <a:txBody>
                    <a:bodyPr/>
                    <a:lstStyle/>
                    <a:p>
                      <a:pPr marL="343535">
                        <a:lnSpc>
                          <a:spcPct val="100000"/>
                        </a:lnSpc>
                        <a:spcBef>
                          <a:spcPts val="500"/>
                        </a:spcBef>
                      </a:pPr>
                      <a:r>
                        <a:rPr dirty="0" sz="2400" spc="30" b="1" i="1">
                          <a:solidFill>
                            <a:srgbClr val="FFFFFF"/>
                          </a:solidFill>
                          <a:latin typeface="Arial"/>
                          <a:cs typeface="Arial"/>
                        </a:rPr>
                        <a:t>6.00-15.00%</a:t>
                      </a:r>
                      <a:endParaRPr sz="2400">
                        <a:latin typeface="Arial"/>
                        <a:cs typeface="Arial"/>
                      </a:endParaRPr>
                    </a:p>
                  </a:txBody>
                  <a:tcPr marL="0" marR="0" marB="0" marT="0">
                    <a:solidFill>
                      <a:srgbClr val="000000"/>
                    </a:solidFill>
                  </a:tcPr>
                </a:tc>
              </a:tr>
              <a:tr h="1693230">
                <a:tc>
                  <a:txBody>
                    <a:bodyPr/>
                    <a:lstStyle/>
                    <a:p>
                      <a:pPr algn="ctr" marL="6350">
                        <a:lnSpc>
                          <a:spcPct val="100000"/>
                        </a:lnSpc>
                        <a:spcBef>
                          <a:spcPts val="450"/>
                        </a:spcBef>
                      </a:pPr>
                      <a:r>
                        <a:rPr dirty="0" sz="2400" spc="-30" b="1" i="1">
                          <a:latin typeface="Arial"/>
                          <a:cs typeface="Arial"/>
                        </a:rPr>
                        <a:t>Exposed</a:t>
                      </a:r>
                      <a:endParaRPr sz="2400">
                        <a:latin typeface="Arial"/>
                        <a:cs typeface="Arial"/>
                      </a:endParaRPr>
                    </a:p>
                  </a:txBody>
                  <a:tcPr marL="0" marR="0" marB="0" marT="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6E6E9"/>
                    </a:solidFill>
                  </a:tcPr>
                </a:tc>
                <a:tc>
                  <a:txBody>
                    <a:bodyPr/>
                    <a:lstStyle/>
                    <a:p>
                      <a:pPr marL="386080">
                        <a:lnSpc>
                          <a:spcPct val="100000"/>
                        </a:lnSpc>
                        <a:spcBef>
                          <a:spcPts val="500"/>
                        </a:spcBef>
                      </a:pPr>
                      <a:r>
                        <a:rPr dirty="0" sz="2400" spc="35" b="1" i="1">
                          <a:solidFill>
                            <a:srgbClr val="FFFFFF"/>
                          </a:solidFill>
                          <a:latin typeface="Arial"/>
                          <a:cs typeface="Arial"/>
                        </a:rPr>
                        <a:t>0.59-1.10%</a:t>
                      </a:r>
                      <a:endParaRPr sz="2400">
                        <a:latin typeface="Arial"/>
                        <a:cs typeface="Arial"/>
                      </a:endParaRPr>
                    </a:p>
                    <a:p>
                      <a:pPr>
                        <a:lnSpc>
                          <a:spcPct val="100000"/>
                        </a:lnSpc>
                      </a:pPr>
                      <a:endParaRPr sz="2400">
                        <a:latin typeface="Times New Roman"/>
                        <a:cs typeface="Times New Roman"/>
                      </a:endParaRPr>
                    </a:p>
                    <a:p>
                      <a:pPr>
                        <a:lnSpc>
                          <a:spcPct val="100000"/>
                        </a:lnSpc>
                      </a:pPr>
                      <a:endParaRPr sz="2400">
                        <a:latin typeface="Times New Roman"/>
                        <a:cs typeface="Times New Roman"/>
                      </a:endParaRPr>
                    </a:p>
                    <a:p>
                      <a:pPr marL="560705">
                        <a:lnSpc>
                          <a:spcPct val="100000"/>
                        </a:lnSpc>
                        <a:spcBef>
                          <a:spcPts val="2090"/>
                        </a:spcBef>
                      </a:pPr>
                      <a:r>
                        <a:rPr dirty="0" sz="1800" spc="-5">
                          <a:solidFill>
                            <a:srgbClr val="FFFFFF"/>
                          </a:solidFill>
                          <a:latin typeface="Arial"/>
                          <a:cs typeface="Arial"/>
                        </a:rPr>
                        <a:t>range </a:t>
                      </a:r>
                      <a:r>
                        <a:rPr dirty="0" sz="1800">
                          <a:solidFill>
                            <a:srgbClr val="FFFFFF"/>
                          </a:solidFill>
                          <a:latin typeface="Arial"/>
                          <a:cs typeface="Arial"/>
                        </a:rPr>
                        <a:t>of </a:t>
                      </a:r>
                      <a:r>
                        <a:rPr dirty="0" sz="1800" spc="-5">
                          <a:solidFill>
                            <a:srgbClr val="FFFFFF"/>
                          </a:solidFill>
                          <a:latin typeface="Arial"/>
                          <a:cs typeface="Arial"/>
                        </a:rPr>
                        <a:t>values</a:t>
                      </a:r>
                      <a:r>
                        <a:rPr dirty="0" sz="1800" spc="-45">
                          <a:solidFill>
                            <a:srgbClr val="FFFFFF"/>
                          </a:solidFill>
                          <a:latin typeface="Arial"/>
                          <a:cs typeface="Arial"/>
                        </a:rPr>
                        <a:t> </a:t>
                      </a:r>
                      <a:r>
                        <a:rPr dirty="0" sz="1800" spc="-5">
                          <a:solidFill>
                            <a:srgbClr val="FFFFFF"/>
                          </a:solidFill>
                          <a:latin typeface="Arial"/>
                          <a:cs typeface="Arial"/>
                        </a:rPr>
                        <a:t>o</a:t>
                      </a:r>
                      <a:endParaRPr sz="1800">
                        <a:latin typeface="Arial"/>
                        <a:cs typeface="Arial"/>
                      </a:endParaRPr>
                    </a:p>
                  </a:txBody>
                  <a:tcPr marL="0" marR="0" marB="0" marT="0">
                    <a:solidFill>
                      <a:srgbClr val="000000"/>
                    </a:solidFill>
                  </a:tcPr>
                </a:tc>
                <a:tc>
                  <a:txBody>
                    <a:bodyPr/>
                    <a:lstStyle/>
                    <a:p>
                      <a:pPr algn="ctr" marL="5080">
                        <a:lnSpc>
                          <a:spcPct val="100000"/>
                        </a:lnSpc>
                        <a:spcBef>
                          <a:spcPts val="500"/>
                        </a:spcBef>
                      </a:pPr>
                      <a:r>
                        <a:rPr dirty="0" sz="2400" spc="25" b="1" i="1">
                          <a:solidFill>
                            <a:srgbClr val="FFFFFF"/>
                          </a:solidFill>
                          <a:latin typeface="Arial"/>
                          <a:cs typeface="Arial"/>
                        </a:rPr>
                        <a:t>20.00-52.50%</a:t>
                      </a:r>
                      <a:endParaRPr sz="2400">
                        <a:latin typeface="Arial"/>
                        <a:cs typeface="Arial"/>
                      </a:endParaRPr>
                    </a:p>
                    <a:p>
                      <a:pPr>
                        <a:lnSpc>
                          <a:spcPct val="100000"/>
                        </a:lnSpc>
                      </a:pPr>
                      <a:endParaRPr sz="2400">
                        <a:latin typeface="Times New Roman"/>
                        <a:cs typeface="Times New Roman"/>
                      </a:endParaRPr>
                    </a:p>
                    <a:p>
                      <a:pPr>
                        <a:lnSpc>
                          <a:spcPct val="100000"/>
                        </a:lnSpc>
                      </a:pPr>
                      <a:endParaRPr sz="2400">
                        <a:latin typeface="Times New Roman"/>
                        <a:cs typeface="Times New Roman"/>
                      </a:endParaRPr>
                    </a:p>
                    <a:p>
                      <a:pPr algn="ctr" marR="12065">
                        <a:lnSpc>
                          <a:spcPct val="100000"/>
                        </a:lnSpc>
                        <a:spcBef>
                          <a:spcPts val="2090"/>
                        </a:spcBef>
                      </a:pPr>
                      <a:r>
                        <a:rPr dirty="0" sz="1800" spc="-5">
                          <a:solidFill>
                            <a:srgbClr val="FFFFFF"/>
                          </a:solidFill>
                          <a:latin typeface="Arial"/>
                          <a:cs typeface="Arial"/>
                        </a:rPr>
                        <a:t>btained highly</a:t>
                      </a:r>
                      <a:r>
                        <a:rPr dirty="0" sz="1800" spc="10">
                          <a:solidFill>
                            <a:srgbClr val="FFFFFF"/>
                          </a:solidFill>
                          <a:latin typeface="Arial"/>
                          <a:cs typeface="Arial"/>
                        </a:rPr>
                        <a:t> </a:t>
                      </a:r>
                      <a:r>
                        <a:rPr dirty="0" sz="1800" spc="-5">
                          <a:solidFill>
                            <a:srgbClr val="FFFFFF"/>
                          </a:solidFill>
                          <a:latin typeface="Arial"/>
                          <a:cs typeface="Arial"/>
                        </a:rPr>
                        <a:t>significant</a:t>
                      </a:r>
                      <a:endParaRPr sz="1800">
                        <a:latin typeface="Arial"/>
                        <a:cs typeface="Arial"/>
                      </a:endParaRPr>
                    </a:p>
                  </a:txBody>
                  <a:tcPr marL="0" marR="0" marB="0" marT="0">
                    <a:solidFill>
                      <a:srgbClr val="000000"/>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37159"/>
            <a:ext cx="8482330" cy="536575"/>
          </a:xfrm>
          <a:prstGeom prst="rect"/>
        </p:spPr>
        <p:txBody>
          <a:bodyPr wrap="square" lIns="0" tIns="0" rIns="0" bIns="0" rtlCol="0" vert="horz">
            <a:spAutoFit/>
          </a:bodyPr>
          <a:lstStyle/>
          <a:p>
            <a:pPr marL="477520" marR="5080" indent="-465455">
              <a:lnSpc>
                <a:spcPts val="2100"/>
              </a:lnSpc>
              <a:tabLst>
                <a:tab pos="445770" algn="l"/>
                <a:tab pos="6207125" algn="l"/>
              </a:tabLst>
            </a:pPr>
            <a:r>
              <a:rPr dirty="0" sz="1800">
                <a:solidFill>
                  <a:srgbClr val="FF9900"/>
                </a:solidFill>
              </a:rPr>
              <a:t>2.	</a:t>
            </a:r>
            <a:r>
              <a:rPr dirty="0" sz="1800" spc="-5">
                <a:solidFill>
                  <a:srgbClr val="FF9900"/>
                </a:solidFill>
              </a:rPr>
              <a:t>Genetic damage in mobile phone users: some</a:t>
            </a:r>
            <a:r>
              <a:rPr dirty="0" sz="1800" spc="60">
                <a:solidFill>
                  <a:srgbClr val="FF9900"/>
                </a:solidFill>
              </a:rPr>
              <a:t> </a:t>
            </a:r>
            <a:r>
              <a:rPr dirty="0" sz="1800" spc="-5">
                <a:solidFill>
                  <a:srgbClr val="FF9900"/>
                </a:solidFill>
              </a:rPr>
              <a:t>preliminary</a:t>
            </a:r>
            <a:r>
              <a:rPr dirty="0" sz="1800" spc="5">
                <a:solidFill>
                  <a:srgbClr val="FF9900"/>
                </a:solidFill>
              </a:rPr>
              <a:t> </a:t>
            </a:r>
            <a:r>
              <a:rPr dirty="0" sz="1800" spc="-5">
                <a:solidFill>
                  <a:srgbClr val="FF9900"/>
                </a:solidFill>
              </a:rPr>
              <a:t>findings </a:t>
            </a:r>
            <a:r>
              <a:rPr dirty="0" sz="1800" spc="-5">
                <a:solidFill>
                  <a:srgbClr val="FF9900"/>
                </a:solidFill>
              </a:rPr>
              <a:t> </a:t>
            </a:r>
            <a:r>
              <a:rPr dirty="0" sz="1800" spc="-5">
                <a:solidFill>
                  <a:srgbClr val="FFFFFF"/>
                </a:solidFill>
              </a:rPr>
              <a:t>Gandhi Gursatej, Ind J Hum Genet (2005)  </a:t>
            </a:r>
            <a:r>
              <a:rPr dirty="0" sz="1800" spc="50">
                <a:solidFill>
                  <a:srgbClr val="FFFFFF"/>
                </a:solidFill>
              </a:rPr>
              <a:t> </a:t>
            </a:r>
            <a:r>
              <a:rPr dirty="0" sz="1800" spc="-35">
                <a:solidFill>
                  <a:srgbClr val="FFFFFF"/>
                </a:solidFill>
              </a:rPr>
              <a:t>11:</a:t>
            </a:r>
            <a:r>
              <a:rPr dirty="0" sz="1800" spc="145">
                <a:solidFill>
                  <a:srgbClr val="FFFFFF"/>
                </a:solidFill>
              </a:rPr>
              <a:t> </a:t>
            </a:r>
            <a:r>
              <a:rPr dirty="0" sz="1800" spc="-5">
                <a:solidFill>
                  <a:srgbClr val="FFFFFF"/>
                </a:solidFill>
              </a:rPr>
              <a:t>99-104	24 users/ </a:t>
            </a:r>
            <a:r>
              <a:rPr dirty="0" sz="1800" spc="-55">
                <a:solidFill>
                  <a:srgbClr val="FFFFFF"/>
                </a:solidFill>
              </a:rPr>
              <a:t>11</a:t>
            </a:r>
            <a:r>
              <a:rPr dirty="0" sz="1800" spc="-35">
                <a:solidFill>
                  <a:srgbClr val="FFFFFF"/>
                </a:solidFill>
              </a:rPr>
              <a:t> </a:t>
            </a:r>
            <a:r>
              <a:rPr dirty="0" sz="1800" spc="-5">
                <a:solidFill>
                  <a:srgbClr val="FFFFFF"/>
                </a:solidFill>
              </a:rPr>
              <a:t>controls</a:t>
            </a:r>
            <a:endParaRPr sz="1800"/>
          </a:p>
        </p:txBody>
      </p:sp>
      <p:sp>
        <p:nvSpPr>
          <p:cNvPr id="3" name="object 3"/>
          <p:cNvSpPr/>
          <p:nvPr/>
        </p:nvSpPr>
        <p:spPr>
          <a:xfrm>
            <a:off x="701675" y="854075"/>
            <a:ext cx="4326940" cy="5013325"/>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974526" y="854075"/>
            <a:ext cx="3407473" cy="4915024"/>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231140" y="5904966"/>
            <a:ext cx="8684260" cy="829944"/>
          </a:xfrm>
          <a:prstGeom prst="rect">
            <a:avLst/>
          </a:prstGeom>
        </p:spPr>
        <p:txBody>
          <a:bodyPr wrap="square" lIns="0" tIns="0" rIns="0" bIns="0" rtlCol="0" vert="horz">
            <a:spAutoFit/>
          </a:bodyPr>
          <a:lstStyle/>
          <a:p>
            <a:pPr algn="just" marL="342900" marR="5080" indent="-330200">
              <a:lnSpc>
                <a:spcPct val="99500"/>
              </a:lnSpc>
              <a:buClr>
                <a:srgbClr val="FF9900"/>
              </a:buClr>
              <a:buFont typeface="Arial"/>
              <a:buChar char="•"/>
              <a:tabLst>
                <a:tab pos="347980" algn="l"/>
              </a:tabLst>
            </a:pPr>
            <a:r>
              <a:rPr dirty="0" sz="1800" spc="-5" b="1">
                <a:solidFill>
                  <a:srgbClr val="FFFFFF"/>
                </a:solidFill>
                <a:latin typeface="Arial"/>
                <a:cs typeface="Arial"/>
              </a:rPr>
              <a:t>A correlation between mobile phone use and DNA and chromosomal  damage in lymphocytes of individuals was observed which may have long-  term consequences in terms of neoplasia and/or age-related</a:t>
            </a:r>
            <a:r>
              <a:rPr dirty="0" sz="1800" spc="110" b="1">
                <a:solidFill>
                  <a:srgbClr val="FFFFFF"/>
                </a:solidFill>
                <a:latin typeface="Arial"/>
                <a:cs typeface="Arial"/>
              </a:rPr>
              <a:t> </a:t>
            </a:r>
            <a:r>
              <a:rPr dirty="0" sz="1800" spc="-5" b="1">
                <a:solidFill>
                  <a:srgbClr val="FFFFFF"/>
                </a:solidFill>
                <a:latin typeface="Arial"/>
                <a:cs typeface="Arial"/>
              </a:rPr>
              <a:t>changes.</a:t>
            </a:r>
            <a:endParaRPr sz="18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264920"/>
            <a:ext cx="8067040" cy="3663950"/>
          </a:xfrm>
          <a:prstGeom prst="rect">
            <a:avLst/>
          </a:prstGeom>
        </p:spPr>
        <p:txBody>
          <a:bodyPr wrap="square" lIns="0" tIns="0" rIns="0" bIns="0" rtlCol="0" vert="horz">
            <a:spAutoFit/>
          </a:bodyPr>
          <a:lstStyle/>
          <a:p>
            <a:pPr marL="862965" indent="-850265">
              <a:lnSpc>
                <a:spcPct val="100000"/>
              </a:lnSpc>
              <a:buAutoNum type="romanLcParenBoth"/>
              <a:tabLst>
                <a:tab pos="863600" algn="l"/>
              </a:tabLst>
            </a:pPr>
            <a:r>
              <a:rPr dirty="0" sz="3600" spc="-5" b="1">
                <a:solidFill>
                  <a:srgbClr val="FFC000"/>
                </a:solidFill>
                <a:latin typeface="Arial"/>
                <a:cs typeface="Arial"/>
              </a:rPr>
              <a:t>Scientific</a:t>
            </a:r>
            <a:r>
              <a:rPr dirty="0" sz="3600" spc="-40" b="1">
                <a:solidFill>
                  <a:srgbClr val="FFC000"/>
                </a:solidFill>
                <a:latin typeface="Arial"/>
                <a:cs typeface="Arial"/>
              </a:rPr>
              <a:t> </a:t>
            </a:r>
            <a:r>
              <a:rPr dirty="0" sz="3600" spc="-5" b="1">
                <a:solidFill>
                  <a:srgbClr val="FFC000"/>
                </a:solidFill>
                <a:latin typeface="Arial"/>
                <a:cs typeface="Arial"/>
              </a:rPr>
              <a:t>Hypothesis</a:t>
            </a:r>
            <a:endParaRPr sz="3600">
              <a:latin typeface="Arial"/>
              <a:cs typeface="Arial"/>
            </a:endParaRPr>
          </a:p>
          <a:p>
            <a:pPr>
              <a:lnSpc>
                <a:spcPct val="100000"/>
              </a:lnSpc>
              <a:spcBef>
                <a:spcPts val="49"/>
              </a:spcBef>
              <a:buClr>
                <a:srgbClr val="FFC000"/>
              </a:buClr>
              <a:buFont typeface="Arial"/>
              <a:buAutoNum type="romanLcParenBoth"/>
            </a:pPr>
            <a:endParaRPr sz="3300">
              <a:latin typeface="Times New Roman"/>
              <a:cs typeface="Times New Roman"/>
            </a:endParaRPr>
          </a:p>
          <a:p>
            <a:pPr marL="862965" indent="-850265">
              <a:lnSpc>
                <a:spcPct val="100000"/>
              </a:lnSpc>
              <a:buAutoNum type="romanLcParenBoth"/>
              <a:tabLst>
                <a:tab pos="863600" algn="l"/>
              </a:tabLst>
            </a:pPr>
            <a:r>
              <a:rPr dirty="0" sz="3600" spc="-5" b="1">
                <a:solidFill>
                  <a:srgbClr val="FFC000"/>
                </a:solidFill>
                <a:latin typeface="Arial"/>
                <a:cs typeface="Arial"/>
              </a:rPr>
              <a:t>Studies published from</a:t>
            </a:r>
            <a:r>
              <a:rPr dirty="0" sz="3600" spc="-40" b="1">
                <a:solidFill>
                  <a:srgbClr val="FFC000"/>
                </a:solidFill>
                <a:latin typeface="Arial"/>
                <a:cs typeface="Arial"/>
              </a:rPr>
              <a:t> </a:t>
            </a:r>
            <a:r>
              <a:rPr dirty="0" sz="3600" spc="-5" b="1">
                <a:solidFill>
                  <a:srgbClr val="FFC000"/>
                </a:solidFill>
                <a:latin typeface="Arial"/>
                <a:cs typeface="Arial"/>
              </a:rPr>
              <a:t>India</a:t>
            </a:r>
            <a:endParaRPr sz="3600">
              <a:latin typeface="Arial"/>
              <a:cs typeface="Arial"/>
            </a:endParaRPr>
          </a:p>
          <a:p>
            <a:pPr>
              <a:lnSpc>
                <a:spcPct val="100000"/>
              </a:lnSpc>
              <a:spcBef>
                <a:spcPts val="27"/>
              </a:spcBef>
              <a:buClr>
                <a:srgbClr val="FFC000"/>
              </a:buClr>
              <a:buFont typeface="Arial"/>
              <a:buAutoNum type="romanLcParenBoth"/>
            </a:pPr>
            <a:endParaRPr sz="3350">
              <a:latin typeface="Times New Roman"/>
              <a:cs typeface="Times New Roman"/>
            </a:endParaRPr>
          </a:p>
          <a:p>
            <a:pPr marL="862965" indent="-850265">
              <a:lnSpc>
                <a:spcPct val="100000"/>
              </a:lnSpc>
              <a:buAutoNum type="romanLcParenBoth"/>
              <a:tabLst>
                <a:tab pos="863600" algn="l"/>
              </a:tabLst>
            </a:pPr>
            <a:r>
              <a:rPr dirty="0" sz="3600" spc="-5" b="1">
                <a:solidFill>
                  <a:srgbClr val="FFC000"/>
                </a:solidFill>
                <a:latin typeface="Arial"/>
                <a:cs typeface="Arial"/>
              </a:rPr>
              <a:t>Policies &amp; Guidelines in this</a:t>
            </a:r>
            <a:r>
              <a:rPr dirty="0" sz="3600" spc="-10" b="1">
                <a:solidFill>
                  <a:srgbClr val="FFC000"/>
                </a:solidFill>
                <a:latin typeface="Arial"/>
                <a:cs typeface="Arial"/>
              </a:rPr>
              <a:t> </a:t>
            </a:r>
            <a:r>
              <a:rPr dirty="0" sz="3600" spc="-5" b="1">
                <a:solidFill>
                  <a:srgbClr val="FFC000"/>
                </a:solidFill>
                <a:latin typeface="Arial"/>
                <a:cs typeface="Arial"/>
              </a:rPr>
              <a:t>area</a:t>
            </a:r>
            <a:endParaRPr sz="3600">
              <a:latin typeface="Arial"/>
              <a:cs typeface="Arial"/>
            </a:endParaRPr>
          </a:p>
          <a:p>
            <a:pPr>
              <a:lnSpc>
                <a:spcPct val="100000"/>
              </a:lnSpc>
              <a:spcBef>
                <a:spcPts val="42"/>
              </a:spcBef>
              <a:buClr>
                <a:srgbClr val="FFC000"/>
              </a:buClr>
              <a:buFont typeface="Arial"/>
              <a:buAutoNum type="romanLcParenBoth"/>
            </a:pPr>
            <a:endParaRPr sz="3250">
              <a:latin typeface="Times New Roman"/>
              <a:cs typeface="Times New Roman"/>
            </a:endParaRPr>
          </a:p>
          <a:p>
            <a:pPr marL="862965" indent="-850265">
              <a:lnSpc>
                <a:spcPct val="100000"/>
              </a:lnSpc>
              <a:buAutoNum type="romanLcParenBoth"/>
              <a:tabLst>
                <a:tab pos="863600" algn="l"/>
              </a:tabLst>
            </a:pPr>
            <a:r>
              <a:rPr dirty="0" sz="3600" spc="-5" b="1">
                <a:solidFill>
                  <a:srgbClr val="FFC000"/>
                </a:solidFill>
                <a:latin typeface="Arial"/>
                <a:cs typeface="Arial"/>
              </a:rPr>
              <a:t>Public</a:t>
            </a:r>
            <a:r>
              <a:rPr dirty="0" sz="3600" spc="-65" b="1">
                <a:solidFill>
                  <a:srgbClr val="FFC000"/>
                </a:solidFill>
                <a:latin typeface="Arial"/>
                <a:cs typeface="Arial"/>
              </a:rPr>
              <a:t> </a:t>
            </a:r>
            <a:r>
              <a:rPr dirty="0" sz="3600" spc="-5" b="1">
                <a:solidFill>
                  <a:srgbClr val="FFC000"/>
                </a:solidFill>
                <a:latin typeface="Arial"/>
                <a:cs typeface="Arial"/>
              </a:rPr>
              <a:t>concern</a:t>
            </a:r>
            <a:endParaRPr sz="36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354137" y="1828800"/>
          <a:ext cx="6435725" cy="4387850"/>
        </p:xfrm>
        <a:graphic>
          <a:graphicData uri="http://schemas.openxmlformats.org/drawingml/2006/table">
            <a:tbl>
              <a:tblPr firstRow="1" bandRow="1">
                <a:tableStyleId>{2D5ABB26-0587-4C30-8999-92F81FD0307C}</a:tableStyleId>
              </a:tblPr>
              <a:tblGrid>
                <a:gridCol w="1609730"/>
                <a:gridCol w="1608130"/>
                <a:gridCol w="1608140"/>
                <a:gridCol w="1609720"/>
              </a:tblGrid>
              <a:tr h="1555750">
                <a:tc>
                  <a:txBody>
                    <a:bodyPr/>
                    <a:lstStyle/>
                    <a:p>
                      <a:pPr/>
                      <a:endParaRPr sz="1800">
                        <a:latin typeface="Arial"/>
                        <a:cs typeface="Arial"/>
                      </a:endParaRPr>
                    </a:p>
                  </a:txBody>
                  <a:tcPr marL="0" marR="0" marB="0" marT="0">
                    <a:solidFill>
                      <a:srgbClr val="000000"/>
                    </a:solidFill>
                  </a:tcPr>
                </a:tc>
                <a:tc>
                  <a:txBody>
                    <a:bodyPr/>
                    <a:lstStyle/>
                    <a:p>
                      <a:pPr marL="271145" indent="103505">
                        <a:lnSpc>
                          <a:spcPct val="100000"/>
                        </a:lnSpc>
                        <a:spcBef>
                          <a:spcPts val="500"/>
                        </a:spcBef>
                      </a:pPr>
                      <a:r>
                        <a:rPr dirty="0" sz="1700" spc="75" b="1" i="1">
                          <a:solidFill>
                            <a:srgbClr val="FFFFFF"/>
                          </a:solidFill>
                          <a:latin typeface="Arial"/>
                          <a:cs typeface="Arial"/>
                        </a:rPr>
                        <a:t>MN</a:t>
                      </a:r>
                      <a:r>
                        <a:rPr dirty="0" sz="1700" spc="-85" b="1" i="1">
                          <a:solidFill>
                            <a:srgbClr val="FFFFFF"/>
                          </a:solidFill>
                          <a:latin typeface="Arial"/>
                          <a:cs typeface="Arial"/>
                        </a:rPr>
                        <a:t> </a:t>
                      </a:r>
                      <a:r>
                        <a:rPr dirty="0" sz="1700" spc="5" b="1" i="1">
                          <a:solidFill>
                            <a:srgbClr val="FFFFFF"/>
                          </a:solidFill>
                          <a:latin typeface="Arial"/>
                          <a:cs typeface="Arial"/>
                        </a:rPr>
                        <a:t>Test</a:t>
                      </a:r>
                      <a:endParaRPr sz="1700">
                        <a:latin typeface="Arial"/>
                        <a:cs typeface="Arial"/>
                      </a:endParaRPr>
                    </a:p>
                    <a:p>
                      <a:pPr algn="just" marL="259079" marR="245110" indent="12065">
                        <a:lnSpc>
                          <a:spcPct val="100499"/>
                        </a:lnSpc>
                        <a:spcBef>
                          <a:spcPts val="450"/>
                        </a:spcBef>
                      </a:pPr>
                      <a:r>
                        <a:rPr dirty="0" sz="1700" spc="40" b="1" i="1">
                          <a:solidFill>
                            <a:srgbClr val="FFFFFF"/>
                          </a:solidFill>
                          <a:latin typeface="Arial"/>
                          <a:cs typeface="Arial"/>
                        </a:rPr>
                        <a:t>Mnd</a:t>
                      </a:r>
                      <a:r>
                        <a:rPr dirty="0" sz="1700" spc="-75" b="1" i="1">
                          <a:solidFill>
                            <a:srgbClr val="FFFFFF"/>
                          </a:solidFill>
                          <a:latin typeface="Arial"/>
                          <a:cs typeface="Arial"/>
                        </a:rPr>
                        <a:t> </a:t>
                      </a:r>
                      <a:r>
                        <a:rPr dirty="0" sz="1700" spc="15" b="1" i="1">
                          <a:solidFill>
                            <a:srgbClr val="FFFFFF"/>
                          </a:solidFill>
                          <a:latin typeface="Arial"/>
                          <a:cs typeface="Arial"/>
                        </a:rPr>
                        <a:t>cells/  </a:t>
                      </a:r>
                      <a:r>
                        <a:rPr dirty="0" sz="1700" spc="-5" b="1" i="1">
                          <a:solidFill>
                            <a:srgbClr val="FFFFFF"/>
                          </a:solidFill>
                          <a:latin typeface="Arial"/>
                          <a:cs typeface="Arial"/>
                        </a:rPr>
                        <a:t>2000 </a:t>
                      </a:r>
                      <a:r>
                        <a:rPr dirty="0" sz="1700" spc="-20" b="1" i="1">
                          <a:solidFill>
                            <a:srgbClr val="FFFFFF"/>
                          </a:solidFill>
                          <a:latin typeface="Arial"/>
                          <a:cs typeface="Arial"/>
                        </a:rPr>
                        <a:t>cells  </a:t>
                      </a:r>
                      <a:r>
                        <a:rPr dirty="0" sz="1700" spc="-15" b="1" i="1">
                          <a:solidFill>
                            <a:srgbClr val="FFFFFF"/>
                          </a:solidFill>
                          <a:latin typeface="Arial"/>
                          <a:cs typeface="Arial"/>
                        </a:rPr>
                        <a:t>scored</a:t>
                      </a:r>
                      <a:r>
                        <a:rPr dirty="0" sz="1700" spc="-60" b="1" i="1">
                          <a:solidFill>
                            <a:srgbClr val="FFFFFF"/>
                          </a:solidFill>
                          <a:latin typeface="Arial"/>
                          <a:cs typeface="Arial"/>
                        </a:rPr>
                        <a:t> </a:t>
                      </a:r>
                      <a:r>
                        <a:rPr dirty="0" sz="1700" spc="-5" b="1" i="1">
                          <a:solidFill>
                            <a:srgbClr val="FFFFFF"/>
                          </a:solidFill>
                          <a:latin typeface="Arial"/>
                          <a:cs typeface="Arial"/>
                        </a:rPr>
                        <a:t>(%)</a:t>
                      </a:r>
                      <a:endParaRPr sz="1700">
                        <a:latin typeface="Arial"/>
                        <a:cs typeface="Arial"/>
                      </a:endParaRPr>
                    </a:p>
                  </a:txBody>
                  <a:tcPr marL="0" marR="0" marB="0" marT="0">
                    <a:solidFill>
                      <a:srgbClr val="000000"/>
                    </a:solidFill>
                  </a:tcPr>
                </a:tc>
                <a:tc>
                  <a:txBody>
                    <a:bodyPr/>
                    <a:lstStyle/>
                    <a:p>
                      <a:pPr algn="ctr" marL="118745" marR="104775">
                        <a:lnSpc>
                          <a:spcPct val="127800"/>
                        </a:lnSpc>
                      </a:pPr>
                      <a:r>
                        <a:rPr dirty="0" sz="1500" spc="-10" b="1" i="1">
                          <a:solidFill>
                            <a:srgbClr val="FFFFFF"/>
                          </a:solidFill>
                          <a:latin typeface="Arial"/>
                          <a:cs typeface="Arial"/>
                        </a:rPr>
                        <a:t>SGCE </a:t>
                      </a:r>
                      <a:r>
                        <a:rPr dirty="0" sz="1500" spc="-25" b="1" i="1">
                          <a:solidFill>
                            <a:srgbClr val="FFFFFF"/>
                          </a:solidFill>
                          <a:latin typeface="Arial"/>
                          <a:cs typeface="Arial"/>
                        </a:rPr>
                        <a:t>assay  </a:t>
                      </a:r>
                      <a:r>
                        <a:rPr dirty="0" sz="1500" spc="15" b="1" i="1">
                          <a:solidFill>
                            <a:srgbClr val="FFFFFF"/>
                          </a:solidFill>
                          <a:latin typeface="Arial"/>
                          <a:cs typeface="Arial"/>
                        </a:rPr>
                        <a:t>Damaged</a:t>
                      </a:r>
                      <a:r>
                        <a:rPr dirty="0" sz="1500" spc="-55" b="1" i="1">
                          <a:solidFill>
                            <a:srgbClr val="FFFFFF"/>
                          </a:solidFill>
                          <a:latin typeface="Arial"/>
                          <a:cs typeface="Arial"/>
                        </a:rPr>
                        <a:t> </a:t>
                      </a:r>
                      <a:r>
                        <a:rPr dirty="0" sz="1500" spc="-15" b="1" i="1">
                          <a:solidFill>
                            <a:srgbClr val="FFFFFF"/>
                          </a:solidFill>
                          <a:latin typeface="Arial"/>
                          <a:cs typeface="Arial"/>
                        </a:rPr>
                        <a:t>Cells</a:t>
                      </a:r>
                      <a:endParaRPr sz="1500">
                        <a:latin typeface="Arial"/>
                        <a:cs typeface="Arial"/>
                      </a:endParaRPr>
                    </a:p>
                    <a:p>
                      <a:pPr algn="ctr" marL="210820" marR="196850">
                        <a:lnSpc>
                          <a:spcPct val="100000"/>
                        </a:lnSpc>
                        <a:spcBef>
                          <a:spcPts val="500"/>
                        </a:spcBef>
                      </a:pPr>
                      <a:r>
                        <a:rPr dirty="0" sz="1500" spc="5" b="1" i="1">
                          <a:solidFill>
                            <a:srgbClr val="FFFFFF"/>
                          </a:solidFill>
                          <a:latin typeface="Arial"/>
                          <a:cs typeface="Arial"/>
                        </a:rPr>
                        <a:t>average</a:t>
                      </a:r>
                      <a:r>
                        <a:rPr dirty="0" sz="1500" spc="-85" b="1" i="1">
                          <a:solidFill>
                            <a:srgbClr val="FFFFFF"/>
                          </a:solidFill>
                          <a:latin typeface="Arial"/>
                          <a:cs typeface="Arial"/>
                        </a:rPr>
                        <a:t> </a:t>
                      </a:r>
                      <a:r>
                        <a:rPr dirty="0" sz="1500" b="1" i="1">
                          <a:solidFill>
                            <a:srgbClr val="FFFFFF"/>
                          </a:solidFill>
                          <a:latin typeface="Arial"/>
                          <a:cs typeface="Arial"/>
                        </a:rPr>
                        <a:t>DNA </a:t>
                      </a:r>
                      <a:r>
                        <a:rPr dirty="0" sz="1500" b="1" i="1">
                          <a:solidFill>
                            <a:srgbClr val="FFFFFF"/>
                          </a:solidFill>
                          <a:latin typeface="Arial"/>
                          <a:cs typeface="Arial"/>
                        </a:rPr>
                        <a:t> </a:t>
                      </a:r>
                      <a:r>
                        <a:rPr dirty="0" sz="1500" b="1" i="1">
                          <a:solidFill>
                            <a:srgbClr val="FFFFFF"/>
                          </a:solidFill>
                          <a:latin typeface="Arial"/>
                          <a:cs typeface="Arial"/>
                        </a:rPr>
                        <a:t>(%)</a:t>
                      </a:r>
                      <a:endParaRPr sz="1500">
                        <a:latin typeface="Arial"/>
                        <a:cs typeface="Arial"/>
                      </a:endParaRPr>
                    </a:p>
                  </a:txBody>
                  <a:tcPr marL="0" marR="0" marB="0" marT="0">
                    <a:solidFill>
                      <a:srgbClr val="000000"/>
                    </a:solidFill>
                  </a:tcPr>
                </a:tc>
                <a:tc>
                  <a:txBody>
                    <a:bodyPr/>
                    <a:lstStyle/>
                    <a:p>
                      <a:pPr algn="ctr" marL="5715">
                        <a:lnSpc>
                          <a:spcPct val="100000"/>
                        </a:lnSpc>
                        <a:spcBef>
                          <a:spcPts val="500"/>
                        </a:spcBef>
                      </a:pPr>
                      <a:r>
                        <a:rPr dirty="0" sz="1500" spc="-10" b="1" i="1">
                          <a:solidFill>
                            <a:srgbClr val="FFFFFF"/>
                          </a:solidFill>
                          <a:latin typeface="Arial"/>
                          <a:cs typeface="Arial"/>
                        </a:rPr>
                        <a:t>SGCE</a:t>
                      </a:r>
                      <a:r>
                        <a:rPr dirty="0" sz="1500" spc="-80" b="1" i="1">
                          <a:solidFill>
                            <a:srgbClr val="FFFFFF"/>
                          </a:solidFill>
                          <a:latin typeface="Arial"/>
                          <a:cs typeface="Arial"/>
                        </a:rPr>
                        <a:t> </a:t>
                      </a:r>
                      <a:r>
                        <a:rPr dirty="0" sz="1500" spc="-25" b="1" i="1">
                          <a:solidFill>
                            <a:srgbClr val="FFFFFF"/>
                          </a:solidFill>
                          <a:latin typeface="Arial"/>
                          <a:cs typeface="Arial"/>
                        </a:rPr>
                        <a:t>assay</a:t>
                      </a:r>
                      <a:endParaRPr sz="1500">
                        <a:latin typeface="Arial"/>
                        <a:cs typeface="Arial"/>
                      </a:endParaRPr>
                    </a:p>
                    <a:p>
                      <a:pPr algn="ctr" marL="290830" marR="276860">
                        <a:lnSpc>
                          <a:spcPct val="100000"/>
                        </a:lnSpc>
                        <a:spcBef>
                          <a:spcPts val="500"/>
                        </a:spcBef>
                      </a:pPr>
                      <a:r>
                        <a:rPr dirty="0" sz="1500" spc="10" b="1" i="1">
                          <a:solidFill>
                            <a:srgbClr val="FFFFFF"/>
                          </a:solidFill>
                          <a:latin typeface="Arial"/>
                          <a:cs typeface="Arial"/>
                        </a:rPr>
                        <a:t>Migration  </a:t>
                      </a:r>
                      <a:r>
                        <a:rPr dirty="0" sz="1500" spc="5" b="1" i="1">
                          <a:solidFill>
                            <a:srgbClr val="FFFFFF"/>
                          </a:solidFill>
                          <a:latin typeface="Arial"/>
                          <a:cs typeface="Arial"/>
                        </a:rPr>
                        <a:t>length</a:t>
                      </a:r>
                      <a:r>
                        <a:rPr dirty="0" sz="1500" spc="-70" b="1" i="1">
                          <a:solidFill>
                            <a:srgbClr val="FFFFFF"/>
                          </a:solidFill>
                          <a:latin typeface="Arial"/>
                          <a:cs typeface="Arial"/>
                        </a:rPr>
                        <a:t> </a:t>
                      </a:r>
                      <a:r>
                        <a:rPr dirty="0" sz="1500" spc="-10" b="1" i="1">
                          <a:solidFill>
                            <a:srgbClr val="FFFFFF"/>
                          </a:solidFill>
                          <a:latin typeface="Arial"/>
                          <a:cs typeface="Arial"/>
                        </a:rPr>
                        <a:t>(µm)</a:t>
                      </a:r>
                      <a:endParaRPr sz="1500">
                        <a:latin typeface="Arial"/>
                        <a:cs typeface="Arial"/>
                      </a:endParaRPr>
                    </a:p>
                  </a:txBody>
                  <a:tcPr marL="0" marR="0" marB="0" marT="0">
                    <a:solidFill>
                      <a:srgbClr val="000000"/>
                    </a:solidFill>
                  </a:tcPr>
                </a:tc>
              </a:tr>
              <a:tr h="1416050">
                <a:tc>
                  <a:txBody>
                    <a:bodyPr/>
                    <a:lstStyle/>
                    <a:p>
                      <a:pPr algn="ctr" marL="5715">
                        <a:lnSpc>
                          <a:spcPct val="100000"/>
                        </a:lnSpc>
                        <a:spcBef>
                          <a:spcPts val="500"/>
                        </a:spcBef>
                      </a:pPr>
                      <a:r>
                        <a:rPr dirty="0" sz="2400" b="1" i="1">
                          <a:solidFill>
                            <a:srgbClr val="FFFFFF"/>
                          </a:solidFill>
                          <a:latin typeface="Arial"/>
                          <a:cs typeface="Arial"/>
                        </a:rPr>
                        <a:t>Control</a:t>
                      </a:r>
                      <a:endParaRPr sz="2400">
                        <a:latin typeface="Arial"/>
                        <a:cs typeface="Arial"/>
                      </a:endParaRPr>
                    </a:p>
                  </a:txBody>
                  <a:tcPr marL="0" marR="0" marB="0" marT="0">
                    <a:solidFill>
                      <a:srgbClr val="000000"/>
                    </a:solidFill>
                  </a:tcPr>
                </a:tc>
                <a:tc>
                  <a:txBody>
                    <a:bodyPr/>
                    <a:lstStyle/>
                    <a:p>
                      <a:pPr marL="340995">
                        <a:lnSpc>
                          <a:spcPct val="100000"/>
                        </a:lnSpc>
                        <a:spcBef>
                          <a:spcPts val="500"/>
                        </a:spcBef>
                      </a:pPr>
                      <a:r>
                        <a:rPr dirty="0" sz="2400" spc="-5" b="1" i="1">
                          <a:solidFill>
                            <a:srgbClr val="FFFFFF"/>
                          </a:solidFill>
                          <a:latin typeface="Arial"/>
                          <a:cs typeface="Arial"/>
                        </a:rPr>
                        <a:t>0.0005</a:t>
                      </a:r>
                      <a:endParaRPr sz="2400">
                        <a:latin typeface="Arial"/>
                        <a:cs typeface="Arial"/>
                      </a:endParaRPr>
                    </a:p>
                  </a:txBody>
                  <a:tcPr marL="0" marR="0" marB="0" marT="0">
                    <a:solidFill>
                      <a:srgbClr val="000000"/>
                    </a:solidFill>
                  </a:tcPr>
                </a:tc>
                <a:tc>
                  <a:txBody>
                    <a:bodyPr/>
                    <a:lstStyle/>
                    <a:p>
                      <a:pPr marL="425450">
                        <a:lnSpc>
                          <a:spcPct val="100000"/>
                        </a:lnSpc>
                        <a:spcBef>
                          <a:spcPts val="500"/>
                        </a:spcBef>
                      </a:pPr>
                      <a:r>
                        <a:rPr dirty="0" sz="2400" spc="-5" b="1" i="1">
                          <a:solidFill>
                            <a:srgbClr val="FFFFFF"/>
                          </a:solidFill>
                          <a:latin typeface="Arial"/>
                          <a:cs typeface="Arial"/>
                        </a:rPr>
                        <a:t>10.40</a:t>
                      </a:r>
                      <a:endParaRPr sz="2400">
                        <a:latin typeface="Arial"/>
                        <a:cs typeface="Arial"/>
                      </a:endParaRPr>
                    </a:p>
                  </a:txBody>
                  <a:tcPr marL="0" marR="0" marB="0" marT="0">
                    <a:solidFill>
                      <a:srgbClr val="000000"/>
                    </a:solidFill>
                  </a:tcPr>
                </a:tc>
                <a:tc>
                  <a:txBody>
                    <a:bodyPr/>
                    <a:lstStyle/>
                    <a:p>
                      <a:pPr marL="62865">
                        <a:lnSpc>
                          <a:spcPct val="100000"/>
                        </a:lnSpc>
                        <a:spcBef>
                          <a:spcPts val="500"/>
                        </a:spcBef>
                      </a:pPr>
                      <a:r>
                        <a:rPr dirty="0" sz="2400" spc="30" b="1" i="1">
                          <a:solidFill>
                            <a:srgbClr val="FFFFFF"/>
                          </a:solidFill>
                          <a:latin typeface="Arial"/>
                          <a:cs typeface="Arial"/>
                        </a:rPr>
                        <a:t>8.1±</a:t>
                      </a:r>
                      <a:r>
                        <a:rPr dirty="0" sz="2400" spc="-75" b="1" i="1">
                          <a:solidFill>
                            <a:srgbClr val="FFFFFF"/>
                          </a:solidFill>
                          <a:latin typeface="Arial"/>
                          <a:cs typeface="Arial"/>
                        </a:rPr>
                        <a:t> </a:t>
                      </a:r>
                      <a:r>
                        <a:rPr dirty="0" sz="2400" spc="-5" b="1" i="1">
                          <a:solidFill>
                            <a:srgbClr val="FFFFFF"/>
                          </a:solidFill>
                          <a:latin typeface="Arial"/>
                          <a:cs typeface="Arial"/>
                        </a:rPr>
                        <a:t>0.028</a:t>
                      </a:r>
                      <a:endParaRPr sz="2400">
                        <a:latin typeface="Arial"/>
                        <a:cs typeface="Arial"/>
                      </a:endParaRPr>
                    </a:p>
                  </a:txBody>
                  <a:tcPr marL="0" marR="0" marB="0" marT="0">
                    <a:solidFill>
                      <a:srgbClr val="000000"/>
                    </a:solidFill>
                  </a:tcPr>
                </a:tc>
              </a:tr>
              <a:tr h="1416050">
                <a:tc>
                  <a:txBody>
                    <a:bodyPr/>
                    <a:lstStyle/>
                    <a:p>
                      <a:pPr algn="ctr" marL="5715">
                        <a:lnSpc>
                          <a:spcPct val="100000"/>
                        </a:lnSpc>
                        <a:spcBef>
                          <a:spcPts val="500"/>
                        </a:spcBef>
                      </a:pPr>
                      <a:r>
                        <a:rPr dirty="0" sz="2400" spc="-30" b="1" i="1">
                          <a:solidFill>
                            <a:srgbClr val="FFFFFF"/>
                          </a:solidFill>
                          <a:latin typeface="Arial"/>
                          <a:cs typeface="Arial"/>
                        </a:rPr>
                        <a:t>Exposed</a:t>
                      </a:r>
                      <a:endParaRPr sz="2400">
                        <a:latin typeface="Arial"/>
                        <a:cs typeface="Arial"/>
                      </a:endParaRPr>
                    </a:p>
                  </a:txBody>
                  <a:tcPr marL="0" marR="0" marB="0" marT="0">
                    <a:solidFill>
                      <a:srgbClr val="000000"/>
                    </a:solidFill>
                  </a:tcPr>
                </a:tc>
                <a:tc>
                  <a:txBody>
                    <a:bodyPr/>
                    <a:lstStyle/>
                    <a:p>
                      <a:pPr algn="ctr" marL="5715">
                        <a:lnSpc>
                          <a:spcPts val="2840"/>
                        </a:lnSpc>
                        <a:spcBef>
                          <a:spcPts val="500"/>
                        </a:spcBef>
                      </a:pPr>
                      <a:r>
                        <a:rPr dirty="0" sz="2400" spc="20" b="1" i="1">
                          <a:solidFill>
                            <a:srgbClr val="FFFFFF"/>
                          </a:solidFill>
                          <a:latin typeface="Arial"/>
                          <a:cs typeface="Arial"/>
                        </a:rPr>
                        <a:t>0.25±</a:t>
                      </a:r>
                      <a:endParaRPr sz="2400">
                        <a:latin typeface="Arial"/>
                        <a:cs typeface="Arial"/>
                      </a:endParaRPr>
                    </a:p>
                    <a:p>
                      <a:pPr algn="ctr" marL="5715">
                        <a:lnSpc>
                          <a:spcPts val="2840"/>
                        </a:lnSpc>
                      </a:pPr>
                      <a:r>
                        <a:rPr dirty="0" sz="2400" spc="-5" b="1" i="1">
                          <a:solidFill>
                            <a:srgbClr val="FFFFFF"/>
                          </a:solidFill>
                          <a:latin typeface="Arial"/>
                          <a:cs typeface="Arial"/>
                        </a:rPr>
                        <a:t>0.0006</a:t>
                      </a:r>
                      <a:endParaRPr sz="2400">
                        <a:latin typeface="Arial"/>
                        <a:cs typeface="Arial"/>
                      </a:endParaRPr>
                    </a:p>
                  </a:txBody>
                  <a:tcPr marL="0" marR="0" marB="0" marT="0">
                    <a:solidFill>
                      <a:srgbClr val="000000"/>
                    </a:solidFill>
                  </a:tcPr>
                </a:tc>
                <a:tc>
                  <a:txBody>
                    <a:bodyPr/>
                    <a:lstStyle/>
                    <a:p>
                      <a:pPr marL="425450">
                        <a:lnSpc>
                          <a:spcPct val="100000"/>
                        </a:lnSpc>
                        <a:spcBef>
                          <a:spcPts val="500"/>
                        </a:spcBef>
                      </a:pPr>
                      <a:r>
                        <a:rPr dirty="0" sz="2400" spc="-5" b="1" i="1">
                          <a:solidFill>
                            <a:srgbClr val="FFFFFF"/>
                          </a:solidFill>
                          <a:latin typeface="Arial"/>
                          <a:cs typeface="Arial"/>
                        </a:rPr>
                        <a:t>39.75</a:t>
                      </a:r>
                      <a:endParaRPr sz="2400">
                        <a:latin typeface="Arial"/>
                        <a:cs typeface="Arial"/>
                      </a:endParaRPr>
                    </a:p>
                  </a:txBody>
                  <a:tcPr marL="0" marR="0" marB="0" marT="0">
                    <a:solidFill>
                      <a:srgbClr val="000000"/>
                    </a:solidFill>
                  </a:tcPr>
                </a:tc>
                <a:tc>
                  <a:txBody>
                    <a:bodyPr/>
                    <a:lstStyle/>
                    <a:p>
                      <a:pPr algn="ctr" marL="5715">
                        <a:lnSpc>
                          <a:spcPts val="2840"/>
                        </a:lnSpc>
                        <a:spcBef>
                          <a:spcPts val="500"/>
                        </a:spcBef>
                      </a:pPr>
                      <a:r>
                        <a:rPr dirty="0" sz="2400" spc="20" b="1" i="1">
                          <a:solidFill>
                            <a:srgbClr val="FFFFFF"/>
                          </a:solidFill>
                          <a:latin typeface="Arial"/>
                          <a:cs typeface="Arial"/>
                        </a:rPr>
                        <a:t>26.76±</a:t>
                      </a:r>
                      <a:endParaRPr sz="2400">
                        <a:latin typeface="Arial"/>
                        <a:cs typeface="Arial"/>
                      </a:endParaRPr>
                    </a:p>
                    <a:p>
                      <a:pPr algn="ctr" marL="5715">
                        <a:lnSpc>
                          <a:spcPts val="2840"/>
                        </a:lnSpc>
                      </a:pPr>
                      <a:r>
                        <a:rPr dirty="0" sz="2400" spc="-5" b="1" i="1">
                          <a:solidFill>
                            <a:srgbClr val="FFFFFF"/>
                          </a:solidFill>
                          <a:latin typeface="Arial"/>
                          <a:cs typeface="Arial"/>
                        </a:rPr>
                        <a:t>0.054</a:t>
                      </a:r>
                      <a:endParaRPr sz="2400">
                        <a:latin typeface="Arial"/>
                        <a:cs typeface="Arial"/>
                      </a:endParaRPr>
                    </a:p>
                  </a:txBody>
                  <a:tcPr marL="0" marR="0" marB="0" marT="0">
                    <a:solidFill>
                      <a:srgbClr val="000000"/>
                    </a:solidFill>
                  </a:tcPr>
                </a:tc>
              </a:tr>
            </a:tbl>
          </a:graphicData>
        </a:graphic>
      </p:graphicFrame>
      <p:sp>
        <p:nvSpPr>
          <p:cNvPr id="3" name="object 3"/>
          <p:cNvSpPr txBox="1">
            <a:spLocks noGrp="1"/>
          </p:cNvSpPr>
          <p:nvPr>
            <p:ph type="title"/>
          </p:nvPr>
        </p:nvSpPr>
        <p:spPr>
          <a:prstGeom prst="rect"/>
        </p:spPr>
        <p:txBody>
          <a:bodyPr wrap="square" lIns="0" tIns="204787" rIns="0" bIns="0" rtlCol="0" vert="horz">
            <a:spAutoFit/>
          </a:bodyPr>
          <a:lstStyle/>
          <a:p>
            <a:pPr algn="ctr" marL="6350">
              <a:lnSpc>
                <a:spcPts val="4310"/>
              </a:lnSpc>
            </a:pPr>
            <a:r>
              <a:rPr dirty="0" sz="3600" spc="-5" b="0">
                <a:solidFill>
                  <a:srgbClr val="FFFF00"/>
                </a:solidFill>
                <a:latin typeface="Arial"/>
                <a:cs typeface="Arial"/>
              </a:rPr>
              <a:t>Genetic Damage</a:t>
            </a:r>
            <a:r>
              <a:rPr dirty="0" sz="3600" spc="-40" b="0">
                <a:solidFill>
                  <a:srgbClr val="FFFF00"/>
                </a:solidFill>
                <a:latin typeface="Arial"/>
                <a:cs typeface="Arial"/>
              </a:rPr>
              <a:t> </a:t>
            </a:r>
            <a:r>
              <a:rPr dirty="0" sz="3600" spc="-5" b="0">
                <a:solidFill>
                  <a:srgbClr val="FFFF00"/>
                </a:solidFill>
                <a:latin typeface="Arial"/>
                <a:cs typeface="Arial"/>
              </a:rPr>
              <a:t>in</a:t>
            </a:r>
            <a:endParaRPr sz="3600">
              <a:latin typeface="Arial"/>
              <a:cs typeface="Arial"/>
            </a:endParaRPr>
          </a:p>
          <a:p>
            <a:pPr algn="ctr" marL="6350">
              <a:lnSpc>
                <a:spcPts val="4300"/>
              </a:lnSpc>
            </a:pPr>
            <a:r>
              <a:rPr dirty="0" sz="3600" spc="-5" b="0">
                <a:solidFill>
                  <a:srgbClr val="FFFF00"/>
                </a:solidFill>
                <a:latin typeface="Arial"/>
                <a:cs typeface="Arial"/>
              </a:rPr>
              <a:t>Non-users </a:t>
            </a:r>
            <a:r>
              <a:rPr dirty="0" sz="3600" b="0">
                <a:solidFill>
                  <a:srgbClr val="FFFF00"/>
                </a:solidFill>
                <a:latin typeface="Arial"/>
                <a:cs typeface="Arial"/>
              </a:rPr>
              <a:t>vs. </a:t>
            </a:r>
            <a:r>
              <a:rPr dirty="0" sz="3600" spc="-5" b="0">
                <a:solidFill>
                  <a:srgbClr val="FFFF00"/>
                </a:solidFill>
                <a:latin typeface="Arial"/>
                <a:cs typeface="Arial"/>
              </a:rPr>
              <a:t>Mobile Phone</a:t>
            </a:r>
            <a:r>
              <a:rPr dirty="0" sz="3600" spc="15" b="0">
                <a:solidFill>
                  <a:srgbClr val="FFFF00"/>
                </a:solidFill>
                <a:latin typeface="Arial"/>
                <a:cs typeface="Arial"/>
              </a:rPr>
              <a:t> </a:t>
            </a:r>
            <a:r>
              <a:rPr dirty="0" sz="3600" spc="-5" b="0">
                <a:solidFill>
                  <a:srgbClr val="FFFF00"/>
                </a:solidFill>
                <a:latin typeface="Arial"/>
                <a:cs typeface="Arial"/>
              </a:rPr>
              <a:t>Users</a:t>
            </a:r>
            <a:endParaRPr sz="3600">
              <a:latin typeface="Arial"/>
              <a:cs typeface="Arial"/>
            </a:endParaRPr>
          </a:p>
        </p:txBody>
      </p:sp>
      <p:sp>
        <p:nvSpPr>
          <p:cNvPr id="4" name="object 4"/>
          <p:cNvSpPr txBox="1"/>
          <p:nvPr/>
        </p:nvSpPr>
        <p:spPr>
          <a:xfrm>
            <a:off x="3367087" y="1366519"/>
            <a:ext cx="2397760" cy="425450"/>
          </a:xfrm>
          <a:prstGeom prst="rect">
            <a:avLst/>
          </a:prstGeom>
        </p:spPr>
        <p:txBody>
          <a:bodyPr wrap="square" lIns="0" tIns="0" rIns="0" bIns="0" rtlCol="0" vert="horz">
            <a:spAutoFit/>
          </a:bodyPr>
          <a:lstStyle/>
          <a:p>
            <a:pPr marL="12700">
              <a:lnSpc>
                <a:spcPts val="3350"/>
              </a:lnSpc>
            </a:pPr>
            <a:r>
              <a:rPr dirty="0" sz="2800" spc="-5">
                <a:solidFill>
                  <a:srgbClr val="FFFF00"/>
                </a:solidFill>
                <a:latin typeface="Arial"/>
                <a:cs typeface="Arial"/>
              </a:rPr>
              <a:t>(Gandhi,</a:t>
            </a:r>
            <a:r>
              <a:rPr dirty="0" sz="2800" spc="-50">
                <a:solidFill>
                  <a:srgbClr val="FFFF00"/>
                </a:solidFill>
                <a:latin typeface="Arial"/>
                <a:cs typeface="Arial"/>
              </a:rPr>
              <a:t> </a:t>
            </a:r>
            <a:r>
              <a:rPr dirty="0" sz="2800" spc="-5">
                <a:solidFill>
                  <a:srgbClr val="FFFF00"/>
                </a:solidFill>
                <a:latin typeface="Arial"/>
                <a:cs typeface="Arial"/>
              </a:rPr>
              <a:t>2005)</a:t>
            </a:r>
            <a:endParaRPr sz="2800">
              <a:latin typeface="Arial"/>
              <a:cs typeface="Arial"/>
            </a:endParaRPr>
          </a:p>
        </p:txBody>
      </p:sp>
      <p:sp>
        <p:nvSpPr>
          <p:cNvPr id="5" name="object 5"/>
          <p:cNvSpPr txBox="1"/>
          <p:nvPr/>
        </p:nvSpPr>
        <p:spPr>
          <a:xfrm>
            <a:off x="1557019" y="6370318"/>
            <a:ext cx="5033010" cy="285115"/>
          </a:xfrm>
          <a:prstGeom prst="rect">
            <a:avLst/>
          </a:prstGeom>
        </p:spPr>
        <p:txBody>
          <a:bodyPr wrap="square" lIns="0" tIns="0" rIns="0" bIns="0" rtlCol="0" vert="horz">
            <a:spAutoFit/>
          </a:bodyPr>
          <a:lstStyle/>
          <a:p>
            <a:pPr marL="12700">
              <a:lnSpc>
                <a:spcPct val="100000"/>
              </a:lnSpc>
            </a:pPr>
            <a:r>
              <a:rPr dirty="0" sz="1800" spc="-5">
                <a:solidFill>
                  <a:srgbClr val="FFFFFF"/>
                </a:solidFill>
                <a:latin typeface="Arial"/>
                <a:cs typeface="Arial"/>
              </a:rPr>
              <a:t>non-overlapping range </a:t>
            </a:r>
            <a:r>
              <a:rPr dirty="0" sz="1800">
                <a:solidFill>
                  <a:srgbClr val="FFFFFF"/>
                </a:solidFill>
                <a:latin typeface="Arial"/>
                <a:cs typeface="Arial"/>
              </a:rPr>
              <a:t>of </a:t>
            </a:r>
            <a:r>
              <a:rPr dirty="0" sz="1800" spc="-5">
                <a:solidFill>
                  <a:srgbClr val="FFFFFF"/>
                </a:solidFill>
                <a:latin typeface="Arial"/>
                <a:cs typeface="Arial"/>
              </a:rPr>
              <a:t>values highly</a:t>
            </a:r>
            <a:r>
              <a:rPr dirty="0" sz="1800" spc="110">
                <a:solidFill>
                  <a:srgbClr val="FFFFFF"/>
                </a:solidFill>
                <a:latin typeface="Arial"/>
                <a:cs typeface="Arial"/>
              </a:rPr>
              <a:t> </a:t>
            </a:r>
            <a:r>
              <a:rPr dirty="0" sz="1800" spc="-5">
                <a:solidFill>
                  <a:srgbClr val="FFFFFF"/>
                </a:solidFill>
                <a:latin typeface="Arial"/>
                <a:cs typeface="Arial"/>
              </a:rPr>
              <a:t>significant</a:t>
            </a:r>
            <a:endParaRPr sz="1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213360"/>
            <a:ext cx="8046084" cy="536575"/>
          </a:xfrm>
          <a:prstGeom prst="rect"/>
        </p:spPr>
        <p:txBody>
          <a:bodyPr wrap="square" lIns="0" tIns="0" rIns="0" bIns="0" rtlCol="0" vert="horz">
            <a:spAutoFit/>
          </a:bodyPr>
          <a:lstStyle/>
          <a:p>
            <a:pPr marL="477520" marR="5080" indent="-465455">
              <a:lnSpc>
                <a:spcPts val="2100"/>
              </a:lnSpc>
              <a:tabLst>
                <a:tab pos="477520" algn="l"/>
              </a:tabLst>
            </a:pPr>
            <a:r>
              <a:rPr dirty="0" sz="1800">
                <a:solidFill>
                  <a:srgbClr val="FF9900"/>
                </a:solidFill>
              </a:rPr>
              <a:t>3.	</a:t>
            </a:r>
            <a:r>
              <a:rPr dirty="0" sz="1800" spc="-5">
                <a:solidFill>
                  <a:srgbClr val="FF9900"/>
                </a:solidFill>
              </a:rPr>
              <a:t>Comparison of genetic damage in cell phone users</a:t>
            </a:r>
            <a:r>
              <a:rPr dirty="0" sz="1800" spc="70">
                <a:solidFill>
                  <a:srgbClr val="FF9900"/>
                </a:solidFill>
              </a:rPr>
              <a:t> </a:t>
            </a:r>
            <a:r>
              <a:rPr dirty="0" sz="1800" spc="-5">
                <a:solidFill>
                  <a:srgbClr val="FF9900"/>
                </a:solidFill>
              </a:rPr>
              <a:t>and</a:t>
            </a:r>
            <a:r>
              <a:rPr dirty="0" sz="1800">
                <a:solidFill>
                  <a:srgbClr val="FF9900"/>
                </a:solidFill>
              </a:rPr>
              <a:t> </a:t>
            </a:r>
            <a:r>
              <a:rPr dirty="0" sz="1800" spc="-5">
                <a:solidFill>
                  <a:srgbClr val="FF9900"/>
                </a:solidFill>
              </a:rPr>
              <a:t>non-users </a:t>
            </a:r>
            <a:r>
              <a:rPr dirty="0" sz="1800" spc="-5">
                <a:solidFill>
                  <a:srgbClr val="FF9900"/>
                </a:solidFill>
              </a:rPr>
              <a:t> </a:t>
            </a:r>
            <a:r>
              <a:rPr dirty="0" sz="1800" spc="-5">
                <a:solidFill>
                  <a:srgbClr val="FFFFFF"/>
                </a:solidFill>
              </a:rPr>
              <a:t>Rekhadevi </a:t>
            </a:r>
            <a:r>
              <a:rPr dirty="0" sz="1800">
                <a:solidFill>
                  <a:srgbClr val="FFFFFF"/>
                </a:solidFill>
              </a:rPr>
              <a:t>et. </a:t>
            </a:r>
            <a:r>
              <a:rPr dirty="0" sz="1800" spc="-5">
                <a:solidFill>
                  <a:srgbClr val="FFFFFF"/>
                </a:solidFill>
              </a:rPr>
              <a:t>al., </a:t>
            </a:r>
            <a:r>
              <a:rPr dirty="0" sz="1800" spc="-25">
                <a:solidFill>
                  <a:srgbClr val="FFFFFF"/>
                </a:solidFill>
              </a:rPr>
              <a:t>Toxicol </a:t>
            </a:r>
            <a:r>
              <a:rPr dirty="0" sz="1800" spc="-5">
                <a:solidFill>
                  <a:srgbClr val="FFFFFF"/>
                </a:solidFill>
              </a:rPr>
              <a:t>Int (2009) 16:09-19 (55 exposed/ 55</a:t>
            </a:r>
            <a:r>
              <a:rPr dirty="0" sz="1800" spc="150">
                <a:solidFill>
                  <a:srgbClr val="FFFFFF"/>
                </a:solidFill>
              </a:rPr>
              <a:t> </a:t>
            </a:r>
            <a:r>
              <a:rPr dirty="0" sz="1800" spc="-5">
                <a:solidFill>
                  <a:srgbClr val="FFFFFF"/>
                </a:solidFill>
              </a:rPr>
              <a:t>controls)</a:t>
            </a:r>
            <a:endParaRPr sz="1800"/>
          </a:p>
        </p:txBody>
      </p:sp>
      <p:sp>
        <p:nvSpPr>
          <p:cNvPr id="3" name="object 3"/>
          <p:cNvSpPr/>
          <p:nvPr/>
        </p:nvSpPr>
        <p:spPr>
          <a:xfrm>
            <a:off x="1066800" y="1219215"/>
            <a:ext cx="7086600" cy="3756009"/>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84191" y="5154109"/>
            <a:ext cx="7406640" cy="1229995"/>
          </a:xfrm>
          <a:prstGeom prst="rect">
            <a:avLst/>
          </a:prstGeom>
        </p:spPr>
        <p:txBody>
          <a:bodyPr wrap="square" lIns="0" tIns="0" rIns="0" bIns="0" rtlCol="0" vert="horz">
            <a:spAutoFit/>
          </a:bodyPr>
          <a:lstStyle/>
          <a:p>
            <a:pPr algn="ctr" marL="12700" marR="5080">
              <a:lnSpc>
                <a:spcPct val="148100"/>
              </a:lnSpc>
            </a:pPr>
            <a:r>
              <a:rPr dirty="0" sz="1800" spc="-5" b="1">
                <a:solidFill>
                  <a:srgbClr val="FFFFFF"/>
                </a:solidFill>
                <a:latin typeface="Arial"/>
                <a:cs typeface="Arial"/>
              </a:rPr>
              <a:t>2 </a:t>
            </a:r>
            <a:r>
              <a:rPr dirty="0" sz="1800" b="1">
                <a:solidFill>
                  <a:srgbClr val="FFFFFF"/>
                </a:solidFill>
                <a:latin typeface="Arial"/>
                <a:cs typeface="Arial"/>
              </a:rPr>
              <a:t>to </a:t>
            </a:r>
            <a:r>
              <a:rPr dirty="0" sz="1800" spc="-5" b="1">
                <a:solidFill>
                  <a:srgbClr val="FFFFFF"/>
                </a:solidFill>
                <a:latin typeface="Arial"/>
                <a:cs typeface="Arial"/>
              </a:rPr>
              <a:t>3 fold increased genetic damage of peripheral lymphocytes and  </a:t>
            </a:r>
            <a:r>
              <a:rPr dirty="0" sz="1800" spc="-5" b="1">
                <a:solidFill>
                  <a:srgbClr val="FFFFFF"/>
                </a:solidFill>
                <a:latin typeface="Arial"/>
                <a:cs typeface="Arial"/>
              </a:rPr>
              <a:t>buccal epithelial cells in mobile telephone users increased  </a:t>
            </a:r>
            <a:r>
              <a:rPr dirty="0" sz="1800" spc="-15" b="1">
                <a:solidFill>
                  <a:srgbClr val="FFFFFF"/>
                </a:solidFill>
                <a:latin typeface="Arial"/>
                <a:cs typeface="Arial"/>
              </a:rPr>
              <a:t>significantly, </a:t>
            </a:r>
            <a:r>
              <a:rPr dirty="0" sz="1800" spc="-5" b="1">
                <a:solidFill>
                  <a:srgbClr val="FFFFFF"/>
                </a:solidFill>
                <a:latin typeface="Arial"/>
                <a:cs typeface="Arial"/>
              </a:rPr>
              <a:t>as compared with</a:t>
            </a:r>
            <a:r>
              <a:rPr dirty="0" sz="1800" spc="25" b="1">
                <a:solidFill>
                  <a:srgbClr val="FFFFFF"/>
                </a:solidFill>
                <a:latin typeface="Arial"/>
                <a:cs typeface="Arial"/>
              </a:rPr>
              <a:t> </a:t>
            </a:r>
            <a:r>
              <a:rPr dirty="0" sz="1800" spc="-5" b="1">
                <a:solidFill>
                  <a:srgbClr val="FFFFFF"/>
                </a:solidFill>
                <a:latin typeface="Arial"/>
                <a:cs typeface="Arial"/>
              </a:rPr>
              <a:t>controls.</a:t>
            </a:r>
            <a:endParaRPr sz="1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294741"/>
            <a:ext cx="8763635" cy="829944"/>
          </a:xfrm>
          <a:prstGeom prst="rect"/>
        </p:spPr>
        <p:txBody>
          <a:bodyPr wrap="square" lIns="0" tIns="0" rIns="0" bIns="0" rtlCol="0" vert="horz">
            <a:spAutoFit/>
          </a:bodyPr>
          <a:lstStyle/>
          <a:p>
            <a:pPr algn="just" marL="469900" marR="5080" indent="-457200">
              <a:lnSpc>
                <a:spcPct val="99500"/>
              </a:lnSpc>
            </a:pPr>
            <a:r>
              <a:rPr dirty="0" sz="1800">
                <a:solidFill>
                  <a:srgbClr val="FF9900"/>
                </a:solidFill>
              </a:rPr>
              <a:t>4. </a:t>
            </a:r>
            <a:r>
              <a:rPr dirty="0" sz="1800" spc="-5">
                <a:solidFill>
                  <a:srgbClr val="FF9900"/>
                </a:solidFill>
              </a:rPr>
              <a:t>2.45ghz (cw) microwave irradiation alters circadian organization, spatial  </a:t>
            </a:r>
            <a:r>
              <a:rPr dirty="0" sz="1800" spc="-25">
                <a:solidFill>
                  <a:srgbClr val="FF9900"/>
                </a:solidFill>
              </a:rPr>
              <a:t>memory, </a:t>
            </a:r>
            <a:r>
              <a:rPr dirty="0" sz="1800" spc="-5">
                <a:solidFill>
                  <a:srgbClr val="FF9900"/>
                </a:solidFill>
              </a:rPr>
              <a:t>DNA structure in the brain cells and blood cell counts of male  </a:t>
            </a:r>
            <a:r>
              <a:rPr dirty="0" sz="1800" spc="-5">
                <a:solidFill>
                  <a:srgbClr val="FF9900"/>
                </a:solidFill>
              </a:rPr>
              <a:t>mice, Mus</a:t>
            </a:r>
            <a:r>
              <a:rPr dirty="0" sz="1800" spc="-55">
                <a:solidFill>
                  <a:srgbClr val="FF9900"/>
                </a:solidFill>
              </a:rPr>
              <a:t> </a:t>
            </a:r>
            <a:r>
              <a:rPr dirty="0" sz="1800" spc="-5">
                <a:solidFill>
                  <a:srgbClr val="FF9900"/>
                </a:solidFill>
              </a:rPr>
              <a:t>musculus</a:t>
            </a:r>
            <a:endParaRPr sz="1800"/>
          </a:p>
        </p:txBody>
      </p:sp>
      <p:sp>
        <p:nvSpPr>
          <p:cNvPr id="3" name="object 3"/>
          <p:cNvSpPr txBox="1"/>
          <p:nvPr/>
        </p:nvSpPr>
        <p:spPr>
          <a:xfrm>
            <a:off x="620077" y="1385570"/>
            <a:ext cx="7039609" cy="285115"/>
          </a:xfrm>
          <a:prstGeom prst="rect">
            <a:avLst/>
          </a:prstGeom>
        </p:spPr>
        <p:txBody>
          <a:bodyPr wrap="square" lIns="0" tIns="0" rIns="0" bIns="0" rtlCol="0" vert="horz">
            <a:spAutoFit/>
          </a:bodyPr>
          <a:lstStyle/>
          <a:p>
            <a:pPr marL="12700">
              <a:lnSpc>
                <a:spcPct val="100000"/>
              </a:lnSpc>
            </a:pPr>
            <a:r>
              <a:rPr dirty="0" sz="1800" spc="-5" b="1">
                <a:solidFill>
                  <a:srgbClr val="FFFFFF"/>
                </a:solidFill>
                <a:latin typeface="Arial"/>
                <a:cs typeface="Arial"/>
              </a:rPr>
              <a:t>Chaturvedi </a:t>
            </a:r>
            <a:r>
              <a:rPr dirty="0" sz="1800" b="1">
                <a:solidFill>
                  <a:srgbClr val="FFFFFF"/>
                </a:solidFill>
                <a:latin typeface="Arial"/>
                <a:cs typeface="Arial"/>
              </a:rPr>
              <a:t>et. </a:t>
            </a:r>
            <a:r>
              <a:rPr dirty="0" sz="1800" spc="-5" b="1">
                <a:solidFill>
                  <a:srgbClr val="FFFFFF"/>
                </a:solidFill>
                <a:latin typeface="Arial"/>
                <a:cs typeface="Arial"/>
              </a:rPr>
              <a:t>al., Electromagnetics Research B </a:t>
            </a:r>
            <a:r>
              <a:rPr dirty="0" sz="1800" spc="-20" b="1">
                <a:solidFill>
                  <a:srgbClr val="FFFFFF"/>
                </a:solidFill>
                <a:latin typeface="Arial"/>
                <a:cs typeface="Arial"/>
              </a:rPr>
              <a:t>(2011) </a:t>
            </a:r>
            <a:r>
              <a:rPr dirty="0" sz="1800" spc="-5" b="1">
                <a:solidFill>
                  <a:srgbClr val="FFFFFF"/>
                </a:solidFill>
                <a:latin typeface="Arial"/>
                <a:cs typeface="Arial"/>
              </a:rPr>
              <a:t>29:</a:t>
            </a:r>
            <a:r>
              <a:rPr dirty="0" sz="1800" spc="130" b="1">
                <a:solidFill>
                  <a:srgbClr val="FFFFFF"/>
                </a:solidFill>
                <a:latin typeface="Arial"/>
                <a:cs typeface="Arial"/>
              </a:rPr>
              <a:t> </a:t>
            </a:r>
            <a:r>
              <a:rPr dirty="0" sz="1800" spc="-5" b="1">
                <a:solidFill>
                  <a:srgbClr val="FFFFFF"/>
                </a:solidFill>
                <a:latin typeface="Arial"/>
                <a:cs typeface="Arial"/>
              </a:rPr>
              <a:t>23-42.</a:t>
            </a:r>
            <a:endParaRPr sz="1800">
              <a:latin typeface="Arial"/>
              <a:cs typeface="Arial"/>
            </a:endParaRPr>
          </a:p>
        </p:txBody>
      </p:sp>
      <p:sp>
        <p:nvSpPr>
          <p:cNvPr id="4" name="object 4"/>
          <p:cNvSpPr txBox="1"/>
          <p:nvPr/>
        </p:nvSpPr>
        <p:spPr>
          <a:xfrm>
            <a:off x="523240" y="2298382"/>
            <a:ext cx="8166734" cy="3428365"/>
          </a:xfrm>
          <a:prstGeom prst="rect">
            <a:avLst/>
          </a:prstGeom>
        </p:spPr>
        <p:txBody>
          <a:bodyPr wrap="square" lIns="0" tIns="0" rIns="0" bIns="0" rtlCol="0" vert="horz">
            <a:spAutoFit/>
          </a:bodyPr>
          <a:lstStyle/>
          <a:p>
            <a:pPr marL="2159000">
              <a:lnSpc>
                <a:spcPct val="100000"/>
              </a:lnSpc>
            </a:pPr>
            <a:r>
              <a:rPr dirty="0" sz="1600" spc="-5" b="1">
                <a:solidFill>
                  <a:srgbClr val="66FFFF"/>
                </a:solidFill>
                <a:latin typeface="Arial"/>
                <a:cs typeface="Arial"/>
              </a:rPr>
              <a:t>Male Mice exposed (2 h/day x 30 days, 2.45</a:t>
            </a:r>
            <a:r>
              <a:rPr dirty="0" sz="1600" spc="65" b="1">
                <a:solidFill>
                  <a:srgbClr val="66FFFF"/>
                </a:solidFill>
                <a:latin typeface="Arial"/>
                <a:cs typeface="Arial"/>
              </a:rPr>
              <a:t> </a:t>
            </a:r>
            <a:r>
              <a:rPr dirty="0" sz="1600" spc="-5" b="1">
                <a:solidFill>
                  <a:srgbClr val="66FFFF"/>
                </a:solidFill>
                <a:latin typeface="Arial"/>
                <a:cs typeface="Arial"/>
              </a:rPr>
              <a:t>GHz)</a:t>
            </a:r>
            <a:endParaRPr sz="1600">
              <a:latin typeface="Arial"/>
              <a:cs typeface="Arial"/>
            </a:endParaRPr>
          </a:p>
          <a:p>
            <a:pPr>
              <a:lnSpc>
                <a:spcPct val="100000"/>
              </a:lnSpc>
              <a:spcBef>
                <a:spcPts val="7"/>
              </a:spcBef>
            </a:pPr>
            <a:endParaRPr sz="1900">
              <a:latin typeface="Times New Roman"/>
              <a:cs typeface="Times New Roman"/>
            </a:endParaRPr>
          </a:p>
          <a:p>
            <a:pPr algn="just" marL="342900" marR="5080" indent="-330200">
              <a:lnSpc>
                <a:spcPct val="100000"/>
              </a:lnSpc>
              <a:buClr>
                <a:srgbClr val="FF9900"/>
              </a:buClr>
              <a:buFont typeface="Arial"/>
              <a:buChar char="•"/>
              <a:tabLst>
                <a:tab pos="347980" algn="l"/>
              </a:tabLst>
            </a:pPr>
            <a:r>
              <a:rPr dirty="0" sz="2000" spc="-5" b="1">
                <a:solidFill>
                  <a:srgbClr val="00FFFF"/>
                </a:solidFill>
                <a:latin typeface="Arial"/>
                <a:cs typeface="Arial"/>
              </a:rPr>
              <a:t>Increase in erythrocyte and leukocyte counts </a:t>
            </a:r>
            <a:r>
              <a:rPr dirty="0" sz="2000" spc="-5" b="1">
                <a:solidFill>
                  <a:srgbClr val="FFFFFF"/>
                </a:solidFill>
                <a:latin typeface="Arial"/>
                <a:cs typeface="Arial"/>
              </a:rPr>
              <a:t>in mice exposed  </a:t>
            </a:r>
            <a:r>
              <a:rPr dirty="0" sz="2000" b="1">
                <a:solidFill>
                  <a:srgbClr val="FFFFFF"/>
                </a:solidFill>
                <a:latin typeface="Arial"/>
                <a:cs typeface="Arial"/>
              </a:rPr>
              <a:t>to</a:t>
            </a:r>
            <a:r>
              <a:rPr dirty="0" sz="2000" spc="-90" b="1">
                <a:solidFill>
                  <a:srgbClr val="FFFFFF"/>
                </a:solidFill>
                <a:latin typeface="Arial"/>
                <a:cs typeface="Arial"/>
              </a:rPr>
              <a:t> </a:t>
            </a:r>
            <a:r>
              <a:rPr dirty="0" sz="2000" spc="-5" b="1">
                <a:solidFill>
                  <a:srgbClr val="FFFFFF"/>
                </a:solidFill>
                <a:latin typeface="Arial"/>
                <a:cs typeface="Arial"/>
              </a:rPr>
              <a:t>RFR.</a:t>
            </a:r>
            <a:endParaRPr sz="2000">
              <a:latin typeface="Arial"/>
              <a:cs typeface="Arial"/>
            </a:endParaRPr>
          </a:p>
          <a:p>
            <a:pPr algn="just" marL="342900" marR="5080" indent="-330200">
              <a:lnSpc>
                <a:spcPct val="100000"/>
              </a:lnSpc>
              <a:spcBef>
                <a:spcPts val="1800"/>
              </a:spcBef>
              <a:buClr>
                <a:srgbClr val="FF9900"/>
              </a:buClr>
              <a:buFont typeface="Arial"/>
              <a:buChar char="•"/>
              <a:tabLst>
                <a:tab pos="347980" algn="l"/>
              </a:tabLst>
            </a:pPr>
            <a:r>
              <a:rPr dirty="0" sz="2000" spc="-5" b="1">
                <a:solidFill>
                  <a:srgbClr val="FFFFFF"/>
                </a:solidFill>
                <a:latin typeface="Arial"/>
                <a:cs typeface="Arial"/>
              </a:rPr>
              <a:t>A </a:t>
            </a:r>
            <a:r>
              <a:rPr dirty="0" sz="2000" spc="-5" b="1">
                <a:solidFill>
                  <a:srgbClr val="00FFFF"/>
                </a:solidFill>
                <a:latin typeface="Arial"/>
                <a:cs typeface="Arial"/>
              </a:rPr>
              <a:t>significant DNA strand break in brain cells </a:t>
            </a:r>
            <a:r>
              <a:rPr dirty="0" sz="2000" spc="-5" b="1">
                <a:solidFill>
                  <a:srgbClr val="FFFFFF"/>
                </a:solidFill>
                <a:latin typeface="Arial"/>
                <a:cs typeface="Arial"/>
              </a:rPr>
              <a:t>and the </a:t>
            </a:r>
            <a:r>
              <a:rPr dirty="0" sz="2000" spc="-5" b="1">
                <a:solidFill>
                  <a:srgbClr val="00FFFF"/>
                </a:solidFill>
                <a:latin typeface="Arial"/>
                <a:cs typeface="Arial"/>
              </a:rPr>
              <a:t>loss of  </a:t>
            </a:r>
            <a:r>
              <a:rPr dirty="0" sz="2000" spc="-5" b="1">
                <a:solidFill>
                  <a:srgbClr val="00FFFF"/>
                </a:solidFill>
                <a:latin typeface="Arial"/>
                <a:cs typeface="Arial"/>
              </a:rPr>
              <a:t>spatial memory in</a:t>
            </a:r>
            <a:r>
              <a:rPr dirty="0" sz="2000" spc="-30" b="1">
                <a:solidFill>
                  <a:srgbClr val="00FFFF"/>
                </a:solidFill>
                <a:latin typeface="Arial"/>
                <a:cs typeface="Arial"/>
              </a:rPr>
              <a:t> </a:t>
            </a:r>
            <a:r>
              <a:rPr dirty="0" sz="2000" spc="-5" b="1">
                <a:solidFill>
                  <a:srgbClr val="00FFFF"/>
                </a:solidFill>
                <a:latin typeface="Arial"/>
                <a:cs typeface="Arial"/>
              </a:rPr>
              <a:t>mice.</a:t>
            </a:r>
            <a:endParaRPr sz="2000">
              <a:latin typeface="Arial"/>
              <a:cs typeface="Arial"/>
            </a:endParaRPr>
          </a:p>
          <a:p>
            <a:pPr algn="just" marL="342900" marR="5080" indent="-330200">
              <a:lnSpc>
                <a:spcPct val="100000"/>
              </a:lnSpc>
              <a:spcBef>
                <a:spcPts val="1800"/>
              </a:spcBef>
              <a:buClr>
                <a:srgbClr val="FF9900"/>
              </a:buClr>
              <a:buFont typeface="Arial"/>
              <a:buChar char="•"/>
              <a:tabLst>
                <a:tab pos="347980" algn="l"/>
              </a:tabLst>
            </a:pPr>
            <a:r>
              <a:rPr dirty="0" sz="2000" spc="-5" b="1">
                <a:solidFill>
                  <a:srgbClr val="FFFFFF"/>
                </a:solidFill>
                <a:latin typeface="Arial"/>
                <a:cs typeface="Arial"/>
              </a:rPr>
              <a:t>This report for the first time provides experimental evidence that  continuous exposure </a:t>
            </a:r>
            <a:r>
              <a:rPr dirty="0" sz="2000" b="1">
                <a:solidFill>
                  <a:srgbClr val="FFFFFF"/>
                </a:solidFill>
                <a:latin typeface="Arial"/>
                <a:cs typeface="Arial"/>
              </a:rPr>
              <a:t>to </a:t>
            </a:r>
            <a:r>
              <a:rPr dirty="0" sz="2000" spc="-5" b="1">
                <a:solidFill>
                  <a:srgbClr val="FFFFFF"/>
                </a:solidFill>
                <a:latin typeface="Arial"/>
                <a:cs typeface="Arial"/>
              </a:rPr>
              <a:t>low intensity microwave radiation may  </a:t>
            </a:r>
            <a:r>
              <a:rPr dirty="0" sz="2000" spc="-5" b="1">
                <a:solidFill>
                  <a:srgbClr val="FFFFFF"/>
                </a:solidFill>
                <a:latin typeface="Arial"/>
                <a:cs typeface="Arial"/>
              </a:rPr>
              <a:t>have </a:t>
            </a:r>
            <a:r>
              <a:rPr dirty="0" sz="2000" b="1">
                <a:solidFill>
                  <a:srgbClr val="FFFFFF"/>
                </a:solidFill>
                <a:latin typeface="Arial"/>
                <a:cs typeface="Arial"/>
              </a:rPr>
              <a:t>an </a:t>
            </a:r>
            <a:r>
              <a:rPr dirty="0" sz="2000" spc="-5" b="1">
                <a:solidFill>
                  <a:srgbClr val="FFFFFF"/>
                </a:solidFill>
                <a:latin typeface="Arial"/>
                <a:cs typeface="Arial"/>
              </a:rPr>
              <a:t>adverse effect on the brain function by altering  </a:t>
            </a:r>
            <a:r>
              <a:rPr dirty="0" sz="2000" spc="-5" b="1">
                <a:solidFill>
                  <a:srgbClr val="FFFFFF"/>
                </a:solidFill>
                <a:latin typeface="Arial"/>
                <a:cs typeface="Arial"/>
              </a:rPr>
              <a:t>circadian system and rate of DNA</a:t>
            </a:r>
            <a:r>
              <a:rPr dirty="0" sz="2000" spc="-30" b="1">
                <a:solidFill>
                  <a:srgbClr val="FFFFFF"/>
                </a:solidFill>
                <a:latin typeface="Arial"/>
                <a:cs typeface="Arial"/>
              </a:rPr>
              <a:t> </a:t>
            </a:r>
            <a:r>
              <a:rPr dirty="0" sz="2000" spc="-5" b="1">
                <a:solidFill>
                  <a:srgbClr val="FFFFFF"/>
                </a:solidFill>
                <a:latin typeface="Arial"/>
                <a:cs typeface="Arial"/>
              </a:rPr>
              <a:t>damage.</a:t>
            </a:r>
            <a:endParaRPr sz="20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405447"/>
            <a:ext cx="8124825" cy="536575"/>
          </a:xfrm>
          <a:prstGeom prst="rect"/>
        </p:spPr>
        <p:txBody>
          <a:bodyPr wrap="square" lIns="0" tIns="0" rIns="0" bIns="0" rtlCol="0" vert="horz">
            <a:spAutoFit/>
          </a:bodyPr>
          <a:lstStyle/>
          <a:p>
            <a:pPr marL="477520" marR="5080" indent="-465455">
              <a:lnSpc>
                <a:spcPts val="2100"/>
              </a:lnSpc>
              <a:tabLst>
                <a:tab pos="477520" algn="l"/>
              </a:tabLst>
            </a:pPr>
            <a:r>
              <a:rPr dirty="0" sz="1800">
                <a:solidFill>
                  <a:srgbClr val="FF9900"/>
                </a:solidFill>
              </a:rPr>
              <a:t>5.	Effect </a:t>
            </a:r>
            <a:r>
              <a:rPr dirty="0" sz="1800" spc="-5">
                <a:solidFill>
                  <a:srgbClr val="FF9900"/>
                </a:solidFill>
              </a:rPr>
              <a:t>of </a:t>
            </a:r>
            <a:r>
              <a:rPr dirty="0" sz="1800">
                <a:solidFill>
                  <a:srgbClr val="FF9900"/>
                </a:solidFill>
              </a:rPr>
              <a:t>3G </a:t>
            </a:r>
            <a:r>
              <a:rPr dirty="0" sz="1800" spc="-5">
                <a:solidFill>
                  <a:srgbClr val="FF9900"/>
                </a:solidFill>
              </a:rPr>
              <a:t>Cell Phone on heat shock proteins/p38MAPK in </a:t>
            </a:r>
            <a:r>
              <a:rPr dirty="0" sz="1800" spc="70">
                <a:solidFill>
                  <a:srgbClr val="FF9900"/>
                </a:solidFill>
              </a:rPr>
              <a:t> </a:t>
            </a:r>
            <a:r>
              <a:rPr dirty="0" sz="1800" spc="-5">
                <a:solidFill>
                  <a:srgbClr val="FF9900"/>
                </a:solidFill>
              </a:rPr>
              <a:t>Rat</a:t>
            </a:r>
            <a:r>
              <a:rPr dirty="0" sz="1800">
                <a:solidFill>
                  <a:srgbClr val="FF9900"/>
                </a:solidFill>
              </a:rPr>
              <a:t> </a:t>
            </a:r>
            <a:r>
              <a:rPr dirty="0" sz="1800" spc="-5">
                <a:solidFill>
                  <a:srgbClr val="FF9900"/>
                </a:solidFill>
              </a:rPr>
              <a:t>Brain </a:t>
            </a:r>
            <a:r>
              <a:rPr dirty="0" sz="1800">
                <a:solidFill>
                  <a:srgbClr val="FF9900"/>
                </a:solidFill>
              </a:rPr>
              <a:t> </a:t>
            </a:r>
            <a:r>
              <a:rPr dirty="0" sz="1800" spc="-5">
                <a:solidFill>
                  <a:srgbClr val="FFFFFF"/>
                </a:solidFill>
              </a:rPr>
              <a:t>Kesari </a:t>
            </a:r>
            <a:r>
              <a:rPr dirty="0" sz="1800">
                <a:solidFill>
                  <a:srgbClr val="FFFFFF"/>
                </a:solidFill>
              </a:rPr>
              <a:t>et. </a:t>
            </a:r>
            <a:r>
              <a:rPr dirty="0" sz="1800" spc="-5">
                <a:solidFill>
                  <a:srgbClr val="FFFFFF"/>
                </a:solidFill>
              </a:rPr>
              <a:t>al., Cell Biochem Biophys. 2014;</a:t>
            </a:r>
            <a:r>
              <a:rPr dirty="0" sz="1800" spc="80">
                <a:solidFill>
                  <a:srgbClr val="FFFFFF"/>
                </a:solidFill>
              </a:rPr>
              <a:t> </a:t>
            </a:r>
            <a:r>
              <a:rPr dirty="0" sz="1800" spc="-5">
                <a:solidFill>
                  <a:srgbClr val="FFFFFF"/>
                </a:solidFill>
              </a:rPr>
              <a:t>68(2):347-58.</a:t>
            </a:r>
            <a:endParaRPr sz="1800"/>
          </a:p>
        </p:txBody>
      </p:sp>
      <p:sp>
        <p:nvSpPr>
          <p:cNvPr id="3" name="object 3"/>
          <p:cNvSpPr/>
          <p:nvPr/>
        </p:nvSpPr>
        <p:spPr>
          <a:xfrm>
            <a:off x="1695792" y="2074020"/>
            <a:ext cx="5872937" cy="473410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600200" y="1981200"/>
            <a:ext cx="5867400" cy="4724400"/>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1928177" y="1612582"/>
            <a:ext cx="4608830" cy="254635"/>
          </a:xfrm>
          <a:prstGeom prst="rect">
            <a:avLst/>
          </a:prstGeom>
        </p:spPr>
        <p:txBody>
          <a:bodyPr wrap="square" lIns="0" tIns="0" rIns="0" bIns="0" rtlCol="0" vert="horz">
            <a:spAutoFit/>
          </a:bodyPr>
          <a:lstStyle/>
          <a:p>
            <a:pPr marL="12700">
              <a:lnSpc>
                <a:spcPct val="100000"/>
              </a:lnSpc>
            </a:pPr>
            <a:r>
              <a:rPr dirty="0" sz="1600" spc="-5" b="1">
                <a:solidFill>
                  <a:srgbClr val="66FFFF"/>
                </a:solidFill>
                <a:latin typeface="Arial"/>
                <a:cs typeface="Arial"/>
              </a:rPr>
              <a:t>Male Wistar Rats (2 h/day x 60 days, </a:t>
            </a:r>
            <a:r>
              <a:rPr dirty="0" sz="1600" b="1">
                <a:solidFill>
                  <a:srgbClr val="66FFFF"/>
                </a:solidFill>
                <a:latin typeface="Arial"/>
                <a:cs typeface="Arial"/>
              </a:rPr>
              <a:t>3G</a:t>
            </a:r>
            <a:r>
              <a:rPr dirty="0" sz="1600" spc="40" b="1">
                <a:solidFill>
                  <a:srgbClr val="66FFFF"/>
                </a:solidFill>
                <a:latin typeface="Arial"/>
                <a:cs typeface="Arial"/>
              </a:rPr>
              <a:t> </a:t>
            </a:r>
            <a:r>
              <a:rPr dirty="0" sz="1600" spc="-5" b="1">
                <a:solidFill>
                  <a:srgbClr val="66FFFF"/>
                </a:solidFill>
                <a:latin typeface="Arial"/>
                <a:cs typeface="Arial"/>
              </a:rPr>
              <a:t>mobile)</a:t>
            </a:r>
            <a:endParaRPr sz="16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4687"/>
            <a:ext cx="9144000" cy="6030911"/>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0" rIns="0" bIns="0" rtlCol="0" vert="horz">
            <a:spAutoFit/>
          </a:bodyPr>
          <a:lstStyle/>
          <a:p>
            <a:pPr marL="1052195">
              <a:lnSpc>
                <a:spcPct val="100000"/>
              </a:lnSpc>
            </a:pPr>
            <a:r>
              <a:rPr dirty="0" sz="3200" spc="-5" b="0">
                <a:solidFill>
                  <a:srgbClr val="FFFF00"/>
                </a:solidFill>
                <a:latin typeface="Arial"/>
                <a:cs typeface="Arial"/>
              </a:rPr>
              <a:t>Kesari </a:t>
            </a:r>
            <a:r>
              <a:rPr dirty="0" sz="3200" b="0">
                <a:solidFill>
                  <a:srgbClr val="FFFF00"/>
                </a:solidFill>
                <a:latin typeface="Arial"/>
                <a:cs typeface="Arial"/>
              </a:rPr>
              <a:t>et </a:t>
            </a:r>
            <a:r>
              <a:rPr dirty="0" sz="3200" spc="-5" b="0">
                <a:solidFill>
                  <a:srgbClr val="FFFF00"/>
                </a:solidFill>
                <a:latin typeface="Arial"/>
                <a:cs typeface="Arial"/>
              </a:rPr>
              <a:t>al, 2014, </a:t>
            </a:r>
            <a:r>
              <a:rPr dirty="0" sz="3200" b="0">
                <a:solidFill>
                  <a:srgbClr val="FFFF00"/>
                </a:solidFill>
                <a:latin typeface="Arial"/>
                <a:cs typeface="Arial"/>
              </a:rPr>
              <a:t>rat </a:t>
            </a:r>
            <a:r>
              <a:rPr dirty="0" sz="3200" spc="-5" b="0">
                <a:solidFill>
                  <a:srgbClr val="FFFF00"/>
                </a:solidFill>
                <a:latin typeface="Arial"/>
                <a:cs typeface="Arial"/>
              </a:rPr>
              <a:t>brain comet</a:t>
            </a:r>
            <a:r>
              <a:rPr dirty="0" sz="3200" spc="30" b="0">
                <a:solidFill>
                  <a:srgbClr val="FFFF00"/>
                </a:solidFill>
                <a:latin typeface="Arial"/>
                <a:cs typeface="Arial"/>
              </a:rPr>
              <a:t> </a:t>
            </a:r>
            <a:r>
              <a:rPr dirty="0" sz="3200" spc="-5" b="0">
                <a:solidFill>
                  <a:srgbClr val="FFFF00"/>
                </a:solidFill>
                <a:latin typeface="Arial"/>
                <a:cs typeface="Arial"/>
              </a:rPr>
              <a:t>assay</a:t>
            </a:r>
            <a:endParaRPr sz="32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1143000"/>
            <a:ext cx="7848600" cy="5324475"/>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73977" rIns="0" bIns="0" rtlCol="0" vert="horz">
            <a:spAutoFit/>
          </a:bodyPr>
          <a:lstStyle/>
          <a:p>
            <a:pPr marL="1779905" marR="5080" indent="-475615">
              <a:lnSpc>
                <a:spcPts val="3800"/>
              </a:lnSpc>
            </a:pPr>
            <a:r>
              <a:rPr dirty="0" sz="3200" spc="-5" b="0">
                <a:solidFill>
                  <a:srgbClr val="FFFF00"/>
                </a:solidFill>
                <a:latin typeface="Arial"/>
                <a:cs typeface="Arial"/>
              </a:rPr>
              <a:t>Kesari </a:t>
            </a:r>
            <a:r>
              <a:rPr dirty="0" sz="3200" b="0">
                <a:solidFill>
                  <a:srgbClr val="FFFF00"/>
                </a:solidFill>
                <a:latin typeface="Arial"/>
                <a:cs typeface="Arial"/>
              </a:rPr>
              <a:t>et </a:t>
            </a:r>
            <a:r>
              <a:rPr dirty="0" sz="3200" spc="-5" b="0">
                <a:solidFill>
                  <a:srgbClr val="FFFF00"/>
                </a:solidFill>
                <a:latin typeface="Arial"/>
                <a:cs typeface="Arial"/>
              </a:rPr>
              <a:t>al; 2014 – Micronucleated  </a:t>
            </a:r>
            <a:r>
              <a:rPr dirty="0" sz="3200" spc="-5" b="0">
                <a:solidFill>
                  <a:srgbClr val="FFFF00"/>
                </a:solidFill>
                <a:latin typeface="Arial"/>
                <a:cs typeface="Arial"/>
              </a:rPr>
              <a:t>polychromatic erythrocytes</a:t>
            </a:r>
            <a:r>
              <a:rPr dirty="0" sz="3200" b="0">
                <a:solidFill>
                  <a:srgbClr val="FFFF00"/>
                </a:solidFill>
                <a:latin typeface="Arial"/>
                <a:cs typeface="Arial"/>
              </a:rPr>
              <a:t> rat</a:t>
            </a:r>
            <a:endParaRPr sz="3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34439" y="1155471"/>
            <a:ext cx="6791502" cy="570252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139825" y="1062037"/>
            <a:ext cx="6784975" cy="5795962"/>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xfrm>
            <a:off x="557940" y="102552"/>
            <a:ext cx="8032115" cy="835025"/>
          </a:xfrm>
          <a:prstGeom prst="rect"/>
        </p:spPr>
        <p:txBody>
          <a:bodyPr wrap="square" lIns="0" tIns="0" rIns="0" bIns="0" rtlCol="0" vert="horz">
            <a:spAutoFit/>
          </a:bodyPr>
          <a:lstStyle/>
          <a:p>
            <a:pPr marL="3284220" marR="5080" indent="-3272154">
              <a:lnSpc>
                <a:spcPts val="3300"/>
              </a:lnSpc>
              <a:tabLst>
                <a:tab pos="2878455" algn="l"/>
              </a:tabLst>
            </a:pPr>
            <a:r>
              <a:rPr dirty="0" sz="2800" spc="-5" b="0">
                <a:solidFill>
                  <a:srgbClr val="FFFF00"/>
                </a:solidFill>
                <a:latin typeface="Arial"/>
                <a:cs typeface="Arial"/>
              </a:rPr>
              <a:t>Kesari  </a:t>
            </a:r>
            <a:r>
              <a:rPr dirty="0" sz="2800" b="0">
                <a:solidFill>
                  <a:srgbClr val="FFFF00"/>
                </a:solidFill>
                <a:latin typeface="Arial"/>
                <a:cs typeface="Arial"/>
              </a:rPr>
              <a:t>et</a:t>
            </a:r>
            <a:r>
              <a:rPr dirty="0" sz="2800" spc="300" b="0">
                <a:solidFill>
                  <a:srgbClr val="FFFF00"/>
                </a:solidFill>
                <a:latin typeface="Arial"/>
                <a:cs typeface="Arial"/>
              </a:rPr>
              <a:t> </a:t>
            </a:r>
            <a:r>
              <a:rPr dirty="0" sz="2800" spc="-5" b="0">
                <a:solidFill>
                  <a:srgbClr val="FFFF00"/>
                </a:solidFill>
                <a:latin typeface="Arial"/>
                <a:cs typeface="Arial"/>
              </a:rPr>
              <a:t>al</a:t>
            </a:r>
            <a:r>
              <a:rPr dirty="0" sz="2800" spc="535" b="0">
                <a:solidFill>
                  <a:srgbClr val="FFFF00"/>
                </a:solidFill>
                <a:latin typeface="Arial"/>
                <a:cs typeface="Arial"/>
              </a:rPr>
              <a:t> </a:t>
            </a:r>
            <a:r>
              <a:rPr dirty="0" sz="2800" spc="-5" b="0">
                <a:solidFill>
                  <a:srgbClr val="FFFF00"/>
                </a:solidFill>
                <a:latin typeface="Arial"/>
                <a:cs typeface="Arial"/>
              </a:rPr>
              <a:t>2014	reduced caspase</a:t>
            </a:r>
            <a:r>
              <a:rPr dirty="0" sz="2800" spc="20" b="0">
                <a:solidFill>
                  <a:srgbClr val="FFFF00"/>
                </a:solidFill>
                <a:latin typeface="Arial"/>
                <a:cs typeface="Arial"/>
              </a:rPr>
              <a:t> </a:t>
            </a:r>
            <a:r>
              <a:rPr dirty="0" sz="2800" spc="-5" b="0">
                <a:solidFill>
                  <a:srgbClr val="FFFF00"/>
                </a:solidFill>
                <a:latin typeface="Arial"/>
                <a:cs typeface="Arial"/>
              </a:rPr>
              <a:t>after</a:t>
            </a:r>
            <a:r>
              <a:rPr dirty="0" sz="2800" spc="5" b="0">
                <a:solidFill>
                  <a:srgbClr val="FFFF00"/>
                </a:solidFill>
                <a:latin typeface="Arial"/>
                <a:cs typeface="Arial"/>
              </a:rPr>
              <a:t> </a:t>
            </a:r>
            <a:r>
              <a:rPr dirty="0" sz="2800" spc="-5" b="0">
                <a:solidFill>
                  <a:srgbClr val="FFFF00"/>
                </a:solidFill>
                <a:latin typeface="Arial"/>
                <a:cs typeface="Arial"/>
              </a:rPr>
              <a:t>cellphone </a:t>
            </a:r>
            <a:r>
              <a:rPr dirty="0" sz="2800" spc="-5" b="0">
                <a:solidFill>
                  <a:srgbClr val="FFFF00"/>
                </a:solidFill>
                <a:latin typeface="Arial"/>
                <a:cs typeface="Arial"/>
              </a:rPr>
              <a:t> </a:t>
            </a:r>
            <a:r>
              <a:rPr dirty="0" sz="2800" spc="-5" b="0">
                <a:solidFill>
                  <a:srgbClr val="FFFF00"/>
                </a:solidFill>
                <a:latin typeface="Arial"/>
                <a:cs typeface="Arial"/>
              </a:rPr>
              <a:t>exposure</a:t>
            </a:r>
            <a:endParaRPr sz="2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79940" y="2873057"/>
            <a:ext cx="813435" cy="314960"/>
          </a:xfrm>
          <a:prstGeom prst="rect">
            <a:avLst/>
          </a:prstGeom>
        </p:spPr>
        <p:txBody>
          <a:bodyPr wrap="square" lIns="0" tIns="0" rIns="0" bIns="0" rtlCol="0" vert="horz">
            <a:spAutoFit/>
          </a:bodyPr>
          <a:lstStyle/>
          <a:p>
            <a:pPr marL="12700">
              <a:lnSpc>
                <a:spcPct val="100000"/>
              </a:lnSpc>
            </a:pPr>
            <a:r>
              <a:rPr dirty="0" sz="2000" spc="40" b="1">
                <a:solidFill>
                  <a:srgbClr val="FFFFFF"/>
                </a:solidFill>
                <a:latin typeface="Arial"/>
                <a:cs typeface="Arial"/>
              </a:rPr>
              <a:t>phone</a:t>
            </a:r>
            <a:endParaRPr sz="2000">
              <a:latin typeface="Arial"/>
              <a:cs typeface="Arial"/>
            </a:endParaRPr>
          </a:p>
        </p:txBody>
      </p:sp>
      <p:sp>
        <p:nvSpPr>
          <p:cNvPr id="3" name="object 3"/>
          <p:cNvSpPr txBox="1"/>
          <p:nvPr/>
        </p:nvSpPr>
        <p:spPr>
          <a:xfrm>
            <a:off x="6963130" y="2873057"/>
            <a:ext cx="1575435" cy="314960"/>
          </a:xfrm>
          <a:prstGeom prst="rect">
            <a:avLst/>
          </a:prstGeom>
        </p:spPr>
        <p:txBody>
          <a:bodyPr wrap="square" lIns="0" tIns="0" rIns="0" bIns="0" rtlCol="0" vert="horz">
            <a:spAutoFit/>
          </a:bodyPr>
          <a:lstStyle/>
          <a:p>
            <a:pPr marL="12700">
              <a:lnSpc>
                <a:spcPct val="100000"/>
              </a:lnSpc>
            </a:pPr>
            <a:r>
              <a:rPr dirty="0" sz="2000" spc="40" b="1">
                <a:solidFill>
                  <a:srgbClr val="00FFFF"/>
                </a:solidFill>
                <a:latin typeface="Arial"/>
                <a:cs typeface="Arial"/>
              </a:rPr>
              <a:t>significantly</a:t>
            </a:r>
            <a:endParaRPr sz="2000">
              <a:latin typeface="Arial"/>
              <a:cs typeface="Arial"/>
            </a:endParaRPr>
          </a:p>
        </p:txBody>
      </p:sp>
      <p:sp>
        <p:nvSpPr>
          <p:cNvPr id="4" name="object 4"/>
          <p:cNvSpPr txBox="1"/>
          <p:nvPr/>
        </p:nvSpPr>
        <p:spPr>
          <a:xfrm>
            <a:off x="726440" y="2873057"/>
            <a:ext cx="5116830" cy="619760"/>
          </a:xfrm>
          <a:prstGeom prst="rect">
            <a:avLst/>
          </a:prstGeom>
        </p:spPr>
        <p:txBody>
          <a:bodyPr wrap="square" lIns="0" tIns="0" rIns="0" bIns="0" rtlCol="0" vert="horz">
            <a:spAutoFit/>
          </a:bodyPr>
          <a:lstStyle/>
          <a:p>
            <a:pPr marL="342900" marR="5080" indent="-330200">
              <a:lnSpc>
                <a:spcPct val="100000"/>
              </a:lnSpc>
              <a:buClr>
                <a:srgbClr val="FF9900"/>
              </a:buClr>
              <a:buFont typeface="Arial"/>
              <a:buChar char="•"/>
              <a:tabLst>
                <a:tab pos="350520" algn="l"/>
                <a:tab pos="1751330" algn="l"/>
                <a:tab pos="2888615" algn="l"/>
                <a:tab pos="3671570" algn="l"/>
                <a:tab pos="4218305" algn="l"/>
              </a:tabLst>
            </a:pPr>
            <a:r>
              <a:rPr dirty="0" sz="2000" spc="35" b="1">
                <a:solidFill>
                  <a:srgbClr val="FFFFFF"/>
                </a:solidFill>
                <a:latin typeface="Arial"/>
                <a:cs typeface="Arial"/>
              </a:rPr>
              <a:t>Radiation	</a:t>
            </a:r>
            <a:r>
              <a:rPr dirty="0" sz="2000" spc="30" b="1">
                <a:solidFill>
                  <a:srgbClr val="FFFFFF"/>
                </a:solidFill>
                <a:latin typeface="Arial"/>
                <a:cs typeface="Arial"/>
              </a:rPr>
              <a:t>emitted	from	</a:t>
            </a:r>
            <a:r>
              <a:rPr dirty="0" sz="2000" spc="20" b="1">
                <a:solidFill>
                  <a:srgbClr val="FFFFFF"/>
                </a:solidFill>
                <a:latin typeface="Arial"/>
                <a:cs typeface="Arial"/>
              </a:rPr>
              <a:t>3G	</a:t>
            </a:r>
            <a:r>
              <a:rPr dirty="0" sz="2000" spc="40" b="1">
                <a:solidFill>
                  <a:srgbClr val="FFFFFF"/>
                </a:solidFill>
                <a:latin typeface="Arial"/>
                <a:cs typeface="Arial"/>
              </a:rPr>
              <a:t>mobile  </a:t>
            </a:r>
            <a:r>
              <a:rPr dirty="0" sz="2000" spc="-5" b="1">
                <a:solidFill>
                  <a:srgbClr val="00FFFF"/>
                </a:solidFill>
                <a:latin typeface="Arial"/>
                <a:cs typeface="Arial"/>
              </a:rPr>
              <a:t>induced DNA strand breaks in</a:t>
            </a:r>
            <a:r>
              <a:rPr dirty="0" sz="2000" spc="-70" b="1">
                <a:solidFill>
                  <a:srgbClr val="00FFFF"/>
                </a:solidFill>
                <a:latin typeface="Arial"/>
                <a:cs typeface="Arial"/>
              </a:rPr>
              <a:t> </a:t>
            </a:r>
            <a:r>
              <a:rPr dirty="0" sz="2000" spc="-5" b="1">
                <a:solidFill>
                  <a:srgbClr val="00FFFF"/>
                </a:solidFill>
                <a:latin typeface="Arial"/>
                <a:cs typeface="Arial"/>
              </a:rPr>
              <a:t>neurons</a:t>
            </a:r>
            <a:r>
              <a:rPr dirty="0" sz="2000" spc="-5" b="1">
                <a:solidFill>
                  <a:srgbClr val="FFFFFF"/>
                </a:solidFill>
                <a:latin typeface="Arial"/>
                <a:cs typeface="Arial"/>
              </a:rPr>
              <a:t>.</a:t>
            </a:r>
            <a:endParaRPr sz="2000">
              <a:latin typeface="Arial"/>
              <a:cs typeface="Arial"/>
            </a:endParaRPr>
          </a:p>
        </p:txBody>
      </p:sp>
      <p:sp>
        <p:nvSpPr>
          <p:cNvPr id="5" name="object 5"/>
          <p:cNvSpPr txBox="1"/>
          <p:nvPr/>
        </p:nvSpPr>
        <p:spPr>
          <a:xfrm>
            <a:off x="726440" y="3762057"/>
            <a:ext cx="7806055" cy="1813560"/>
          </a:xfrm>
          <a:prstGeom prst="rect">
            <a:avLst/>
          </a:prstGeom>
        </p:spPr>
        <p:txBody>
          <a:bodyPr wrap="square" lIns="0" tIns="0" rIns="0" bIns="0" rtlCol="0" vert="horz">
            <a:spAutoFit/>
          </a:bodyPr>
          <a:lstStyle/>
          <a:p>
            <a:pPr marL="342900" indent="-330200">
              <a:lnSpc>
                <a:spcPct val="100000"/>
              </a:lnSpc>
              <a:buClr>
                <a:srgbClr val="FF9900"/>
              </a:buClr>
              <a:buFont typeface="Arial"/>
              <a:buChar char="•"/>
              <a:tabLst>
                <a:tab pos="347980" algn="l"/>
              </a:tabLst>
            </a:pPr>
            <a:r>
              <a:rPr dirty="0" sz="2000" spc="-5" b="1">
                <a:solidFill>
                  <a:srgbClr val="FFFFFF"/>
                </a:solidFill>
                <a:latin typeface="Arial"/>
                <a:cs typeface="Arial"/>
              </a:rPr>
              <a:t>Significant </a:t>
            </a:r>
            <a:r>
              <a:rPr dirty="0" sz="2000" spc="-5" b="1">
                <a:solidFill>
                  <a:srgbClr val="00FFFF"/>
                </a:solidFill>
                <a:latin typeface="Arial"/>
                <a:cs typeface="Arial"/>
              </a:rPr>
              <a:t>increase in micronuclei, caspase 3 and</a:t>
            </a:r>
            <a:r>
              <a:rPr dirty="0" sz="2000" spc="70" b="1">
                <a:solidFill>
                  <a:srgbClr val="00FFFF"/>
                </a:solidFill>
                <a:latin typeface="Arial"/>
                <a:cs typeface="Arial"/>
              </a:rPr>
              <a:t> </a:t>
            </a:r>
            <a:r>
              <a:rPr dirty="0" sz="2000" spc="-5" b="1">
                <a:solidFill>
                  <a:srgbClr val="00FFFF"/>
                </a:solidFill>
                <a:latin typeface="Arial"/>
                <a:cs typeface="Arial"/>
              </a:rPr>
              <a:t>apoptosis</a:t>
            </a:r>
            <a:endParaRPr sz="2000">
              <a:latin typeface="Arial"/>
              <a:cs typeface="Arial"/>
            </a:endParaRPr>
          </a:p>
          <a:p>
            <a:pPr>
              <a:lnSpc>
                <a:spcPct val="100000"/>
              </a:lnSpc>
              <a:spcBef>
                <a:spcPts val="15"/>
              </a:spcBef>
              <a:buClr>
                <a:srgbClr val="FF9900"/>
              </a:buClr>
              <a:buFont typeface="Arial"/>
              <a:buChar char="•"/>
            </a:pPr>
            <a:endParaRPr sz="1900">
              <a:latin typeface="Times New Roman"/>
              <a:cs typeface="Times New Roman"/>
            </a:endParaRPr>
          </a:p>
          <a:p>
            <a:pPr algn="just" marL="342900" marR="5080" indent="-330200">
              <a:lnSpc>
                <a:spcPct val="100000"/>
              </a:lnSpc>
              <a:buClr>
                <a:srgbClr val="FF9900"/>
              </a:buClr>
              <a:buFont typeface="Arial"/>
              <a:buChar char="•"/>
              <a:tabLst>
                <a:tab pos="347980" algn="l"/>
              </a:tabLst>
            </a:pPr>
            <a:r>
              <a:rPr dirty="0" sz="2000" spc="-5" b="1">
                <a:solidFill>
                  <a:srgbClr val="FFFFFF"/>
                </a:solidFill>
                <a:latin typeface="Arial"/>
                <a:cs typeface="Arial"/>
              </a:rPr>
              <a:t>Increase phosphorylation of hsp27, hsp70, and p38 mitogen-  activated protein kinase (p38MAPK) leads </a:t>
            </a:r>
            <a:r>
              <a:rPr dirty="0" sz="2000" b="1">
                <a:solidFill>
                  <a:srgbClr val="FFFFFF"/>
                </a:solidFill>
                <a:latin typeface="Arial"/>
                <a:cs typeface="Arial"/>
              </a:rPr>
              <a:t>to </a:t>
            </a:r>
            <a:r>
              <a:rPr dirty="0" sz="2000" spc="-5" b="1">
                <a:solidFill>
                  <a:srgbClr val="FFFFFF"/>
                </a:solidFill>
                <a:latin typeface="Arial"/>
                <a:cs typeface="Arial"/>
              </a:rPr>
              <a:t>mitochondrial  </a:t>
            </a:r>
            <a:r>
              <a:rPr dirty="0" sz="2000" spc="-5" b="1">
                <a:solidFill>
                  <a:srgbClr val="FFFFFF"/>
                </a:solidFill>
                <a:latin typeface="Arial"/>
                <a:cs typeface="Arial"/>
              </a:rPr>
              <a:t>dysfunction-mediated cytochrome c release and subsequent  activation of caspases and</a:t>
            </a:r>
            <a:r>
              <a:rPr dirty="0" sz="2000" spc="15" b="1">
                <a:solidFill>
                  <a:srgbClr val="FFFFFF"/>
                </a:solidFill>
                <a:latin typeface="Arial"/>
                <a:cs typeface="Arial"/>
              </a:rPr>
              <a:t> </a:t>
            </a:r>
            <a:r>
              <a:rPr dirty="0" sz="2000" spc="-5" b="1">
                <a:solidFill>
                  <a:srgbClr val="FFFFFF"/>
                </a:solidFill>
                <a:latin typeface="Arial"/>
                <a:cs typeface="Arial"/>
              </a:rPr>
              <a:t>apoptosis.</a:t>
            </a:r>
            <a:endParaRPr sz="2000">
              <a:latin typeface="Arial"/>
              <a:cs typeface="Arial"/>
            </a:endParaRPr>
          </a:p>
        </p:txBody>
      </p:sp>
      <p:sp>
        <p:nvSpPr>
          <p:cNvPr id="6" name="object 6"/>
          <p:cNvSpPr txBox="1">
            <a:spLocks noGrp="1"/>
          </p:cNvSpPr>
          <p:nvPr>
            <p:ph type="title"/>
          </p:nvPr>
        </p:nvSpPr>
        <p:spPr>
          <a:prstGeom prst="rect"/>
        </p:spPr>
        <p:txBody>
          <a:bodyPr wrap="square" lIns="0" tIns="73977" rIns="0" bIns="0" rtlCol="0" vert="horz">
            <a:spAutoFit/>
          </a:bodyPr>
          <a:lstStyle/>
          <a:p>
            <a:pPr marL="213995" marR="5080">
              <a:lnSpc>
                <a:spcPts val="3300"/>
              </a:lnSpc>
            </a:pPr>
            <a:r>
              <a:rPr dirty="0" sz="2800" spc="-5">
                <a:solidFill>
                  <a:srgbClr val="FFFF00"/>
                </a:solidFill>
              </a:rPr>
              <a:t>Oxidative stress activates a variety of cellular  signal transduction</a:t>
            </a:r>
            <a:r>
              <a:rPr dirty="0" sz="2800" spc="-25">
                <a:solidFill>
                  <a:srgbClr val="FFFF00"/>
                </a:solidFill>
              </a:rPr>
              <a:t> </a:t>
            </a:r>
            <a:r>
              <a:rPr dirty="0" sz="2800" spc="-5">
                <a:solidFill>
                  <a:srgbClr val="FFFF00"/>
                </a:solidFill>
              </a:rPr>
              <a:t>pathways</a:t>
            </a:r>
            <a:r>
              <a:rPr dirty="0" sz="1800" spc="-5">
                <a:solidFill>
                  <a:srgbClr val="00FFFF"/>
                </a:solidFill>
              </a:rPr>
              <a:t>.</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58432"/>
            <a:ext cx="2895600" cy="314960"/>
          </a:xfrm>
          <a:prstGeom prst="rect"/>
        </p:spPr>
        <p:txBody>
          <a:bodyPr wrap="square" lIns="0" tIns="0" rIns="0" bIns="0" rtlCol="0" vert="horz">
            <a:spAutoFit/>
          </a:bodyPr>
          <a:lstStyle/>
          <a:p>
            <a:pPr marL="12700">
              <a:lnSpc>
                <a:spcPct val="100000"/>
              </a:lnSpc>
            </a:pPr>
            <a:r>
              <a:rPr dirty="0" sz="2000" spc="-5" u="sng">
                <a:solidFill>
                  <a:srgbClr val="66FFFF"/>
                </a:solidFill>
              </a:rPr>
              <a:t>Reproductive</a:t>
            </a:r>
            <a:r>
              <a:rPr dirty="0" sz="2000" spc="-110" u="sng">
                <a:solidFill>
                  <a:srgbClr val="66FFFF"/>
                </a:solidFill>
              </a:rPr>
              <a:t> </a:t>
            </a:r>
            <a:r>
              <a:rPr dirty="0" sz="2000" spc="-5" u="sng">
                <a:solidFill>
                  <a:srgbClr val="66FFFF"/>
                </a:solidFill>
              </a:rPr>
              <a:t>Alteration</a:t>
            </a:r>
            <a:endParaRPr sz="2000"/>
          </a:p>
        </p:txBody>
      </p:sp>
      <p:sp>
        <p:nvSpPr>
          <p:cNvPr id="3" name="object 3"/>
          <p:cNvSpPr/>
          <p:nvPr/>
        </p:nvSpPr>
        <p:spPr>
          <a:xfrm>
            <a:off x="245225" y="1467201"/>
            <a:ext cx="4264431" cy="511232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52400" y="1371600"/>
            <a:ext cx="4254500" cy="5105398"/>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4574540" y="1709420"/>
            <a:ext cx="1444625" cy="314960"/>
          </a:xfrm>
          <a:prstGeom prst="rect">
            <a:avLst/>
          </a:prstGeom>
        </p:spPr>
        <p:txBody>
          <a:bodyPr wrap="square" lIns="0" tIns="0" rIns="0" bIns="0" rtlCol="0" vert="horz">
            <a:spAutoFit/>
          </a:bodyPr>
          <a:lstStyle/>
          <a:p>
            <a:pPr marL="355600" indent="-342900">
              <a:lnSpc>
                <a:spcPct val="100000"/>
              </a:lnSpc>
              <a:buClr>
                <a:srgbClr val="FF9900"/>
              </a:buClr>
              <a:buFont typeface="Arial"/>
              <a:buChar char="•"/>
              <a:tabLst>
                <a:tab pos="356235" algn="l"/>
              </a:tabLst>
            </a:pPr>
            <a:r>
              <a:rPr dirty="0" sz="2000" spc="130" b="1">
                <a:solidFill>
                  <a:srgbClr val="FFFFFF"/>
                </a:solidFill>
                <a:latin typeface="Arial"/>
                <a:cs typeface="Arial"/>
              </a:rPr>
              <a:t>Chronic</a:t>
            </a:r>
            <a:endParaRPr sz="2000">
              <a:latin typeface="Arial"/>
              <a:cs typeface="Arial"/>
            </a:endParaRPr>
          </a:p>
        </p:txBody>
      </p:sp>
      <p:sp>
        <p:nvSpPr>
          <p:cNvPr id="6" name="object 6"/>
          <p:cNvSpPr txBox="1"/>
          <p:nvPr/>
        </p:nvSpPr>
        <p:spPr>
          <a:xfrm>
            <a:off x="6191136" y="1709420"/>
            <a:ext cx="1287780" cy="314960"/>
          </a:xfrm>
          <a:prstGeom prst="rect">
            <a:avLst/>
          </a:prstGeom>
        </p:spPr>
        <p:txBody>
          <a:bodyPr wrap="square" lIns="0" tIns="0" rIns="0" bIns="0" rtlCol="0" vert="horz">
            <a:spAutoFit/>
          </a:bodyPr>
          <a:lstStyle/>
          <a:p>
            <a:pPr marL="12700">
              <a:lnSpc>
                <a:spcPct val="100000"/>
              </a:lnSpc>
            </a:pPr>
            <a:r>
              <a:rPr dirty="0" sz="2000" spc="130" b="1">
                <a:solidFill>
                  <a:srgbClr val="FFFFFF"/>
                </a:solidFill>
                <a:latin typeface="Arial"/>
                <a:cs typeface="Arial"/>
              </a:rPr>
              <a:t>exposure</a:t>
            </a:r>
            <a:endParaRPr sz="2000">
              <a:latin typeface="Arial"/>
              <a:cs typeface="Arial"/>
            </a:endParaRPr>
          </a:p>
        </p:txBody>
      </p:sp>
      <p:sp>
        <p:nvSpPr>
          <p:cNvPr id="7" name="object 7"/>
          <p:cNvSpPr txBox="1"/>
          <p:nvPr/>
        </p:nvSpPr>
        <p:spPr>
          <a:xfrm>
            <a:off x="4904740" y="2090420"/>
            <a:ext cx="3016885" cy="314960"/>
          </a:xfrm>
          <a:prstGeom prst="rect">
            <a:avLst/>
          </a:prstGeom>
        </p:spPr>
        <p:txBody>
          <a:bodyPr wrap="square" lIns="0" tIns="0" rIns="0" bIns="0" rtlCol="0" vert="horz">
            <a:spAutoFit/>
          </a:bodyPr>
          <a:lstStyle/>
          <a:p>
            <a:pPr marL="12700">
              <a:lnSpc>
                <a:spcPct val="100000"/>
              </a:lnSpc>
              <a:tabLst>
                <a:tab pos="1680845" algn="l"/>
              </a:tabLst>
            </a:pPr>
            <a:r>
              <a:rPr dirty="0" sz="2000" spc="140" b="1">
                <a:solidFill>
                  <a:srgbClr val="FFFFFF"/>
                </a:solidFill>
                <a:latin typeface="Arial"/>
                <a:cs typeface="Arial"/>
              </a:rPr>
              <a:t>Frequency	Radiation</a:t>
            </a:r>
            <a:endParaRPr sz="2000">
              <a:latin typeface="Arial"/>
              <a:cs typeface="Arial"/>
            </a:endParaRPr>
          </a:p>
        </p:txBody>
      </p:sp>
      <p:sp>
        <p:nvSpPr>
          <p:cNvPr id="8" name="object 8"/>
          <p:cNvSpPr txBox="1"/>
          <p:nvPr/>
        </p:nvSpPr>
        <p:spPr>
          <a:xfrm>
            <a:off x="7650773" y="1709420"/>
            <a:ext cx="1284605" cy="695960"/>
          </a:xfrm>
          <a:prstGeom prst="rect">
            <a:avLst/>
          </a:prstGeom>
        </p:spPr>
        <p:txBody>
          <a:bodyPr wrap="square" lIns="0" tIns="0" rIns="0" bIns="0" rtlCol="0" vert="horz">
            <a:spAutoFit/>
          </a:bodyPr>
          <a:lstStyle/>
          <a:p>
            <a:pPr marL="12700">
              <a:lnSpc>
                <a:spcPct val="100000"/>
              </a:lnSpc>
              <a:tabLst>
                <a:tab pos="482600" algn="l"/>
              </a:tabLst>
            </a:pPr>
            <a:r>
              <a:rPr dirty="0" sz="2000" spc="130" b="1">
                <a:solidFill>
                  <a:srgbClr val="FFFFFF"/>
                </a:solidFill>
                <a:latin typeface="Arial"/>
                <a:cs typeface="Arial"/>
              </a:rPr>
              <a:t>t</a:t>
            </a:r>
            <a:r>
              <a:rPr dirty="0" sz="2000" b="1">
                <a:solidFill>
                  <a:srgbClr val="FFFFFF"/>
                </a:solidFill>
                <a:latin typeface="Arial"/>
                <a:cs typeface="Arial"/>
              </a:rPr>
              <a:t>o</a:t>
            </a:r>
            <a:r>
              <a:rPr dirty="0" sz="2000" b="1">
                <a:solidFill>
                  <a:srgbClr val="FFFFFF"/>
                </a:solidFill>
                <a:latin typeface="Arial"/>
                <a:cs typeface="Arial"/>
              </a:rPr>
              <a:t>	</a:t>
            </a:r>
            <a:r>
              <a:rPr dirty="0" sz="2000" spc="130" b="1">
                <a:solidFill>
                  <a:srgbClr val="FFFFFF"/>
                </a:solidFill>
                <a:latin typeface="Arial"/>
                <a:cs typeface="Arial"/>
              </a:rPr>
              <a:t>Radio</a:t>
            </a:r>
            <a:endParaRPr sz="2000">
              <a:latin typeface="Arial"/>
              <a:cs typeface="Arial"/>
            </a:endParaRPr>
          </a:p>
          <a:p>
            <a:pPr marL="475615">
              <a:lnSpc>
                <a:spcPct val="100000"/>
              </a:lnSpc>
              <a:spcBef>
                <a:spcPts val="600"/>
              </a:spcBef>
            </a:pPr>
            <a:r>
              <a:rPr dirty="0" sz="2000" spc="125" b="1">
                <a:solidFill>
                  <a:srgbClr val="FFFFFF"/>
                </a:solidFill>
                <a:latin typeface="Arial"/>
                <a:cs typeface="Arial"/>
              </a:rPr>
              <a:t>(RFR)</a:t>
            </a:r>
            <a:endParaRPr sz="2000">
              <a:latin typeface="Arial"/>
              <a:cs typeface="Arial"/>
            </a:endParaRPr>
          </a:p>
        </p:txBody>
      </p:sp>
      <p:sp>
        <p:nvSpPr>
          <p:cNvPr id="9" name="object 9"/>
          <p:cNvSpPr txBox="1"/>
          <p:nvPr/>
        </p:nvSpPr>
        <p:spPr>
          <a:xfrm>
            <a:off x="4574540" y="2395220"/>
            <a:ext cx="4385945" cy="3629660"/>
          </a:xfrm>
          <a:prstGeom prst="rect">
            <a:avLst/>
          </a:prstGeom>
        </p:spPr>
        <p:txBody>
          <a:bodyPr wrap="square" lIns="0" tIns="0" rIns="0" bIns="0" rtlCol="0" vert="horz">
            <a:spAutoFit/>
          </a:bodyPr>
          <a:lstStyle/>
          <a:p>
            <a:pPr algn="just" marL="342900" marR="52705">
              <a:lnSpc>
                <a:spcPct val="125000"/>
              </a:lnSpc>
            </a:pPr>
            <a:r>
              <a:rPr dirty="0" sz="2000" spc="-5" b="1">
                <a:solidFill>
                  <a:srgbClr val="FFFFFF"/>
                </a:solidFill>
                <a:latin typeface="Arial"/>
                <a:cs typeface="Arial"/>
              </a:rPr>
              <a:t>imitated from cell phone causes  a significant decrease in protein  kinase C and total sperm count  along with increase apoptosis in  male wistar rats (2 h/day x 35  days at 0.9 W/kg</a:t>
            </a:r>
            <a:r>
              <a:rPr dirty="0" sz="2000" spc="-50" b="1">
                <a:solidFill>
                  <a:srgbClr val="FFFFFF"/>
                </a:solidFill>
                <a:latin typeface="Arial"/>
                <a:cs typeface="Arial"/>
              </a:rPr>
              <a:t> </a:t>
            </a:r>
            <a:r>
              <a:rPr dirty="0" sz="2000" b="1">
                <a:solidFill>
                  <a:srgbClr val="FFFFFF"/>
                </a:solidFill>
                <a:latin typeface="Arial"/>
                <a:cs typeface="Arial"/>
              </a:rPr>
              <a:t>SAR).</a:t>
            </a:r>
            <a:endParaRPr sz="2000">
              <a:latin typeface="Arial"/>
              <a:cs typeface="Arial"/>
            </a:endParaRPr>
          </a:p>
          <a:p>
            <a:pPr algn="just" marL="342900" marR="5080" indent="-330200">
              <a:lnSpc>
                <a:spcPct val="125000"/>
              </a:lnSpc>
              <a:spcBef>
                <a:spcPts val="1500"/>
              </a:spcBef>
              <a:buClr>
                <a:srgbClr val="FF9900"/>
              </a:buClr>
              <a:buFont typeface="Arial"/>
              <a:buChar char="•"/>
              <a:tabLst>
                <a:tab pos="368935" algn="l"/>
              </a:tabLst>
            </a:pPr>
            <a:r>
              <a:rPr dirty="0" sz="2000" spc="300" b="1">
                <a:solidFill>
                  <a:srgbClr val="FFFFFF"/>
                </a:solidFill>
                <a:latin typeface="Arial"/>
                <a:cs typeface="Arial"/>
              </a:rPr>
              <a:t>Significant </a:t>
            </a:r>
            <a:r>
              <a:rPr dirty="0" sz="2000" spc="290" b="1">
                <a:solidFill>
                  <a:srgbClr val="FFFFFF"/>
                </a:solidFill>
                <a:latin typeface="Arial"/>
                <a:cs typeface="Arial"/>
              </a:rPr>
              <a:t>reduction </a:t>
            </a:r>
            <a:r>
              <a:rPr dirty="0" sz="2000" spc="165" b="1">
                <a:solidFill>
                  <a:srgbClr val="FFFFFF"/>
                </a:solidFill>
                <a:latin typeface="Arial"/>
                <a:cs typeface="Arial"/>
              </a:rPr>
              <a:t>in  </a:t>
            </a:r>
            <a:r>
              <a:rPr dirty="0" sz="2000" spc="135" b="1">
                <a:solidFill>
                  <a:srgbClr val="FFFFFF"/>
                </a:solidFill>
                <a:latin typeface="Arial"/>
                <a:cs typeface="Arial"/>
              </a:rPr>
              <a:t>testicular </a:t>
            </a:r>
            <a:r>
              <a:rPr dirty="0" sz="2000" spc="120" b="1">
                <a:solidFill>
                  <a:srgbClr val="FFFFFF"/>
                </a:solidFill>
                <a:latin typeface="Arial"/>
                <a:cs typeface="Arial"/>
              </a:rPr>
              <a:t>size, </a:t>
            </a:r>
            <a:r>
              <a:rPr dirty="0" sz="2000" spc="125" b="1">
                <a:solidFill>
                  <a:srgbClr val="FFFFFF"/>
                </a:solidFill>
                <a:latin typeface="Arial"/>
                <a:cs typeface="Arial"/>
              </a:rPr>
              <a:t>weight </a:t>
            </a:r>
            <a:r>
              <a:rPr dirty="0" sz="2000" spc="155" b="1">
                <a:solidFill>
                  <a:srgbClr val="FFFFFF"/>
                </a:solidFill>
                <a:latin typeface="Arial"/>
                <a:cs typeface="Arial"/>
              </a:rPr>
              <a:t>and  </a:t>
            </a:r>
            <a:r>
              <a:rPr dirty="0" sz="2000" spc="-5" b="1">
                <a:solidFill>
                  <a:srgbClr val="FFFFFF"/>
                </a:solidFill>
                <a:latin typeface="Arial"/>
                <a:cs typeface="Arial"/>
              </a:rPr>
              <a:t>sperm</a:t>
            </a:r>
            <a:r>
              <a:rPr dirty="0" sz="2000" spc="-65" b="1">
                <a:solidFill>
                  <a:srgbClr val="FFFFFF"/>
                </a:solidFill>
                <a:latin typeface="Arial"/>
                <a:cs typeface="Arial"/>
              </a:rPr>
              <a:t> </a:t>
            </a:r>
            <a:r>
              <a:rPr dirty="0" sz="2000" spc="-5" b="1">
                <a:solidFill>
                  <a:srgbClr val="FFFFFF"/>
                </a:solidFill>
                <a:latin typeface="Arial"/>
                <a:cs typeface="Arial"/>
              </a:rPr>
              <a:t>counts.</a:t>
            </a:r>
            <a:endParaRPr sz="2000">
              <a:latin typeface="Arial"/>
              <a:cs typeface="Arial"/>
            </a:endParaRPr>
          </a:p>
        </p:txBody>
      </p:sp>
      <p:sp>
        <p:nvSpPr>
          <p:cNvPr id="10" name="object 10"/>
          <p:cNvSpPr/>
          <p:nvPr/>
        </p:nvSpPr>
        <p:spPr>
          <a:xfrm>
            <a:off x="2747352" y="5956069"/>
            <a:ext cx="1591894" cy="170411"/>
          </a:xfrm>
          <a:prstGeom prst="rect">
            <a:avLst/>
          </a:prstGeom>
          <a:blipFill>
            <a:blip r:embed="rId4" cstate="print"/>
            <a:stretch>
              <a:fillRect/>
            </a:stretch>
          </a:blipFill>
        </p:spPr>
        <p:txBody>
          <a:bodyPr wrap="square" lIns="0" tIns="0" rIns="0" bIns="0" rtlCol="0"/>
          <a:lstStyle/>
          <a:p/>
        </p:txBody>
      </p:sp>
      <p:sp>
        <p:nvSpPr>
          <p:cNvPr id="11" name="object 11"/>
          <p:cNvSpPr/>
          <p:nvPr/>
        </p:nvSpPr>
        <p:spPr>
          <a:xfrm>
            <a:off x="2819400" y="6019800"/>
            <a:ext cx="1447800" cy="1905"/>
          </a:xfrm>
          <a:custGeom>
            <a:avLst/>
            <a:gdLst/>
            <a:ahLst/>
            <a:cxnLst/>
            <a:rect l="l" t="t" r="r" b="b"/>
            <a:pathLst>
              <a:path w="1447800" h="1904">
                <a:moveTo>
                  <a:pt x="0" y="0"/>
                </a:moveTo>
                <a:lnTo>
                  <a:pt x="1447798" y="1587"/>
                </a:lnTo>
              </a:path>
            </a:pathLst>
          </a:custGeom>
          <a:ln w="25399">
            <a:solidFill>
              <a:srgbClr val="FF2600"/>
            </a:solidFill>
          </a:ln>
        </p:spPr>
        <p:txBody>
          <a:bodyPr wrap="square" lIns="0" tIns="0" rIns="0" bIns="0" rtlCol="0"/>
          <a:lstStyle/>
          <a:p/>
        </p:txBody>
      </p:sp>
      <p:sp>
        <p:nvSpPr>
          <p:cNvPr id="12" name="object 12"/>
          <p:cNvSpPr/>
          <p:nvPr/>
        </p:nvSpPr>
        <p:spPr>
          <a:xfrm>
            <a:off x="615142" y="6105697"/>
            <a:ext cx="1587728" cy="170411"/>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685800" y="6170612"/>
            <a:ext cx="1447800" cy="1905"/>
          </a:xfrm>
          <a:custGeom>
            <a:avLst/>
            <a:gdLst/>
            <a:ahLst/>
            <a:cxnLst/>
            <a:rect l="l" t="t" r="r" b="b"/>
            <a:pathLst>
              <a:path w="1447800" h="1904">
                <a:moveTo>
                  <a:pt x="0" y="0"/>
                </a:moveTo>
                <a:lnTo>
                  <a:pt x="1447798" y="1587"/>
                </a:lnTo>
              </a:path>
            </a:pathLst>
          </a:custGeom>
          <a:ln w="25399">
            <a:solidFill>
              <a:srgbClr val="FF2600"/>
            </a:solidFill>
          </a:ln>
        </p:spPr>
        <p:txBody>
          <a:bodyPr wrap="square" lIns="0" tIns="0" rIns="0" bIns="0" rtlCol="0"/>
          <a:lstStyle/>
          <a:p/>
        </p:txBody>
      </p:sp>
      <p:sp>
        <p:nvSpPr>
          <p:cNvPr id="14" name="object 14"/>
          <p:cNvSpPr txBox="1"/>
          <p:nvPr/>
        </p:nvSpPr>
        <p:spPr>
          <a:xfrm>
            <a:off x="154939" y="579120"/>
            <a:ext cx="8227695" cy="551815"/>
          </a:xfrm>
          <a:prstGeom prst="rect">
            <a:avLst/>
          </a:prstGeom>
        </p:spPr>
        <p:txBody>
          <a:bodyPr wrap="square" lIns="0" tIns="0" rIns="0" bIns="0" rtlCol="0" vert="horz">
            <a:spAutoFit/>
          </a:bodyPr>
          <a:lstStyle/>
          <a:p>
            <a:pPr marL="12700">
              <a:lnSpc>
                <a:spcPts val="2130"/>
              </a:lnSpc>
              <a:tabLst>
                <a:tab pos="477520" algn="l"/>
              </a:tabLst>
            </a:pPr>
            <a:r>
              <a:rPr dirty="0" sz="1800" b="1">
                <a:solidFill>
                  <a:srgbClr val="FF9900"/>
                </a:solidFill>
                <a:latin typeface="Arial"/>
                <a:cs typeface="Arial"/>
              </a:rPr>
              <a:t>6.	</a:t>
            </a:r>
            <a:r>
              <a:rPr dirty="0" sz="1800" spc="-5" b="1">
                <a:solidFill>
                  <a:srgbClr val="FF9900"/>
                </a:solidFill>
                <a:latin typeface="Arial"/>
                <a:cs typeface="Arial"/>
              </a:rPr>
              <a:t>Mobile phone usage and male infertility in Wistar</a:t>
            </a:r>
            <a:r>
              <a:rPr dirty="0" sz="1800" spc="40" b="1">
                <a:solidFill>
                  <a:srgbClr val="FF9900"/>
                </a:solidFill>
                <a:latin typeface="Arial"/>
                <a:cs typeface="Arial"/>
              </a:rPr>
              <a:t> </a:t>
            </a:r>
            <a:r>
              <a:rPr dirty="0" sz="1800" spc="-5" b="1">
                <a:solidFill>
                  <a:srgbClr val="FF9900"/>
                </a:solidFill>
                <a:latin typeface="Arial"/>
                <a:cs typeface="Arial"/>
              </a:rPr>
              <a:t>Rats</a:t>
            </a:r>
            <a:endParaRPr sz="1800">
              <a:latin typeface="Arial"/>
              <a:cs typeface="Arial"/>
            </a:endParaRPr>
          </a:p>
          <a:p>
            <a:pPr marL="477520">
              <a:lnSpc>
                <a:spcPts val="2130"/>
              </a:lnSpc>
            </a:pPr>
            <a:r>
              <a:rPr dirty="0" sz="1800" spc="-5" b="1">
                <a:solidFill>
                  <a:srgbClr val="FFFFFF"/>
                </a:solidFill>
                <a:latin typeface="Arial"/>
                <a:cs typeface="Arial"/>
              </a:rPr>
              <a:t>Kesari </a:t>
            </a:r>
            <a:r>
              <a:rPr dirty="0" sz="1800" b="1">
                <a:solidFill>
                  <a:srgbClr val="FFFFFF"/>
                </a:solidFill>
                <a:latin typeface="Arial"/>
                <a:cs typeface="Arial"/>
              </a:rPr>
              <a:t>et. </a:t>
            </a:r>
            <a:r>
              <a:rPr dirty="0" sz="1800" spc="-5" b="1">
                <a:solidFill>
                  <a:srgbClr val="FFFFFF"/>
                </a:solidFill>
                <a:latin typeface="Arial"/>
                <a:cs typeface="Arial"/>
              </a:rPr>
              <a:t>al., Indian Journal of Experimental Biology (2010)</a:t>
            </a:r>
            <a:r>
              <a:rPr dirty="0" sz="1800" spc="114" b="1">
                <a:solidFill>
                  <a:srgbClr val="FFFFFF"/>
                </a:solidFill>
                <a:latin typeface="Arial"/>
                <a:cs typeface="Arial"/>
              </a:rPr>
              <a:t> </a:t>
            </a:r>
            <a:r>
              <a:rPr dirty="0" sz="1800" spc="-5" b="1">
                <a:solidFill>
                  <a:srgbClr val="FFFFFF"/>
                </a:solidFill>
                <a:latin typeface="Arial"/>
                <a:cs typeface="Arial"/>
              </a:rPr>
              <a:t>47:987-992.</a:t>
            </a:r>
            <a:endParaRPr sz="1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45097" rIns="0" bIns="0" rtlCol="0" vert="horz">
            <a:spAutoFit/>
          </a:bodyPr>
          <a:lstStyle/>
          <a:p>
            <a:pPr marL="328295" marR="5080" indent="-342900">
              <a:lnSpc>
                <a:spcPts val="2100"/>
              </a:lnSpc>
            </a:pPr>
            <a:r>
              <a:rPr dirty="0" sz="1800">
                <a:solidFill>
                  <a:srgbClr val="FF9900"/>
                </a:solidFill>
              </a:rPr>
              <a:t>8. </a:t>
            </a:r>
            <a:r>
              <a:rPr dirty="0" sz="1800" spc="-5">
                <a:solidFill>
                  <a:srgbClr val="FF9900"/>
                </a:solidFill>
              </a:rPr>
              <a:t>Mobile Phone Electromagnetic </a:t>
            </a:r>
            <a:r>
              <a:rPr dirty="0" sz="1800" spc="-15">
                <a:solidFill>
                  <a:srgbClr val="FF9900"/>
                </a:solidFill>
              </a:rPr>
              <a:t>Waves </a:t>
            </a:r>
            <a:r>
              <a:rPr dirty="0" sz="1800" spc="-5">
                <a:solidFill>
                  <a:srgbClr val="FF9900"/>
                </a:solidFill>
              </a:rPr>
              <a:t>and Its </a:t>
            </a:r>
            <a:r>
              <a:rPr dirty="0" sz="1800">
                <a:solidFill>
                  <a:srgbClr val="FF9900"/>
                </a:solidFill>
              </a:rPr>
              <a:t>Effect </a:t>
            </a:r>
            <a:r>
              <a:rPr dirty="0" sz="1800" spc="-5">
                <a:solidFill>
                  <a:srgbClr val="FF9900"/>
                </a:solidFill>
              </a:rPr>
              <a:t>on Human Ejaculated  </a:t>
            </a:r>
            <a:r>
              <a:rPr dirty="0" sz="1800" spc="-5">
                <a:solidFill>
                  <a:srgbClr val="FF9900"/>
                </a:solidFill>
              </a:rPr>
              <a:t>Semen: </a:t>
            </a:r>
            <a:r>
              <a:rPr dirty="0" sz="1800">
                <a:solidFill>
                  <a:srgbClr val="FF9900"/>
                </a:solidFill>
              </a:rPr>
              <a:t>An </a:t>
            </a:r>
            <a:r>
              <a:rPr dirty="0" sz="1800" spc="-5" i="1">
                <a:solidFill>
                  <a:srgbClr val="FFA900"/>
                </a:solidFill>
                <a:latin typeface="Arial"/>
                <a:cs typeface="Arial"/>
              </a:rPr>
              <a:t>in vitro</a:t>
            </a:r>
            <a:r>
              <a:rPr dirty="0" sz="1800" spc="-110" i="1">
                <a:solidFill>
                  <a:srgbClr val="FFA900"/>
                </a:solidFill>
                <a:latin typeface="Arial"/>
                <a:cs typeface="Arial"/>
              </a:rPr>
              <a:t> </a:t>
            </a:r>
            <a:r>
              <a:rPr dirty="0" sz="1800" spc="-5">
                <a:solidFill>
                  <a:srgbClr val="FF9900"/>
                </a:solidFill>
              </a:rPr>
              <a:t>Study</a:t>
            </a:r>
            <a:endParaRPr sz="1800">
              <a:latin typeface="Arial"/>
              <a:cs typeface="Arial"/>
            </a:endParaRPr>
          </a:p>
        </p:txBody>
      </p:sp>
      <p:sp>
        <p:nvSpPr>
          <p:cNvPr id="3" name="object 3"/>
          <p:cNvSpPr/>
          <p:nvPr/>
        </p:nvSpPr>
        <p:spPr>
          <a:xfrm>
            <a:off x="228600" y="1676400"/>
            <a:ext cx="8610600" cy="5029200"/>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307340" y="871220"/>
            <a:ext cx="8406765" cy="735965"/>
          </a:xfrm>
          <a:prstGeom prst="rect">
            <a:avLst/>
          </a:prstGeom>
        </p:spPr>
        <p:txBody>
          <a:bodyPr wrap="square" lIns="0" tIns="0" rIns="0" bIns="0" rtlCol="0" vert="horz">
            <a:spAutoFit/>
          </a:bodyPr>
          <a:lstStyle/>
          <a:p>
            <a:pPr marL="283845">
              <a:lnSpc>
                <a:spcPct val="100000"/>
              </a:lnSpc>
            </a:pPr>
            <a:r>
              <a:rPr dirty="0" sz="1800" spc="-15" b="1">
                <a:solidFill>
                  <a:srgbClr val="FFFFFF"/>
                </a:solidFill>
                <a:latin typeface="Arial"/>
                <a:cs typeface="Arial"/>
              </a:rPr>
              <a:t>Veerachari </a:t>
            </a:r>
            <a:r>
              <a:rPr dirty="0" sz="1800" b="1">
                <a:solidFill>
                  <a:srgbClr val="FFFFFF"/>
                </a:solidFill>
                <a:latin typeface="Arial"/>
                <a:cs typeface="Arial"/>
              </a:rPr>
              <a:t>SB, </a:t>
            </a:r>
            <a:r>
              <a:rPr dirty="0" sz="1800" spc="-25" b="1">
                <a:solidFill>
                  <a:srgbClr val="FFFFFF"/>
                </a:solidFill>
                <a:latin typeface="Arial"/>
                <a:cs typeface="Arial"/>
              </a:rPr>
              <a:t>Vasan </a:t>
            </a:r>
            <a:r>
              <a:rPr dirty="0" sz="1800" spc="-5" b="1">
                <a:solidFill>
                  <a:srgbClr val="FFFFFF"/>
                </a:solidFill>
                <a:latin typeface="Arial"/>
                <a:cs typeface="Arial"/>
              </a:rPr>
              <a:t>SS., Int J Infertility Fetal </a:t>
            </a:r>
            <a:r>
              <a:rPr dirty="0" sz="1800" b="1">
                <a:solidFill>
                  <a:srgbClr val="FFFFFF"/>
                </a:solidFill>
                <a:latin typeface="Arial"/>
                <a:cs typeface="Arial"/>
              </a:rPr>
              <a:t>Med</a:t>
            </a:r>
            <a:r>
              <a:rPr dirty="0" sz="1800" spc="155" b="1">
                <a:solidFill>
                  <a:srgbClr val="FFFFFF"/>
                </a:solidFill>
                <a:latin typeface="Arial"/>
                <a:cs typeface="Arial"/>
              </a:rPr>
              <a:t> </a:t>
            </a:r>
            <a:r>
              <a:rPr dirty="0" sz="1800" spc="-5" b="1">
                <a:solidFill>
                  <a:srgbClr val="FFFFFF"/>
                </a:solidFill>
                <a:latin typeface="Arial"/>
                <a:cs typeface="Arial"/>
              </a:rPr>
              <a:t>2012;3(1):15-21.</a:t>
            </a:r>
            <a:endParaRPr sz="1800">
              <a:latin typeface="Arial"/>
              <a:cs typeface="Arial"/>
            </a:endParaRPr>
          </a:p>
          <a:p>
            <a:pPr>
              <a:lnSpc>
                <a:spcPct val="100000"/>
              </a:lnSpc>
              <a:spcBef>
                <a:spcPts val="17"/>
              </a:spcBef>
            </a:pPr>
            <a:endParaRPr sz="1400">
              <a:latin typeface="Times New Roman"/>
              <a:cs typeface="Times New Roman"/>
            </a:endParaRPr>
          </a:p>
          <a:p>
            <a:pPr marL="12700">
              <a:lnSpc>
                <a:spcPct val="100000"/>
              </a:lnSpc>
            </a:pPr>
            <a:r>
              <a:rPr dirty="0" sz="1600" spc="-5" b="1">
                <a:solidFill>
                  <a:srgbClr val="66FFFF"/>
                </a:solidFill>
                <a:latin typeface="Arial"/>
                <a:cs typeface="Arial"/>
              </a:rPr>
              <a:t>n=20 Healthy </a:t>
            </a:r>
            <a:r>
              <a:rPr dirty="0" sz="1600" spc="-15" b="1">
                <a:solidFill>
                  <a:srgbClr val="66FFFF"/>
                </a:solidFill>
                <a:latin typeface="Arial"/>
                <a:cs typeface="Arial"/>
              </a:rPr>
              <a:t>Volunteers, </a:t>
            </a:r>
            <a:r>
              <a:rPr dirty="0" sz="1600" spc="-5" b="1">
                <a:solidFill>
                  <a:srgbClr val="66FFFF"/>
                </a:solidFill>
                <a:latin typeface="Arial"/>
                <a:cs typeface="Arial"/>
              </a:rPr>
              <a:t>semen sample exposed </a:t>
            </a:r>
            <a:r>
              <a:rPr dirty="0" sz="1600" b="1">
                <a:solidFill>
                  <a:srgbClr val="66FFFF"/>
                </a:solidFill>
                <a:latin typeface="Arial"/>
                <a:cs typeface="Arial"/>
              </a:rPr>
              <a:t>to </a:t>
            </a:r>
            <a:r>
              <a:rPr dirty="0" sz="1600" spc="-5" b="1">
                <a:solidFill>
                  <a:srgbClr val="66FFFF"/>
                </a:solidFill>
                <a:latin typeface="Arial"/>
                <a:cs typeface="Arial"/>
              </a:rPr>
              <a:t>60 mins., cell phone kept at 2.5</a:t>
            </a:r>
            <a:r>
              <a:rPr dirty="0" sz="1600" spc="160" b="1">
                <a:solidFill>
                  <a:srgbClr val="66FFFF"/>
                </a:solidFill>
                <a:latin typeface="Arial"/>
                <a:cs typeface="Arial"/>
              </a:rPr>
              <a:t> </a:t>
            </a:r>
            <a:r>
              <a:rPr dirty="0" sz="1600" spc="-5" b="1">
                <a:solidFill>
                  <a:srgbClr val="66FFFF"/>
                </a:solidFill>
                <a:latin typeface="Arial"/>
                <a:cs typeface="Arial"/>
              </a:rPr>
              <a:t>cm</a:t>
            </a:r>
            <a:endParaRPr sz="1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1627" y="350520"/>
            <a:ext cx="2153285" cy="436245"/>
          </a:xfrm>
          <a:prstGeom prst="rect">
            <a:avLst/>
          </a:prstGeom>
        </p:spPr>
        <p:txBody>
          <a:bodyPr wrap="square" lIns="0" tIns="0" rIns="0" bIns="0" rtlCol="0" vert="horz">
            <a:spAutoFit/>
          </a:bodyPr>
          <a:lstStyle/>
          <a:p>
            <a:pPr marL="12700">
              <a:lnSpc>
                <a:spcPct val="100000"/>
              </a:lnSpc>
              <a:tabLst>
                <a:tab pos="536575" algn="l"/>
                <a:tab pos="1942464" algn="l"/>
              </a:tabLst>
            </a:pPr>
            <a:r>
              <a:rPr dirty="0" sz="2800" b="1">
                <a:solidFill>
                  <a:srgbClr val="FFC000"/>
                </a:solidFill>
                <a:latin typeface="Arial"/>
                <a:cs typeface="Arial"/>
              </a:rPr>
              <a:t>1.	</a:t>
            </a:r>
            <a:r>
              <a:rPr dirty="0" sz="2800" spc="60" b="1">
                <a:solidFill>
                  <a:srgbClr val="FFCA00"/>
                </a:solidFill>
                <a:latin typeface="Arial"/>
                <a:cs typeface="Arial"/>
              </a:rPr>
              <a:t>Healt</a:t>
            </a:r>
            <a:r>
              <a:rPr dirty="0" sz="2800" b="1">
                <a:solidFill>
                  <a:srgbClr val="FFCA00"/>
                </a:solidFill>
                <a:latin typeface="Arial"/>
                <a:cs typeface="Arial"/>
              </a:rPr>
              <a:t>h	</a:t>
            </a:r>
            <a:r>
              <a:rPr dirty="0" sz="2800" spc="-5" b="1">
                <a:solidFill>
                  <a:srgbClr val="66FFFF"/>
                </a:solidFill>
                <a:latin typeface="Arial"/>
                <a:cs typeface="Arial"/>
              </a:rPr>
              <a:t>–</a:t>
            </a:r>
            <a:endParaRPr sz="2800">
              <a:latin typeface="Arial"/>
              <a:cs typeface="Arial"/>
            </a:endParaRPr>
          </a:p>
        </p:txBody>
      </p:sp>
      <p:sp>
        <p:nvSpPr>
          <p:cNvPr id="3" name="object 3"/>
          <p:cNvSpPr txBox="1"/>
          <p:nvPr/>
        </p:nvSpPr>
        <p:spPr>
          <a:xfrm>
            <a:off x="2733659" y="350520"/>
            <a:ext cx="2221230" cy="436245"/>
          </a:xfrm>
          <a:prstGeom prst="rect">
            <a:avLst/>
          </a:prstGeom>
        </p:spPr>
        <p:txBody>
          <a:bodyPr wrap="square" lIns="0" tIns="0" rIns="0" bIns="0" rtlCol="0" vert="horz">
            <a:spAutoFit/>
          </a:bodyPr>
          <a:lstStyle/>
          <a:p>
            <a:pPr marL="12700">
              <a:lnSpc>
                <a:spcPct val="100000"/>
              </a:lnSpc>
              <a:tabLst>
                <a:tab pos="1421765" algn="l"/>
                <a:tab pos="2010410" algn="l"/>
              </a:tabLst>
            </a:pPr>
            <a:r>
              <a:rPr dirty="0" sz="2800" spc="50" b="1">
                <a:solidFill>
                  <a:srgbClr val="66FFFF"/>
                </a:solidFill>
                <a:latin typeface="Arial"/>
                <a:cs typeface="Arial"/>
              </a:rPr>
              <a:t>Hea</a:t>
            </a:r>
            <a:r>
              <a:rPr dirty="0" sz="2800" spc="60" b="1">
                <a:solidFill>
                  <a:srgbClr val="66FFFF"/>
                </a:solidFill>
                <a:latin typeface="Arial"/>
                <a:cs typeface="Arial"/>
              </a:rPr>
              <a:t>l</a:t>
            </a:r>
            <a:r>
              <a:rPr dirty="0" sz="2800" spc="60" b="1">
                <a:solidFill>
                  <a:srgbClr val="66FFFF"/>
                </a:solidFill>
                <a:latin typeface="Arial"/>
                <a:cs typeface="Arial"/>
              </a:rPr>
              <a:t>t</a:t>
            </a:r>
            <a:r>
              <a:rPr dirty="0" sz="2800" b="1">
                <a:solidFill>
                  <a:srgbClr val="66FFFF"/>
                </a:solidFill>
                <a:latin typeface="Arial"/>
                <a:cs typeface="Arial"/>
              </a:rPr>
              <a:t>h</a:t>
            </a:r>
            <a:r>
              <a:rPr dirty="0" sz="2800" b="1">
                <a:solidFill>
                  <a:srgbClr val="66FFFF"/>
                </a:solidFill>
                <a:latin typeface="Arial"/>
                <a:cs typeface="Arial"/>
              </a:rPr>
              <a:t>	</a:t>
            </a:r>
            <a:r>
              <a:rPr dirty="0" sz="2800" spc="60" b="1">
                <a:solidFill>
                  <a:srgbClr val="66FFFF"/>
                </a:solidFill>
                <a:latin typeface="Arial"/>
                <a:cs typeface="Arial"/>
              </a:rPr>
              <a:t>i</a:t>
            </a:r>
            <a:r>
              <a:rPr dirty="0" sz="2800" spc="-5" b="1">
                <a:solidFill>
                  <a:srgbClr val="66FFFF"/>
                </a:solidFill>
                <a:latin typeface="Arial"/>
                <a:cs typeface="Arial"/>
              </a:rPr>
              <a:t>s</a:t>
            </a:r>
            <a:r>
              <a:rPr dirty="0" sz="2800" b="1">
                <a:solidFill>
                  <a:srgbClr val="66FFFF"/>
                </a:solidFill>
                <a:latin typeface="Arial"/>
                <a:cs typeface="Arial"/>
              </a:rPr>
              <a:t>	</a:t>
            </a:r>
            <a:r>
              <a:rPr dirty="0" sz="2800" spc="-5" b="1">
                <a:solidFill>
                  <a:srgbClr val="66FFFF"/>
                </a:solidFill>
                <a:latin typeface="Arial"/>
                <a:cs typeface="Arial"/>
              </a:rPr>
              <a:t>a</a:t>
            </a:r>
            <a:endParaRPr sz="2800">
              <a:latin typeface="Arial"/>
              <a:cs typeface="Arial"/>
            </a:endParaRPr>
          </a:p>
        </p:txBody>
      </p:sp>
      <p:sp>
        <p:nvSpPr>
          <p:cNvPr id="4" name="object 4"/>
          <p:cNvSpPr txBox="1"/>
          <p:nvPr/>
        </p:nvSpPr>
        <p:spPr>
          <a:xfrm>
            <a:off x="5213756" y="350520"/>
            <a:ext cx="886460" cy="436245"/>
          </a:xfrm>
          <a:prstGeom prst="rect">
            <a:avLst/>
          </a:prstGeom>
        </p:spPr>
        <p:txBody>
          <a:bodyPr wrap="square" lIns="0" tIns="0" rIns="0" bIns="0" rtlCol="0" vert="horz">
            <a:spAutoFit/>
          </a:bodyPr>
          <a:lstStyle/>
          <a:p>
            <a:pPr marL="12700">
              <a:lnSpc>
                <a:spcPct val="100000"/>
              </a:lnSpc>
            </a:pPr>
            <a:r>
              <a:rPr dirty="0" sz="2800" spc="50" b="1">
                <a:solidFill>
                  <a:srgbClr val="66FFFF"/>
                </a:solidFill>
                <a:latin typeface="Arial"/>
                <a:cs typeface="Arial"/>
              </a:rPr>
              <a:t>s</a:t>
            </a:r>
            <a:r>
              <a:rPr dirty="0" sz="2800" spc="60" b="1">
                <a:solidFill>
                  <a:srgbClr val="66FFFF"/>
                </a:solidFill>
                <a:latin typeface="Arial"/>
                <a:cs typeface="Arial"/>
              </a:rPr>
              <a:t>t</a:t>
            </a:r>
            <a:r>
              <a:rPr dirty="0" sz="2800" spc="50" b="1">
                <a:solidFill>
                  <a:srgbClr val="66FFFF"/>
                </a:solidFill>
                <a:latin typeface="Arial"/>
                <a:cs typeface="Arial"/>
              </a:rPr>
              <a:t>a</a:t>
            </a:r>
            <a:r>
              <a:rPr dirty="0" sz="2800" spc="60" b="1">
                <a:solidFill>
                  <a:srgbClr val="66FFFF"/>
                </a:solidFill>
                <a:latin typeface="Arial"/>
                <a:cs typeface="Arial"/>
              </a:rPr>
              <a:t>t</a:t>
            </a:r>
            <a:r>
              <a:rPr dirty="0" sz="2800" spc="-5" b="1">
                <a:solidFill>
                  <a:srgbClr val="66FFFF"/>
                </a:solidFill>
                <a:latin typeface="Arial"/>
                <a:cs typeface="Arial"/>
              </a:rPr>
              <a:t>e</a:t>
            </a:r>
            <a:endParaRPr sz="2800">
              <a:latin typeface="Arial"/>
              <a:cs typeface="Arial"/>
            </a:endParaRPr>
          </a:p>
        </p:txBody>
      </p:sp>
      <p:sp>
        <p:nvSpPr>
          <p:cNvPr id="5" name="object 5"/>
          <p:cNvSpPr txBox="1"/>
          <p:nvPr/>
        </p:nvSpPr>
        <p:spPr>
          <a:xfrm>
            <a:off x="6358859" y="350520"/>
            <a:ext cx="2268220" cy="436245"/>
          </a:xfrm>
          <a:prstGeom prst="rect">
            <a:avLst/>
          </a:prstGeom>
        </p:spPr>
        <p:txBody>
          <a:bodyPr wrap="square" lIns="0" tIns="0" rIns="0" bIns="0" rtlCol="0" vert="horz">
            <a:spAutoFit/>
          </a:bodyPr>
          <a:lstStyle/>
          <a:p>
            <a:pPr marL="12700">
              <a:lnSpc>
                <a:spcPct val="100000"/>
              </a:lnSpc>
              <a:tabLst>
                <a:tab pos="640080" algn="l"/>
              </a:tabLst>
            </a:pPr>
            <a:r>
              <a:rPr dirty="0" sz="2800" spc="60" b="1">
                <a:solidFill>
                  <a:srgbClr val="66FFFF"/>
                </a:solidFill>
                <a:latin typeface="Arial"/>
                <a:cs typeface="Arial"/>
              </a:rPr>
              <a:t>o</a:t>
            </a:r>
            <a:r>
              <a:rPr dirty="0" sz="2800" b="1">
                <a:solidFill>
                  <a:srgbClr val="66FFFF"/>
                </a:solidFill>
                <a:latin typeface="Arial"/>
                <a:cs typeface="Arial"/>
              </a:rPr>
              <a:t>f	</a:t>
            </a:r>
            <a:r>
              <a:rPr dirty="0" sz="2800" spc="50" b="1">
                <a:solidFill>
                  <a:srgbClr val="66FFFF"/>
                </a:solidFill>
                <a:latin typeface="Arial"/>
                <a:cs typeface="Arial"/>
              </a:rPr>
              <a:t>c</a:t>
            </a:r>
            <a:r>
              <a:rPr dirty="0" sz="2800" spc="60" b="1">
                <a:solidFill>
                  <a:srgbClr val="66FFFF"/>
                </a:solidFill>
                <a:latin typeface="Arial"/>
                <a:cs typeface="Arial"/>
              </a:rPr>
              <a:t>o</a:t>
            </a:r>
            <a:r>
              <a:rPr dirty="0" sz="2800" spc="50" b="1">
                <a:solidFill>
                  <a:srgbClr val="66FFFF"/>
                </a:solidFill>
                <a:latin typeface="Arial"/>
                <a:cs typeface="Arial"/>
              </a:rPr>
              <a:t>m</a:t>
            </a:r>
            <a:r>
              <a:rPr dirty="0" sz="2800" spc="60" b="1">
                <a:solidFill>
                  <a:srgbClr val="66FFFF"/>
                </a:solidFill>
                <a:latin typeface="Arial"/>
                <a:cs typeface="Arial"/>
              </a:rPr>
              <a:t>p</a:t>
            </a:r>
            <a:r>
              <a:rPr dirty="0" sz="2800" spc="60" b="1">
                <a:solidFill>
                  <a:srgbClr val="66FFFF"/>
                </a:solidFill>
                <a:latin typeface="Arial"/>
                <a:cs typeface="Arial"/>
              </a:rPr>
              <a:t>l</a:t>
            </a:r>
            <a:r>
              <a:rPr dirty="0" sz="2800" spc="50" b="1">
                <a:solidFill>
                  <a:srgbClr val="66FFFF"/>
                </a:solidFill>
                <a:latin typeface="Arial"/>
                <a:cs typeface="Arial"/>
              </a:rPr>
              <a:t>e</a:t>
            </a:r>
            <a:r>
              <a:rPr dirty="0" sz="2800" spc="60" b="1">
                <a:solidFill>
                  <a:srgbClr val="66FFFF"/>
                </a:solidFill>
                <a:latin typeface="Arial"/>
                <a:cs typeface="Arial"/>
              </a:rPr>
              <a:t>t</a:t>
            </a:r>
            <a:r>
              <a:rPr dirty="0" sz="2800" spc="-5" b="1">
                <a:solidFill>
                  <a:srgbClr val="66FFFF"/>
                </a:solidFill>
                <a:latin typeface="Arial"/>
                <a:cs typeface="Arial"/>
              </a:rPr>
              <a:t>e</a:t>
            </a:r>
            <a:endParaRPr sz="2800">
              <a:latin typeface="Arial"/>
              <a:cs typeface="Arial"/>
            </a:endParaRPr>
          </a:p>
        </p:txBody>
      </p:sp>
      <p:sp>
        <p:nvSpPr>
          <p:cNvPr id="6" name="object 6"/>
          <p:cNvSpPr txBox="1"/>
          <p:nvPr/>
        </p:nvSpPr>
        <p:spPr>
          <a:xfrm>
            <a:off x="880427" y="769620"/>
            <a:ext cx="7736205" cy="436245"/>
          </a:xfrm>
          <a:prstGeom prst="rect">
            <a:avLst/>
          </a:prstGeom>
        </p:spPr>
        <p:txBody>
          <a:bodyPr wrap="square" lIns="0" tIns="0" rIns="0" bIns="0" rtlCol="0" vert="horz">
            <a:spAutoFit/>
          </a:bodyPr>
          <a:lstStyle/>
          <a:p>
            <a:pPr marL="12700">
              <a:lnSpc>
                <a:spcPct val="100000"/>
              </a:lnSpc>
              <a:tabLst>
                <a:tab pos="1740535" algn="l"/>
                <a:tab pos="3093085" algn="l"/>
                <a:tab pos="3931285" algn="l"/>
                <a:tab pos="5146040" algn="l"/>
                <a:tab pos="7090409" algn="l"/>
              </a:tabLst>
            </a:pPr>
            <a:r>
              <a:rPr dirty="0" sz="2800" spc="-5" b="1">
                <a:solidFill>
                  <a:srgbClr val="66FFFF"/>
                </a:solidFill>
                <a:latin typeface="Arial"/>
                <a:cs typeface="Arial"/>
              </a:rPr>
              <a:t>ph</a:t>
            </a:r>
            <a:r>
              <a:rPr dirty="0" sz="2800" spc="-5" b="1">
                <a:solidFill>
                  <a:srgbClr val="66FFFF"/>
                </a:solidFill>
                <a:latin typeface="Arial"/>
                <a:cs typeface="Arial"/>
              </a:rPr>
              <a:t>ys</a:t>
            </a:r>
            <a:r>
              <a:rPr dirty="0" sz="2800" spc="-5" b="1">
                <a:solidFill>
                  <a:srgbClr val="66FFFF"/>
                </a:solidFill>
                <a:latin typeface="Arial"/>
                <a:cs typeface="Arial"/>
              </a:rPr>
              <a:t>i</a:t>
            </a:r>
            <a:r>
              <a:rPr dirty="0" sz="2800" spc="-5" b="1">
                <a:solidFill>
                  <a:srgbClr val="66FFFF"/>
                </a:solidFill>
                <a:latin typeface="Arial"/>
                <a:cs typeface="Arial"/>
              </a:rPr>
              <a:t>ca</a:t>
            </a:r>
            <a:r>
              <a:rPr dirty="0" sz="2800" spc="-5" b="1">
                <a:solidFill>
                  <a:srgbClr val="66FFFF"/>
                </a:solidFill>
                <a:latin typeface="Arial"/>
                <a:cs typeface="Arial"/>
              </a:rPr>
              <a:t>l</a:t>
            </a:r>
            <a:r>
              <a:rPr dirty="0" sz="2800" b="1">
                <a:solidFill>
                  <a:srgbClr val="66FFFF"/>
                </a:solidFill>
                <a:latin typeface="Arial"/>
                <a:cs typeface="Arial"/>
              </a:rPr>
              <a:t>,</a:t>
            </a:r>
            <a:r>
              <a:rPr dirty="0" sz="2800" b="1">
                <a:solidFill>
                  <a:srgbClr val="66FFFF"/>
                </a:solidFill>
                <a:latin typeface="Arial"/>
                <a:cs typeface="Arial"/>
              </a:rPr>
              <a:t>	</a:t>
            </a:r>
            <a:r>
              <a:rPr dirty="0" sz="2800" spc="-5" b="1">
                <a:solidFill>
                  <a:srgbClr val="66FFFF"/>
                </a:solidFill>
                <a:latin typeface="Arial"/>
                <a:cs typeface="Arial"/>
              </a:rPr>
              <a:t>me</a:t>
            </a:r>
            <a:r>
              <a:rPr dirty="0" sz="2800" spc="-5" b="1">
                <a:solidFill>
                  <a:srgbClr val="66FFFF"/>
                </a:solidFill>
                <a:latin typeface="Arial"/>
                <a:cs typeface="Arial"/>
              </a:rPr>
              <a:t>n</a:t>
            </a:r>
            <a:r>
              <a:rPr dirty="0" sz="2800" spc="-5" b="1">
                <a:solidFill>
                  <a:srgbClr val="66FFFF"/>
                </a:solidFill>
                <a:latin typeface="Arial"/>
                <a:cs typeface="Arial"/>
              </a:rPr>
              <a:t>ta</a:t>
            </a:r>
            <a:r>
              <a:rPr dirty="0" sz="2800" b="1">
                <a:solidFill>
                  <a:srgbClr val="66FFFF"/>
                </a:solidFill>
                <a:latin typeface="Arial"/>
                <a:cs typeface="Arial"/>
              </a:rPr>
              <a:t>l</a:t>
            </a:r>
            <a:r>
              <a:rPr dirty="0" sz="2800" b="1">
                <a:solidFill>
                  <a:srgbClr val="66FFFF"/>
                </a:solidFill>
                <a:latin typeface="Arial"/>
                <a:cs typeface="Arial"/>
              </a:rPr>
              <a:t>	</a:t>
            </a:r>
            <a:r>
              <a:rPr dirty="0" sz="2800" spc="-5" b="1">
                <a:solidFill>
                  <a:srgbClr val="66FFFF"/>
                </a:solidFill>
                <a:latin typeface="Arial"/>
                <a:cs typeface="Arial"/>
              </a:rPr>
              <a:t>a</a:t>
            </a:r>
            <a:r>
              <a:rPr dirty="0" sz="2800" spc="-5" b="1">
                <a:solidFill>
                  <a:srgbClr val="66FFFF"/>
                </a:solidFill>
                <a:latin typeface="Arial"/>
                <a:cs typeface="Arial"/>
              </a:rPr>
              <a:t>n</a:t>
            </a:r>
            <a:r>
              <a:rPr dirty="0" sz="2800" b="1">
                <a:solidFill>
                  <a:srgbClr val="66FFFF"/>
                </a:solidFill>
                <a:latin typeface="Arial"/>
                <a:cs typeface="Arial"/>
              </a:rPr>
              <a:t>d</a:t>
            </a:r>
            <a:r>
              <a:rPr dirty="0" sz="2800" b="1">
                <a:solidFill>
                  <a:srgbClr val="66FFFF"/>
                </a:solidFill>
                <a:latin typeface="Arial"/>
                <a:cs typeface="Arial"/>
              </a:rPr>
              <a:t>	</a:t>
            </a:r>
            <a:r>
              <a:rPr dirty="0" sz="2800" spc="-5" b="1">
                <a:solidFill>
                  <a:srgbClr val="66FFFF"/>
                </a:solidFill>
                <a:latin typeface="Arial"/>
                <a:cs typeface="Arial"/>
              </a:rPr>
              <a:t>s</a:t>
            </a:r>
            <a:r>
              <a:rPr dirty="0" sz="2800" spc="-5" b="1">
                <a:solidFill>
                  <a:srgbClr val="66FFFF"/>
                </a:solidFill>
                <a:latin typeface="Arial"/>
                <a:cs typeface="Arial"/>
              </a:rPr>
              <a:t>o</a:t>
            </a:r>
            <a:r>
              <a:rPr dirty="0" sz="2800" spc="-5" b="1">
                <a:solidFill>
                  <a:srgbClr val="66FFFF"/>
                </a:solidFill>
                <a:latin typeface="Arial"/>
                <a:cs typeface="Arial"/>
              </a:rPr>
              <a:t>c</a:t>
            </a:r>
            <a:r>
              <a:rPr dirty="0" sz="2800" spc="-5" b="1">
                <a:solidFill>
                  <a:srgbClr val="66FFFF"/>
                </a:solidFill>
                <a:latin typeface="Arial"/>
                <a:cs typeface="Arial"/>
              </a:rPr>
              <a:t>i</a:t>
            </a:r>
            <a:r>
              <a:rPr dirty="0" sz="2800" spc="-5" b="1">
                <a:solidFill>
                  <a:srgbClr val="66FFFF"/>
                </a:solidFill>
                <a:latin typeface="Arial"/>
                <a:cs typeface="Arial"/>
              </a:rPr>
              <a:t>a</a:t>
            </a:r>
            <a:r>
              <a:rPr dirty="0" sz="2800" b="1">
                <a:solidFill>
                  <a:srgbClr val="66FFFF"/>
                </a:solidFill>
                <a:latin typeface="Arial"/>
                <a:cs typeface="Arial"/>
              </a:rPr>
              <a:t>l</a:t>
            </a:r>
            <a:r>
              <a:rPr dirty="0" sz="2800" b="1">
                <a:solidFill>
                  <a:srgbClr val="66FFFF"/>
                </a:solidFill>
                <a:latin typeface="Arial"/>
                <a:cs typeface="Arial"/>
              </a:rPr>
              <a:t>	</a:t>
            </a:r>
            <a:r>
              <a:rPr dirty="0" sz="2800" spc="-5" b="1">
                <a:solidFill>
                  <a:srgbClr val="66FFFF"/>
                </a:solidFill>
                <a:latin typeface="Arial"/>
                <a:cs typeface="Arial"/>
              </a:rPr>
              <a:t>w</a:t>
            </a:r>
            <a:r>
              <a:rPr dirty="0" sz="2800" spc="-5" b="1">
                <a:solidFill>
                  <a:srgbClr val="66FFFF"/>
                </a:solidFill>
                <a:latin typeface="Arial"/>
                <a:cs typeface="Arial"/>
              </a:rPr>
              <a:t>e</a:t>
            </a:r>
            <a:r>
              <a:rPr dirty="0" sz="2800" spc="-5" b="1">
                <a:solidFill>
                  <a:srgbClr val="66FFFF"/>
                </a:solidFill>
                <a:latin typeface="Arial"/>
                <a:cs typeface="Arial"/>
              </a:rPr>
              <a:t>ll</a:t>
            </a:r>
            <a:r>
              <a:rPr dirty="0" sz="2800" b="1">
                <a:solidFill>
                  <a:srgbClr val="66FFFF"/>
                </a:solidFill>
                <a:latin typeface="Arial"/>
                <a:cs typeface="Arial"/>
              </a:rPr>
              <a:t>-</a:t>
            </a:r>
            <a:r>
              <a:rPr dirty="0" sz="2800" spc="-5" b="1">
                <a:solidFill>
                  <a:srgbClr val="66FFFF"/>
                </a:solidFill>
                <a:latin typeface="Arial"/>
                <a:cs typeface="Arial"/>
              </a:rPr>
              <a:t>b</a:t>
            </a:r>
            <a:r>
              <a:rPr dirty="0" sz="2800" spc="-5" b="1">
                <a:solidFill>
                  <a:srgbClr val="66FFFF"/>
                </a:solidFill>
                <a:latin typeface="Arial"/>
                <a:cs typeface="Arial"/>
              </a:rPr>
              <a:t>e</a:t>
            </a:r>
            <a:r>
              <a:rPr dirty="0" sz="2800" spc="-5" b="1">
                <a:solidFill>
                  <a:srgbClr val="66FFFF"/>
                </a:solidFill>
                <a:latin typeface="Arial"/>
                <a:cs typeface="Arial"/>
              </a:rPr>
              <a:t>i</a:t>
            </a:r>
            <a:r>
              <a:rPr dirty="0" sz="2800" spc="-5" b="1">
                <a:solidFill>
                  <a:srgbClr val="66FFFF"/>
                </a:solidFill>
                <a:latin typeface="Arial"/>
                <a:cs typeface="Arial"/>
              </a:rPr>
              <a:t>n</a:t>
            </a:r>
            <a:r>
              <a:rPr dirty="0" sz="2800" b="1">
                <a:solidFill>
                  <a:srgbClr val="66FFFF"/>
                </a:solidFill>
                <a:latin typeface="Arial"/>
                <a:cs typeface="Arial"/>
              </a:rPr>
              <a:t>g</a:t>
            </a:r>
            <a:r>
              <a:rPr dirty="0" sz="2800" b="1">
                <a:solidFill>
                  <a:srgbClr val="66FFFF"/>
                </a:solidFill>
                <a:latin typeface="Arial"/>
                <a:cs typeface="Arial"/>
              </a:rPr>
              <a:t>	</a:t>
            </a:r>
            <a:r>
              <a:rPr dirty="0" sz="2800" spc="-5" b="1">
                <a:solidFill>
                  <a:srgbClr val="66FFFF"/>
                </a:solidFill>
                <a:latin typeface="Arial"/>
                <a:cs typeface="Arial"/>
              </a:rPr>
              <a:t>a</a:t>
            </a:r>
            <a:r>
              <a:rPr dirty="0" sz="2800" spc="-5" b="1">
                <a:solidFill>
                  <a:srgbClr val="66FFFF"/>
                </a:solidFill>
                <a:latin typeface="Arial"/>
                <a:cs typeface="Arial"/>
              </a:rPr>
              <a:t>n</a:t>
            </a:r>
            <a:r>
              <a:rPr dirty="0" sz="2800" b="1">
                <a:solidFill>
                  <a:srgbClr val="66FFFF"/>
                </a:solidFill>
                <a:latin typeface="Arial"/>
                <a:cs typeface="Arial"/>
              </a:rPr>
              <a:t>d</a:t>
            </a:r>
            <a:endParaRPr sz="2800">
              <a:latin typeface="Arial"/>
              <a:cs typeface="Arial"/>
            </a:endParaRPr>
          </a:p>
        </p:txBody>
      </p:sp>
      <p:sp>
        <p:nvSpPr>
          <p:cNvPr id="7" name="object 7"/>
          <p:cNvSpPr txBox="1"/>
          <p:nvPr/>
        </p:nvSpPr>
        <p:spPr>
          <a:xfrm>
            <a:off x="3256724" y="1201420"/>
            <a:ext cx="2395855" cy="436245"/>
          </a:xfrm>
          <a:prstGeom prst="rect">
            <a:avLst/>
          </a:prstGeom>
        </p:spPr>
        <p:txBody>
          <a:bodyPr wrap="square" lIns="0" tIns="0" rIns="0" bIns="0" rtlCol="0" vert="horz">
            <a:spAutoFit/>
          </a:bodyPr>
          <a:lstStyle/>
          <a:p>
            <a:pPr marL="12700">
              <a:lnSpc>
                <a:spcPct val="100000"/>
              </a:lnSpc>
              <a:tabLst>
                <a:tab pos="863600" algn="l"/>
              </a:tabLst>
            </a:pPr>
            <a:r>
              <a:rPr dirty="0" sz="2800" spc="70" b="1">
                <a:solidFill>
                  <a:srgbClr val="66FFFF"/>
                </a:solidFill>
                <a:latin typeface="Arial"/>
                <a:cs typeface="Arial"/>
              </a:rPr>
              <a:t>the	</a:t>
            </a:r>
            <a:r>
              <a:rPr dirty="0" sz="2800" spc="100" b="1">
                <a:solidFill>
                  <a:srgbClr val="66FFFF"/>
                </a:solidFill>
                <a:latin typeface="Arial"/>
                <a:cs typeface="Arial"/>
              </a:rPr>
              <a:t>absence</a:t>
            </a:r>
            <a:endParaRPr sz="2800">
              <a:latin typeface="Arial"/>
              <a:cs typeface="Arial"/>
            </a:endParaRPr>
          </a:p>
        </p:txBody>
      </p:sp>
      <p:sp>
        <p:nvSpPr>
          <p:cNvPr id="8" name="object 8"/>
          <p:cNvSpPr txBox="1"/>
          <p:nvPr/>
        </p:nvSpPr>
        <p:spPr>
          <a:xfrm>
            <a:off x="5903810" y="1201420"/>
            <a:ext cx="2726055" cy="436245"/>
          </a:xfrm>
          <a:prstGeom prst="rect">
            <a:avLst/>
          </a:prstGeom>
        </p:spPr>
        <p:txBody>
          <a:bodyPr wrap="square" lIns="0" tIns="0" rIns="0" bIns="0" rtlCol="0" vert="horz">
            <a:spAutoFit/>
          </a:bodyPr>
          <a:lstStyle/>
          <a:p>
            <a:pPr marL="12700">
              <a:lnSpc>
                <a:spcPct val="100000"/>
              </a:lnSpc>
              <a:tabLst>
                <a:tab pos="652145" algn="l"/>
                <a:tab pos="2329815" algn="l"/>
              </a:tabLst>
            </a:pPr>
            <a:r>
              <a:rPr dirty="0" sz="2800" spc="105" b="1">
                <a:solidFill>
                  <a:srgbClr val="66FFFF"/>
                </a:solidFill>
                <a:latin typeface="Arial"/>
                <a:cs typeface="Arial"/>
              </a:rPr>
              <a:t>o</a:t>
            </a:r>
            <a:r>
              <a:rPr dirty="0" sz="2800" b="1">
                <a:solidFill>
                  <a:srgbClr val="66FFFF"/>
                </a:solidFill>
                <a:latin typeface="Arial"/>
                <a:cs typeface="Arial"/>
              </a:rPr>
              <a:t>f</a:t>
            </a:r>
            <a:r>
              <a:rPr dirty="0" sz="2800" b="1">
                <a:solidFill>
                  <a:srgbClr val="66FFFF"/>
                </a:solidFill>
                <a:latin typeface="Arial"/>
                <a:cs typeface="Arial"/>
              </a:rPr>
              <a:t>	</a:t>
            </a:r>
            <a:r>
              <a:rPr dirty="0" sz="2800" spc="100" b="1">
                <a:solidFill>
                  <a:srgbClr val="66FFFF"/>
                </a:solidFill>
                <a:latin typeface="Arial"/>
                <a:cs typeface="Arial"/>
              </a:rPr>
              <a:t>diseas</a:t>
            </a:r>
            <a:r>
              <a:rPr dirty="0" sz="2800" spc="-5" b="1">
                <a:solidFill>
                  <a:srgbClr val="66FFFF"/>
                </a:solidFill>
                <a:latin typeface="Arial"/>
                <a:cs typeface="Arial"/>
              </a:rPr>
              <a:t>e</a:t>
            </a:r>
            <a:r>
              <a:rPr dirty="0" sz="2800" b="1">
                <a:solidFill>
                  <a:srgbClr val="66FFFF"/>
                </a:solidFill>
                <a:latin typeface="Arial"/>
                <a:cs typeface="Arial"/>
              </a:rPr>
              <a:t>	</a:t>
            </a:r>
            <a:r>
              <a:rPr dirty="0" sz="2800" spc="105" b="1">
                <a:solidFill>
                  <a:srgbClr val="66FFFF"/>
                </a:solidFill>
                <a:latin typeface="Arial"/>
                <a:cs typeface="Arial"/>
              </a:rPr>
              <a:t>or</a:t>
            </a:r>
            <a:endParaRPr sz="2800">
              <a:latin typeface="Arial"/>
              <a:cs typeface="Arial"/>
            </a:endParaRPr>
          </a:p>
        </p:txBody>
      </p:sp>
      <p:sp>
        <p:nvSpPr>
          <p:cNvPr id="9" name="object 9"/>
          <p:cNvSpPr txBox="1"/>
          <p:nvPr/>
        </p:nvSpPr>
        <p:spPr>
          <a:xfrm>
            <a:off x="880427" y="1221740"/>
            <a:ext cx="2125345" cy="835025"/>
          </a:xfrm>
          <a:prstGeom prst="rect">
            <a:avLst/>
          </a:prstGeom>
        </p:spPr>
        <p:txBody>
          <a:bodyPr wrap="square" lIns="0" tIns="0" rIns="0" bIns="0" rtlCol="0" vert="horz">
            <a:spAutoFit/>
          </a:bodyPr>
          <a:lstStyle/>
          <a:p>
            <a:pPr marL="12700" marR="5080">
              <a:lnSpc>
                <a:spcPts val="3300"/>
              </a:lnSpc>
              <a:tabLst>
                <a:tab pos="883285" algn="l"/>
              </a:tabLst>
            </a:pPr>
            <a:r>
              <a:rPr dirty="0" sz="2800" spc="105" b="1">
                <a:solidFill>
                  <a:srgbClr val="66FFFF"/>
                </a:solidFill>
                <a:latin typeface="Arial"/>
                <a:cs typeface="Arial"/>
              </a:rPr>
              <a:t>no</a:t>
            </a:r>
            <a:r>
              <a:rPr dirty="0" sz="2800" b="1">
                <a:solidFill>
                  <a:srgbClr val="66FFFF"/>
                </a:solidFill>
                <a:latin typeface="Arial"/>
                <a:cs typeface="Arial"/>
              </a:rPr>
              <a:t>t</a:t>
            </a:r>
            <a:r>
              <a:rPr dirty="0" sz="2800" b="1">
                <a:solidFill>
                  <a:srgbClr val="66FFFF"/>
                </a:solidFill>
                <a:latin typeface="Arial"/>
                <a:cs typeface="Arial"/>
              </a:rPr>
              <a:t>	</a:t>
            </a:r>
            <a:r>
              <a:rPr dirty="0" sz="2800" spc="100" b="1">
                <a:solidFill>
                  <a:srgbClr val="66FFFF"/>
                </a:solidFill>
                <a:latin typeface="Arial"/>
                <a:cs typeface="Arial"/>
              </a:rPr>
              <a:t>merely </a:t>
            </a:r>
            <a:r>
              <a:rPr dirty="0" sz="2800" spc="100" b="1">
                <a:solidFill>
                  <a:srgbClr val="66FFFF"/>
                </a:solidFill>
                <a:latin typeface="Arial"/>
                <a:cs typeface="Arial"/>
              </a:rPr>
              <a:t> </a:t>
            </a:r>
            <a:r>
              <a:rPr dirty="0" sz="2800" spc="-5" b="1">
                <a:solidFill>
                  <a:srgbClr val="66FFFF"/>
                </a:solidFill>
                <a:latin typeface="Arial"/>
                <a:cs typeface="Arial"/>
              </a:rPr>
              <a:t>infirmity.</a:t>
            </a:r>
            <a:endParaRPr sz="2800">
              <a:latin typeface="Arial"/>
              <a:cs typeface="Arial"/>
            </a:endParaRPr>
          </a:p>
        </p:txBody>
      </p:sp>
      <p:sp>
        <p:nvSpPr>
          <p:cNvPr id="10" name="object 10"/>
          <p:cNvSpPr txBox="1"/>
          <p:nvPr/>
        </p:nvSpPr>
        <p:spPr>
          <a:xfrm>
            <a:off x="321627" y="2643530"/>
            <a:ext cx="8306434" cy="3604260"/>
          </a:xfrm>
          <a:prstGeom prst="rect">
            <a:avLst/>
          </a:prstGeom>
        </p:spPr>
        <p:txBody>
          <a:bodyPr wrap="square" lIns="0" tIns="0" rIns="0" bIns="0" rtlCol="0" vert="horz">
            <a:spAutoFit/>
          </a:bodyPr>
          <a:lstStyle/>
          <a:p>
            <a:pPr algn="just" marL="571500" marR="5080" indent="-558800">
              <a:lnSpc>
                <a:spcPct val="100499"/>
              </a:lnSpc>
              <a:buClr>
                <a:srgbClr val="FFCC00"/>
              </a:buClr>
              <a:buAutoNum type="arabicPeriod" startAt="2"/>
              <a:tabLst>
                <a:tab pos="533400" algn="l"/>
              </a:tabLst>
            </a:pPr>
            <a:r>
              <a:rPr dirty="0" sz="2800" spc="-5" b="1">
                <a:solidFill>
                  <a:srgbClr val="FFD300"/>
                </a:solidFill>
                <a:latin typeface="Arial"/>
                <a:cs typeface="Arial"/>
              </a:rPr>
              <a:t>Biological effects </a:t>
            </a:r>
            <a:r>
              <a:rPr dirty="0" sz="2800" spc="-5" b="1">
                <a:solidFill>
                  <a:srgbClr val="66FFFF"/>
                </a:solidFill>
                <a:latin typeface="Arial"/>
                <a:cs typeface="Arial"/>
              </a:rPr>
              <a:t>– Effects are measurable  </a:t>
            </a:r>
            <a:r>
              <a:rPr dirty="0" sz="2800" spc="-5" b="1">
                <a:solidFill>
                  <a:srgbClr val="66FFFF"/>
                </a:solidFill>
                <a:latin typeface="Arial"/>
                <a:cs typeface="Arial"/>
              </a:rPr>
              <a:t>responses </a:t>
            </a:r>
            <a:r>
              <a:rPr dirty="0" sz="2800" b="1">
                <a:solidFill>
                  <a:srgbClr val="66FFFF"/>
                </a:solidFill>
                <a:latin typeface="Arial"/>
                <a:cs typeface="Arial"/>
              </a:rPr>
              <a:t>to </a:t>
            </a:r>
            <a:r>
              <a:rPr dirty="0" sz="2800" spc="-5" b="1">
                <a:solidFill>
                  <a:srgbClr val="66FFFF"/>
                </a:solidFill>
                <a:latin typeface="Arial"/>
                <a:cs typeface="Arial"/>
              </a:rPr>
              <a:t>a stimulus or </a:t>
            </a:r>
            <a:r>
              <a:rPr dirty="0" sz="2800" b="1">
                <a:solidFill>
                  <a:srgbClr val="66FFFF"/>
                </a:solidFill>
                <a:latin typeface="Arial"/>
                <a:cs typeface="Arial"/>
              </a:rPr>
              <a:t>to </a:t>
            </a:r>
            <a:r>
              <a:rPr dirty="0" sz="2800" spc="-5" b="1">
                <a:solidFill>
                  <a:srgbClr val="66FFFF"/>
                </a:solidFill>
                <a:latin typeface="Arial"/>
                <a:cs typeface="Arial"/>
              </a:rPr>
              <a:t>a change in the  </a:t>
            </a:r>
            <a:r>
              <a:rPr dirty="0" sz="2800" spc="-5" b="1">
                <a:solidFill>
                  <a:srgbClr val="66FFFF"/>
                </a:solidFill>
                <a:latin typeface="Arial"/>
                <a:cs typeface="Arial"/>
              </a:rPr>
              <a:t>environment and are not necessarily harmful  </a:t>
            </a:r>
            <a:r>
              <a:rPr dirty="0" sz="2800" b="1">
                <a:solidFill>
                  <a:srgbClr val="66FFFF"/>
                </a:solidFill>
                <a:latin typeface="Arial"/>
                <a:cs typeface="Arial"/>
              </a:rPr>
              <a:t>to </a:t>
            </a:r>
            <a:r>
              <a:rPr dirty="0" sz="2800" spc="-5" b="1">
                <a:solidFill>
                  <a:srgbClr val="66FFFF"/>
                </a:solidFill>
                <a:latin typeface="Arial"/>
                <a:cs typeface="Arial"/>
              </a:rPr>
              <a:t>our</a:t>
            </a:r>
            <a:r>
              <a:rPr dirty="0" sz="2800" spc="-80" b="1">
                <a:solidFill>
                  <a:srgbClr val="66FFFF"/>
                </a:solidFill>
                <a:latin typeface="Arial"/>
                <a:cs typeface="Arial"/>
              </a:rPr>
              <a:t> </a:t>
            </a:r>
            <a:r>
              <a:rPr dirty="0" sz="2800" spc="-5" b="1">
                <a:solidFill>
                  <a:srgbClr val="66FFFF"/>
                </a:solidFill>
                <a:latin typeface="Arial"/>
                <a:cs typeface="Arial"/>
              </a:rPr>
              <a:t>health</a:t>
            </a:r>
            <a:endParaRPr sz="2800">
              <a:latin typeface="Arial"/>
              <a:cs typeface="Arial"/>
            </a:endParaRPr>
          </a:p>
          <a:p>
            <a:pPr>
              <a:lnSpc>
                <a:spcPct val="100000"/>
              </a:lnSpc>
              <a:spcBef>
                <a:spcPts val="51"/>
              </a:spcBef>
              <a:buClr>
                <a:srgbClr val="FFCC00"/>
              </a:buClr>
              <a:buFont typeface="Arial"/>
              <a:buAutoNum type="arabicPeriod" startAt="2"/>
            </a:pPr>
            <a:endParaRPr sz="4050">
              <a:latin typeface="Times New Roman"/>
              <a:cs typeface="Times New Roman"/>
            </a:endParaRPr>
          </a:p>
          <a:p>
            <a:pPr algn="just" marL="571500" marR="5080" indent="-558800">
              <a:lnSpc>
                <a:spcPct val="100099"/>
              </a:lnSpc>
              <a:buClr>
                <a:srgbClr val="FFCC00"/>
              </a:buClr>
              <a:buAutoNum type="arabicPeriod" startAt="2"/>
              <a:tabLst>
                <a:tab pos="533400" algn="l"/>
              </a:tabLst>
            </a:pPr>
            <a:r>
              <a:rPr dirty="0" sz="2800" spc="-5" b="1">
                <a:solidFill>
                  <a:srgbClr val="FFD300"/>
                </a:solidFill>
                <a:latin typeface="Arial"/>
                <a:cs typeface="Arial"/>
              </a:rPr>
              <a:t>Health Hazard </a:t>
            </a:r>
            <a:r>
              <a:rPr dirty="0" sz="2800" spc="-5" b="1">
                <a:solidFill>
                  <a:srgbClr val="66FFFF"/>
                </a:solidFill>
                <a:latin typeface="Arial"/>
                <a:cs typeface="Arial"/>
              </a:rPr>
              <a:t>– Changes that are irreversible  </a:t>
            </a:r>
            <a:r>
              <a:rPr dirty="0" sz="2800" spc="-5" b="1">
                <a:solidFill>
                  <a:srgbClr val="66FFFF"/>
                </a:solidFill>
                <a:latin typeface="Arial"/>
                <a:cs typeface="Arial"/>
              </a:rPr>
              <a:t>and stress the systems for long period of  time.</a:t>
            </a:r>
            <a:endParaRPr sz="2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6440" y="957661"/>
            <a:ext cx="8034655" cy="1889760"/>
          </a:xfrm>
          <a:prstGeom prst="rect">
            <a:avLst/>
          </a:prstGeom>
        </p:spPr>
        <p:txBody>
          <a:bodyPr wrap="square" lIns="0" tIns="0" rIns="0" bIns="0" rtlCol="0" vert="horz">
            <a:spAutoFit/>
          </a:bodyPr>
          <a:lstStyle/>
          <a:p>
            <a:pPr marL="342900" marR="5080" indent="-330200">
              <a:lnSpc>
                <a:spcPct val="117400"/>
              </a:lnSpc>
              <a:buClr>
                <a:srgbClr val="FF9900"/>
              </a:buClr>
              <a:buFont typeface="Arial"/>
              <a:buChar char="•"/>
              <a:tabLst>
                <a:tab pos="347980" algn="l"/>
                <a:tab pos="1510030" algn="l"/>
                <a:tab pos="2611120" algn="l"/>
                <a:tab pos="3945254" algn="l"/>
                <a:tab pos="5293995" algn="l"/>
                <a:tab pos="5773420" algn="l"/>
                <a:tab pos="6610350" algn="l"/>
                <a:tab pos="7865745" algn="l"/>
              </a:tabLst>
            </a:pPr>
            <a:r>
              <a:rPr dirty="0" sz="2200" spc="-5" b="1">
                <a:solidFill>
                  <a:srgbClr val="FFFFFF"/>
                </a:solidFill>
                <a:latin typeface="Arial"/>
                <a:cs typeface="Arial"/>
              </a:rPr>
              <a:t>H</a:t>
            </a:r>
            <a:r>
              <a:rPr dirty="0" sz="2200" spc="-5" b="1">
                <a:solidFill>
                  <a:srgbClr val="FFFFFF"/>
                </a:solidFill>
                <a:latin typeface="Arial"/>
                <a:cs typeface="Arial"/>
              </a:rPr>
              <a:t>u</a:t>
            </a:r>
            <a:r>
              <a:rPr dirty="0" sz="2200" spc="-5" b="1">
                <a:solidFill>
                  <a:srgbClr val="FFFFFF"/>
                </a:solidFill>
                <a:latin typeface="Arial"/>
                <a:cs typeface="Arial"/>
              </a:rPr>
              <a:t>ma</a:t>
            </a:r>
            <a:r>
              <a:rPr dirty="0" sz="2200" b="1">
                <a:solidFill>
                  <a:srgbClr val="FFFFFF"/>
                </a:solidFill>
                <a:latin typeface="Arial"/>
                <a:cs typeface="Arial"/>
              </a:rPr>
              <a:t>n</a:t>
            </a:r>
            <a:r>
              <a:rPr dirty="0" sz="2200" b="1">
                <a:solidFill>
                  <a:srgbClr val="FFFFFF"/>
                </a:solidFill>
                <a:latin typeface="Arial"/>
                <a:cs typeface="Arial"/>
              </a:rPr>
              <a:t>	</a:t>
            </a:r>
            <a:r>
              <a:rPr dirty="0" sz="2200" spc="-5" b="1">
                <a:solidFill>
                  <a:srgbClr val="FFFFFF"/>
                </a:solidFill>
                <a:latin typeface="Arial"/>
                <a:cs typeface="Arial"/>
              </a:rPr>
              <a:t>se</a:t>
            </a:r>
            <a:r>
              <a:rPr dirty="0" sz="2200" spc="-5" b="1">
                <a:solidFill>
                  <a:srgbClr val="FFFFFF"/>
                </a:solidFill>
                <a:latin typeface="Arial"/>
                <a:cs typeface="Arial"/>
              </a:rPr>
              <a:t>me</a:t>
            </a:r>
            <a:r>
              <a:rPr dirty="0" sz="2200" b="1">
                <a:solidFill>
                  <a:srgbClr val="FFFFFF"/>
                </a:solidFill>
                <a:latin typeface="Arial"/>
                <a:cs typeface="Arial"/>
              </a:rPr>
              <a:t>n</a:t>
            </a:r>
            <a:r>
              <a:rPr dirty="0" sz="2200" b="1">
                <a:solidFill>
                  <a:srgbClr val="FFFFFF"/>
                </a:solidFill>
                <a:latin typeface="Arial"/>
                <a:cs typeface="Arial"/>
              </a:rPr>
              <a:t>	</a:t>
            </a:r>
            <a:r>
              <a:rPr dirty="0" sz="2200" spc="-5" b="1">
                <a:solidFill>
                  <a:srgbClr val="FFFFFF"/>
                </a:solidFill>
                <a:latin typeface="Arial"/>
                <a:cs typeface="Arial"/>
              </a:rPr>
              <a:t>sa</a:t>
            </a:r>
            <a:r>
              <a:rPr dirty="0" sz="2200" spc="-5" b="1">
                <a:solidFill>
                  <a:srgbClr val="FFFFFF"/>
                </a:solidFill>
                <a:latin typeface="Arial"/>
                <a:cs typeface="Arial"/>
              </a:rPr>
              <a:t>m</a:t>
            </a:r>
            <a:r>
              <a:rPr dirty="0" sz="2200" spc="-5" b="1">
                <a:solidFill>
                  <a:srgbClr val="FFFFFF"/>
                </a:solidFill>
                <a:latin typeface="Arial"/>
                <a:cs typeface="Arial"/>
              </a:rPr>
              <a:t>p</a:t>
            </a:r>
            <a:r>
              <a:rPr dirty="0" sz="2200" spc="-5" b="1">
                <a:solidFill>
                  <a:srgbClr val="FFFFFF"/>
                </a:solidFill>
                <a:latin typeface="Arial"/>
                <a:cs typeface="Arial"/>
              </a:rPr>
              <a:t>l</a:t>
            </a:r>
            <a:r>
              <a:rPr dirty="0" sz="2200" spc="-5" b="1">
                <a:solidFill>
                  <a:srgbClr val="FFFFFF"/>
                </a:solidFill>
                <a:latin typeface="Arial"/>
                <a:cs typeface="Arial"/>
              </a:rPr>
              <a:t>es</a:t>
            </a:r>
            <a:r>
              <a:rPr dirty="0" sz="2200" b="1">
                <a:solidFill>
                  <a:srgbClr val="FFFFFF"/>
                </a:solidFill>
                <a:latin typeface="Arial"/>
                <a:cs typeface="Arial"/>
              </a:rPr>
              <a:t>	</a:t>
            </a:r>
            <a:r>
              <a:rPr dirty="0" sz="2200" spc="-5" b="1">
                <a:solidFill>
                  <a:srgbClr val="FFFFFF"/>
                </a:solidFill>
                <a:latin typeface="Arial"/>
                <a:cs typeface="Arial"/>
              </a:rPr>
              <a:t>ex</a:t>
            </a:r>
            <a:r>
              <a:rPr dirty="0" sz="2200" spc="-5" b="1">
                <a:solidFill>
                  <a:srgbClr val="FFFFFF"/>
                </a:solidFill>
                <a:latin typeface="Arial"/>
                <a:cs typeface="Arial"/>
              </a:rPr>
              <a:t>po</a:t>
            </a:r>
            <a:r>
              <a:rPr dirty="0" sz="2200" spc="-5" b="1">
                <a:solidFill>
                  <a:srgbClr val="FFFFFF"/>
                </a:solidFill>
                <a:latin typeface="Arial"/>
                <a:cs typeface="Arial"/>
              </a:rPr>
              <a:t>se</a:t>
            </a:r>
            <a:r>
              <a:rPr dirty="0" sz="2200" b="1">
                <a:solidFill>
                  <a:srgbClr val="FFFFFF"/>
                </a:solidFill>
                <a:latin typeface="Arial"/>
                <a:cs typeface="Arial"/>
              </a:rPr>
              <a:t>d</a:t>
            </a:r>
            <a:r>
              <a:rPr dirty="0" sz="2200" b="1">
                <a:solidFill>
                  <a:srgbClr val="FFFFFF"/>
                </a:solidFill>
                <a:latin typeface="Arial"/>
                <a:cs typeface="Arial"/>
              </a:rPr>
              <a:t>	</a:t>
            </a:r>
            <a:r>
              <a:rPr dirty="0" sz="2200" b="1">
                <a:solidFill>
                  <a:srgbClr val="FFFFFF"/>
                </a:solidFill>
                <a:latin typeface="Arial"/>
                <a:cs typeface="Arial"/>
              </a:rPr>
              <a:t>to</a:t>
            </a:r>
            <a:r>
              <a:rPr dirty="0" sz="2200" b="1">
                <a:solidFill>
                  <a:srgbClr val="FFFFFF"/>
                </a:solidFill>
                <a:latin typeface="Arial"/>
                <a:cs typeface="Arial"/>
              </a:rPr>
              <a:t>	EMR	</a:t>
            </a:r>
            <a:r>
              <a:rPr dirty="0" sz="2200" spc="-5" b="1">
                <a:solidFill>
                  <a:srgbClr val="FFFFFF"/>
                </a:solidFill>
                <a:latin typeface="Arial"/>
                <a:cs typeface="Arial"/>
              </a:rPr>
              <a:t>s</a:t>
            </a:r>
            <a:r>
              <a:rPr dirty="0" sz="2200" spc="-5" b="1">
                <a:solidFill>
                  <a:srgbClr val="FFFFFF"/>
                </a:solidFill>
                <a:latin typeface="Arial"/>
                <a:cs typeface="Arial"/>
              </a:rPr>
              <a:t>how</a:t>
            </a:r>
            <a:r>
              <a:rPr dirty="0" sz="2200" spc="-5" b="1">
                <a:solidFill>
                  <a:srgbClr val="FFFFFF"/>
                </a:solidFill>
                <a:latin typeface="Arial"/>
                <a:cs typeface="Arial"/>
              </a:rPr>
              <a:t>e</a:t>
            </a:r>
            <a:r>
              <a:rPr dirty="0" sz="2200" b="1">
                <a:solidFill>
                  <a:srgbClr val="FFFFFF"/>
                </a:solidFill>
                <a:latin typeface="Arial"/>
                <a:cs typeface="Arial"/>
              </a:rPr>
              <a:t>d</a:t>
            </a:r>
            <a:r>
              <a:rPr dirty="0" sz="2200" b="1">
                <a:solidFill>
                  <a:srgbClr val="FFFFFF"/>
                </a:solidFill>
                <a:latin typeface="Arial"/>
                <a:cs typeface="Arial"/>
              </a:rPr>
              <a:t>	</a:t>
            </a:r>
            <a:r>
              <a:rPr dirty="0" sz="2200" spc="-5" b="1">
                <a:solidFill>
                  <a:srgbClr val="FFFFFF"/>
                </a:solidFill>
                <a:latin typeface="Arial"/>
                <a:cs typeface="Arial"/>
              </a:rPr>
              <a:t>a </a:t>
            </a:r>
            <a:r>
              <a:rPr dirty="0" sz="2200" spc="-5" b="1">
                <a:solidFill>
                  <a:srgbClr val="FFFFFF"/>
                </a:solidFill>
                <a:latin typeface="Arial"/>
                <a:cs typeface="Arial"/>
              </a:rPr>
              <a:t> </a:t>
            </a:r>
            <a:r>
              <a:rPr dirty="0" sz="2200" spc="-5" b="1">
                <a:solidFill>
                  <a:srgbClr val="FFFFFF"/>
                </a:solidFill>
                <a:latin typeface="Arial"/>
                <a:cs typeface="Arial"/>
              </a:rPr>
              <a:t>significant decrease in sperm motility and</a:t>
            </a:r>
            <a:r>
              <a:rPr dirty="0" sz="2200" spc="50" b="1">
                <a:solidFill>
                  <a:srgbClr val="FFFFFF"/>
                </a:solidFill>
                <a:latin typeface="Arial"/>
                <a:cs typeface="Arial"/>
              </a:rPr>
              <a:t> </a:t>
            </a:r>
            <a:r>
              <a:rPr dirty="0" sz="2200" spc="-5" b="1">
                <a:solidFill>
                  <a:srgbClr val="FFFFFF"/>
                </a:solidFill>
                <a:latin typeface="Arial"/>
                <a:cs typeface="Arial"/>
              </a:rPr>
              <a:t>viability</a:t>
            </a:r>
            <a:endParaRPr sz="2200">
              <a:latin typeface="Arial"/>
              <a:cs typeface="Arial"/>
            </a:endParaRPr>
          </a:p>
          <a:p>
            <a:pPr>
              <a:lnSpc>
                <a:spcPct val="100000"/>
              </a:lnSpc>
              <a:spcBef>
                <a:spcPts val="15"/>
              </a:spcBef>
              <a:buClr>
                <a:srgbClr val="FF9900"/>
              </a:buClr>
              <a:buFont typeface="Arial"/>
              <a:buChar char="•"/>
            </a:pPr>
            <a:endParaRPr sz="1900">
              <a:latin typeface="Times New Roman"/>
              <a:cs typeface="Times New Roman"/>
            </a:endParaRPr>
          </a:p>
          <a:p>
            <a:pPr marL="342900" marR="5080" indent="-330200">
              <a:lnSpc>
                <a:spcPct val="121200"/>
              </a:lnSpc>
              <a:buClr>
                <a:srgbClr val="FF9900"/>
              </a:buClr>
              <a:buFont typeface="Arial"/>
              <a:buChar char="•"/>
              <a:tabLst>
                <a:tab pos="347980" algn="l"/>
                <a:tab pos="1672589" algn="l"/>
                <a:tab pos="2112010" algn="l"/>
                <a:tab pos="3359785" algn="l"/>
                <a:tab pos="4528820" algn="l"/>
                <a:tab pos="5745480" algn="l"/>
                <a:tab pos="6728459" algn="l"/>
                <a:tab pos="7416165" algn="l"/>
              </a:tabLst>
            </a:pPr>
            <a:r>
              <a:rPr dirty="0" sz="2200" spc="-5" b="1">
                <a:solidFill>
                  <a:srgbClr val="FFFFFF"/>
                </a:solidFill>
                <a:latin typeface="Arial"/>
                <a:cs typeface="Arial"/>
              </a:rPr>
              <a:t>I</a:t>
            </a:r>
            <a:r>
              <a:rPr dirty="0" sz="2200" spc="-5" b="1">
                <a:solidFill>
                  <a:srgbClr val="FFFFFF"/>
                </a:solidFill>
                <a:latin typeface="Arial"/>
                <a:cs typeface="Arial"/>
              </a:rPr>
              <a:t>n</a:t>
            </a:r>
            <a:r>
              <a:rPr dirty="0" sz="2200" spc="-5" b="1">
                <a:solidFill>
                  <a:srgbClr val="FFFFFF"/>
                </a:solidFill>
                <a:latin typeface="Arial"/>
                <a:cs typeface="Arial"/>
              </a:rPr>
              <a:t>c</a:t>
            </a:r>
            <a:r>
              <a:rPr dirty="0" sz="2200" spc="-5" b="1">
                <a:solidFill>
                  <a:srgbClr val="FFFFFF"/>
                </a:solidFill>
                <a:latin typeface="Arial"/>
                <a:cs typeface="Arial"/>
              </a:rPr>
              <a:t>r</a:t>
            </a:r>
            <a:r>
              <a:rPr dirty="0" sz="2200" spc="-5" b="1">
                <a:solidFill>
                  <a:srgbClr val="FFFFFF"/>
                </a:solidFill>
                <a:latin typeface="Arial"/>
                <a:cs typeface="Arial"/>
              </a:rPr>
              <a:t>ease</a:t>
            </a:r>
            <a:r>
              <a:rPr dirty="0" sz="2200" b="1">
                <a:solidFill>
                  <a:srgbClr val="FFFFFF"/>
                </a:solidFill>
                <a:latin typeface="Arial"/>
                <a:cs typeface="Arial"/>
              </a:rPr>
              <a:t>	</a:t>
            </a:r>
            <a:r>
              <a:rPr dirty="0" sz="2200" spc="-5" b="1">
                <a:solidFill>
                  <a:srgbClr val="FFFFFF"/>
                </a:solidFill>
                <a:latin typeface="Arial"/>
                <a:cs typeface="Arial"/>
              </a:rPr>
              <a:t>i</a:t>
            </a:r>
            <a:r>
              <a:rPr dirty="0" sz="2200" b="1">
                <a:solidFill>
                  <a:srgbClr val="FFFFFF"/>
                </a:solidFill>
                <a:latin typeface="Arial"/>
                <a:cs typeface="Arial"/>
              </a:rPr>
              <a:t>n</a:t>
            </a:r>
            <a:r>
              <a:rPr dirty="0" sz="2200" b="1">
                <a:solidFill>
                  <a:srgbClr val="FFFFFF"/>
                </a:solidFill>
                <a:latin typeface="Arial"/>
                <a:cs typeface="Arial"/>
              </a:rPr>
              <a:t>	</a:t>
            </a:r>
            <a:r>
              <a:rPr dirty="0" sz="2200" spc="-5" b="1">
                <a:solidFill>
                  <a:srgbClr val="FFFFFF"/>
                </a:solidFill>
                <a:latin typeface="Arial"/>
                <a:cs typeface="Arial"/>
              </a:rPr>
              <a:t>r</a:t>
            </a:r>
            <a:r>
              <a:rPr dirty="0" sz="2200" spc="-5" b="1">
                <a:solidFill>
                  <a:srgbClr val="FFFFFF"/>
                </a:solidFill>
                <a:latin typeface="Arial"/>
                <a:cs typeface="Arial"/>
              </a:rPr>
              <a:t>eac</a:t>
            </a:r>
            <a:r>
              <a:rPr dirty="0" sz="2200" b="1">
                <a:solidFill>
                  <a:srgbClr val="FFFFFF"/>
                </a:solidFill>
                <a:latin typeface="Arial"/>
                <a:cs typeface="Arial"/>
              </a:rPr>
              <a:t>t</a:t>
            </a:r>
            <a:r>
              <a:rPr dirty="0" sz="2200" spc="-5" b="1">
                <a:solidFill>
                  <a:srgbClr val="FFFFFF"/>
                </a:solidFill>
                <a:latin typeface="Arial"/>
                <a:cs typeface="Arial"/>
              </a:rPr>
              <a:t>i</a:t>
            </a:r>
            <a:r>
              <a:rPr dirty="0" sz="2200" spc="-5" b="1">
                <a:solidFill>
                  <a:srgbClr val="FFFFFF"/>
                </a:solidFill>
                <a:latin typeface="Arial"/>
                <a:cs typeface="Arial"/>
              </a:rPr>
              <a:t>ve</a:t>
            </a:r>
            <a:r>
              <a:rPr dirty="0" sz="2200" b="1">
                <a:solidFill>
                  <a:srgbClr val="FFFFFF"/>
                </a:solidFill>
                <a:latin typeface="Arial"/>
                <a:cs typeface="Arial"/>
              </a:rPr>
              <a:t>	</a:t>
            </a:r>
            <a:r>
              <a:rPr dirty="0" sz="2200" spc="-5" b="1">
                <a:solidFill>
                  <a:srgbClr val="FFFFFF"/>
                </a:solidFill>
                <a:latin typeface="Arial"/>
                <a:cs typeface="Arial"/>
              </a:rPr>
              <a:t>o</a:t>
            </a:r>
            <a:r>
              <a:rPr dirty="0" sz="2200" spc="-5" b="1">
                <a:solidFill>
                  <a:srgbClr val="FFFFFF"/>
                </a:solidFill>
                <a:latin typeface="Arial"/>
                <a:cs typeface="Arial"/>
              </a:rPr>
              <a:t>xy</a:t>
            </a:r>
            <a:r>
              <a:rPr dirty="0" sz="2200" spc="-5" b="1">
                <a:solidFill>
                  <a:srgbClr val="FFFFFF"/>
                </a:solidFill>
                <a:latin typeface="Arial"/>
                <a:cs typeface="Arial"/>
              </a:rPr>
              <a:t>g</a:t>
            </a:r>
            <a:r>
              <a:rPr dirty="0" sz="2200" spc="-5" b="1">
                <a:solidFill>
                  <a:srgbClr val="FFFFFF"/>
                </a:solidFill>
                <a:latin typeface="Arial"/>
                <a:cs typeface="Arial"/>
              </a:rPr>
              <a:t>e</a:t>
            </a:r>
            <a:r>
              <a:rPr dirty="0" sz="2200" b="1">
                <a:solidFill>
                  <a:srgbClr val="FFFFFF"/>
                </a:solidFill>
                <a:latin typeface="Arial"/>
                <a:cs typeface="Arial"/>
              </a:rPr>
              <a:t>n</a:t>
            </a:r>
            <a:r>
              <a:rPr dirty="0" sz="2200" b="1">
                <a:solidFill>
                  <a:srgbClr val="FFFFFF"/>
                </a:solidFill>
                <a:latin typeface="Arial"/>
                <a:cs typeface="Arial"/>
              </a:rPr>
              <a:t>	</a:t>
            </a:r>
            <a:r>
              <a:rPr dirty="0" sz="2200" spc="-5" b="1">
                <a:solidFill>
                  <a:srgbClr val="FFFFFF"/>
                </a:solidFill>
                <a:latin typeface="Arial"/>
                <a:cs typeface="Arial"/>
              </a:rPr>
              <a:t>s</a:t>
            </a:r>
            <a:r>
              <a:rPr dirty="0" sz="2200" spc="-5" b="1">
                <a:solidFill>
                  <a:srgbClr val="FFFFFF"/>
                </a:solidFill>
                <a:latin typeface="Arial"/>
                <a:cs typeface="Arial"/>
              </a:rPr>
              <a:t>p</a:t>
            </a:r>
            <a:r>
              <a:rPr dirty="0" sz="2200" spc="-5" b="1">
                <a:solidFill>
                  <a:srgbClr val="FFFFFF"/>
                </a:solidFill>
                <a:latin typeface="Arial"/>
                <a:cs typeface="Arial"/>
              </a:rPr>
              <a:t>ec</a:t>
            </a:r>
            <a:r>
              <a:rPr dirty="0" sz="2200" spc="-5" b="1">
                <a:solidFill>
                  <a:srgbClr val="FFFFFF"/>
                </a:solidFill>
                <a:latin typeface="Arial"/>
                <a:cs typeface="Arial"/>
              </a:rPr>
              <a:t>i</a:t>
            </a:r>
            <a:r>
              <a:rPr dirty="0" sz="2200" spc="-5" b="1">
                <a:solidFill>
                  <a:srgbClr val="FFFFFF"/>
                </a:solidFill>
                <a:latin typeface="Arial"/>
                <a:cs typeface="Arial"/>
              </a:rPr>
              <a:t>es</a:t>
            </a:r>
            <a:r>
              <a:rPr dirty="0" sz="2200" b="1">
                <a:solidFill>
                  <a:srgbClr val="FFFFFF"/>
                </a:solidFill>
                <a:latin typeface="Arial"/>
                <a:cs typeface="Arial"/>
              </a:rPr>
              <a:t>	</a:t>
            </a:r>
            <a:r>
              <a:rPr dirty="0" sz="2200" spc="-5" b="1">
                <a:solidFill>
                  <a:srgbClr val="FFFFFF"/>
                </a:solidFill>
                <a:latin typeface="Arial"/>
                <a:cs typeface="Arial"/>
              </a:rPr>
              <a:t>(R</a:t>
            </a:r>
            <a:r>
              <a:rPr dirty="0" sz="2200" spc="-5" b="1">
                <a:solidFill>
                  <a:srgbClr val="FFFFFF"/>
                </a:solidFill>
                <a:latin typeface="Arial"/>
                <a:cs typeface="Arial"/>
              </a:rPr>
              <a:t>O</a:t>
            </a:r>
            <a:r>
              <a:rPr dirty="0" sz="2200" b="1">
                <a:solidFill>
                  <a:srgbClr val="FFFFFF"/>
                </a:solidFill>
                <a:latin typeface="Arial"/>
                <a:cs typeface="Arial"/>
              </a:rPr>
              <a:t>S)	</a:t>
            </a:r>
            <a:r>
              <a:rPr dirty="0" sz="2200" spc="-5" b="1">
                <a:solidFill>
                  <a:srgbClr val="FFFFFF"/>
                </a:solidFill>
                <a:latin typeface="Arial"/>
                <a:cs typeface="Arial"/>
              </a:rPr>
              <a:t>a</a:t>
            </a:r>
            <a:r>
              <a:rPr dirty="0" sz="2200" spc="-5" b="1">
                <a:solidFill>
                  <a:srgbClr val="FFFFFF"/>
                </a:solidFill>
                <a:latin typeface="Arial"/>
                <a:cs typeface="Arial"/>
              </a:rPr>
              <a:t>n</a:t>
            </a:r>
            <a:r>
              <a:rPr dirty="0" sz="2200" b="1">
                <a:solidFill>
                  <a:srgbClr val="FFFFFF"/>
                </a:solidFill>
                <a:latin typeface="Arial"/>
                <a:cs typeface="Arial"/>
              </a:rPr>
              <a:t>d</a:t>
            </a:r>
            <a:r>
              <a:rPr dirty="0" sz="2200" b="1">
                <a:solidFill>
                  <a:srgbClr val="FFFFFF"/>
                </a:solidFill>
                <a:latin typeface="Arial"/>
                <a:cs typeface="Arial"/>
              </a:rPr>
              <a:t>	</a:t>
            </a:r>
            <a:r>
              <a:rPr dirty="0" sz="2200" spc="-5" b="1">
                <a:solidFill>
                  <a:srgbClr val="FFFFFF"/>
                </a:solidFill>
                <a:latin typeface="Arial"/>
                <a:cs typeface="Arial"/>
              </a:rPr>
              <a:t>DNA </a:t>
            </a:r>
            <a:r>
              <a:rPr dirty="0" sz="2200" spc="-5" b="1">
                <a:solidFill>
                  <a:srgbClr val="FFFFFF"/>
                </a:solidFill>
                <a:latin typeface="Arial"/>
                <a:cs typeface="Arial"/>
              </a:rPr>
              <a:t> </a:t>
            </a:r>
            <a:r>
              <a:rPr dirty="0" sz="2200" spc="-5" b="1">
                <a:solidFill>
                  <a:srgbClr val="FFFFFF"/>
                </a:solidFill>
                <a:latin typeface="Arial"/>
                <a:cs typeface="Arial"/>
              </a:rPr>
              <a:t>fragmentation index</a:t>
            </a:r>
            <a:r>
              <a:rPr dirty="0" sz="2200" spc="-30" b="1">
                <a:solidFill>
                  <a:srgbClr val="FFFFFF"/>
                </a:solidFill>
                <a:latin typeface="Arial"/>
                <a:cs typeface="Arial"/>
              </a:rPr>
              <a:t> </a:t>
            </a:r>
            <a:r>
              <a:rPr dirty="0" sz="2200" spc="-5" b="1">
                <a:solidFill>
                  <a:srgbClr val="FFFFFF"/>
                </a:solidFill>
                <a:latin typeface="Arial"/>
                <a:cs typeface="Arial"/>
              </a:rPr>
              <a:t>(DFI)</a:t>
            </a:r>
            <a:endParaRPr sz="2200">
              <a:latin typeface="Arial"/>
              <a:cs typeface="Arial"/>
            </a:endParaRPr>
          </a:p>
        </p:txBody>
      </p:sp>
      <p:sp>
        <p:nvSpPr>
          <p:cNvPr id="3" name="object 3"/>
          <p:cNvSpPr/>
          <p:nvPr/>
        </p:nvSpPr>
        <p:spPr>
          <a:xfrm>
            <a:off x="1206500" y="3721100"/>
            <a:ext cx="6807195" cy="1625598"/>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1401426" y="3864345"/>
            <a:ext cx="6423660" cy="1347470"/>
          </a:xfrm>
          <a:prstGeom prst="rect">
            <a:avLst/>
          </a:prstGeom>
        </p:spPr>
        <p:txBody>
          <a:bodyPr wrap="square" lIns="0" tIns="0" rIns="0" bIns="0" rtlCol="0" vert="horz">
            <a:spAutoFit/>
          </a:bodyPr>
          <a:lstStyle/>
          <a:p>
            <a:pPr algn="ctr" marL="12700" marR="5080" indent="-635">
              <a:lnSpc>
                <a:spcPct val="99700"/>
              </a:lnSpc>
            </a:pPr>
            <a:r>
              <a:rPr dirty="0" sz="2200" spc="-5" b="1">
                <a:latin typeface="Arial"/>
                <a:cs typeface="Arial"/>
              </a:rPr>
              <a:t>Study concluded that mobile phones emit  electromagnetic waves which lead </a:t>
            </a:r>
            <a:r>
              <a:rPr dirty="0" sz="2200" b="1">
                <a:latin typeface="Arial"/>
                <a:cs typeface="Arial"/>
              </a:rPr>
              <a:t>to </a:t>
            </a:r>
            <a:r>
              <a:rPr dirty="0" sz="2200" spc="-5" b="1">
                <a:latin typeface="Arial"/>
                <a:cs typeface="Arial"/>
              </a:rPr>
              <a:t>oxidative  </a:t>
            </a:r>
            <a:r>
              <a:rPr dirty="0" sz="2200" spc="-5" b="1">
                <a:latin typeface="Arial"/>
                <a:cs typeface="Arial"/>
              </a:rPr>
              <a:t>stress in human semen and also cause changes  in DNA</a:t>
            </a:r>
            <a:r>
              <a:rPr dirty="0" sz="2200" spc="-120" b="1">
                <a:latin typeface="Arial"/>
                <a:cs typeface="Arial"/>
              </a:rPr>
              <a:t> </a:t>
            </a:r>
            <a:r>
              <a:rPr dirty="0" sz="2200" spc="-5" b="1">
                <a:latin typeface="Arial"/>
                <a:cs typeface="Arial"/>
              </a:rPr>
              <a:t>fragmentation.</a:t>
            </a:r>
            <a:endParaRPr sz="22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213360"/>
            <a:ext cx="6362700" cy="536575"/>
          </a:xfrm>
          <a:prstGeom prst="rect"/>
        </p:spPr>
        <p:txBody>
          <a:bodyPr wrap="square" lIns="0" tIns="0" rIns="0" bIns="0" rtlCol="0" vert="horz">
            <a:spAutoFit/>
          </a:bodyPr>
          <a:lstStyle/>
          <a:p>
            <a:pPr marL="356870" marR="5080" indent="-344805">
              <a:lnSpc>
                <a:spcPts val="2100"/>
              </a:lnSpc>
              <a:tabLst>
                <a:tab pos="356870" algn="l"/>
                <a:tab pos="3545204" algn="l"/>
              </a:tabLst>
            </a:pPr>
            <a:r>
              <a:rPr dirty="0" sz="1800">
                <a:solidFill>
                  <a:srgbClr val="FF9900"/>
                </a:solidFill>
              </a:rPr>
              <a:t>9.	</a:t>
            </a:r>
            <a:r>
              <a:rPr dirty="0" sz="1800" spc="-5">
                <a:solidFill>
                  <a:srgbClr val="FF9900"/>
                </a:solidFill>
              </a:rPr>
              <a:t>Melatonin </a:t>
            </a:r>
            <a:r>
              <a:rPr dirty="0" sz="1800" spc="50">
                <a:solidFill>
                  <a:srgbClr val="FF9900"/>
                </a:solidFill>
              </a:rPr>
              <a:t> </a:t>
            </a:r>
            <a:r>
              <a:rPr dirty="0" sz="1800" spc="-5">
                <a:solidFill>
                  <a:srgbClr val="FF9900"/>
                </a:solidFill>
              </a:rPr>
              <a:t>reduces </a:t>
            </a:r>
            <a:r>
              <a:rPr dirty="0" sz="1800" spc="60">
                <a:solidFill>
                  <a:srgbClr val="FF9900"/>
                </a:solidFill>
              </a:rPr>
              <a:t> </a:t>
            </a:r>
            <a:r>
              <a:rPr dirty="0" sz="1800" spc="-5">
                <a:solidFill>
                  <a:srgbClr val="FF9900"/>
                </a:solidFill>
              </a:rPr>
              <a:t>oxidative	stress in male</a:t>
            </a:r>
            <a:r>
              <a:rPr dirty="0" sz="1800" spc="-20">
                <a:solidFill>
                  <a:srgbClr val="FF9900"/>
                </a:solidFill>
              </a:rPr>
              <a:t> </a:t>
            </a:r>
            <a:r>
              <a:rPr dirty="0" sz="1800" spc="-5">
                <a:solidFill>
                  <a:srgbClr val="FF9900"/>
                </a:solidFill>
              </a:rPr>
              <a:t>Wistar</a:t>
            </a:r>
            <a:r>
              <a:rPr dirty="0" sz="1800" spc="-10">
                <a:solidFill>
                  <a:srgbClr val="FF9900"/>
                </a:solidFill>
              </a:rPr>
              <a:t> </a:t>
            </a:r>
            <a:r>
              <a:rPr dirty="0" sz="1800" spc="-5">
                <a:solidFill>
                  <a:srgbClr val="FF9900"/>
                </a:solidFill>
              </a:rPr>
              <a:t>rats </a:t>
            </a:r>
            <a:r>
              <a:rPr dirty="0" sz="1800">
                <a:solidFill>
                  <a:srgbClr val="FF9900"/>
                </a:solidFill>
              </a:rPr>
              <a:t> </a:t>
            </a:r>
            <a:r>
              <a:rPr dirty="0" sz="1800" spc="-5">
                <a:solidFill>
                  <a:srgbClr val="FFFFFF"/>
                </a:solidFill>
              </a:rPr>
              <a:t>Meena </a:t>
            </a:r>
            <a:r>
              <a:rPr dirty="0" sz="1800">
                <a:solidFill>
                  <a:srgbClr val="FFFFFF"/>
                </a:solidFill>
              </a:rPr>
              <a:t>et. </a:t>
            </a:r>
            <a:r>
              <a:rPr dirty="0" sz="1800" spc="-5">
                <a:solidFill>
                  <a:srgbClr val="FFFFFF"/>
                </a:solidFill>
              </a:rPr>
              <a:t>al., Electromagn BioL Med. 2014;</a:t>
            </a:r>
            <a:r>
              <a:rPr dirty="0" sz="1800" spc="45">
                <a:solidFill>
                  <a:srgbClr val="FFFFFF"/>
                </a:solidFill>
              </a:rPr>
              <a:t> </a:t>
            </a:r>
            <a:r>
              <a:rPr dirty="0" sz="1800" spc="-5">
                <a:solidFill>
                  <a:srgbClr val="FFFFFF"/>
                </a:solidFill>
              </a:rPr>
              <a:t>33(2):81-91.</a:t>
            </a:r>
            <a:endParaRPr sz="1800"/>
          </a:p>
        </p:txBody>
      </p:sp>
      <p:sp>
        <p:nvSpPr>
          <p:cNvPr id="3" name="object 3"/>
          <p:cNvSpPr/>
          <p:nvPr/>
        </p:nvSpPr>
        <p:spPr>
          <a:xfrm>
            <a:off x="1084811" y="1803856"/>
            <a:ext cx="6941121" cy="4962702"/>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990600" y="1709737"/>
            <a:ext cx="6934197" cy="49530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2120900" y="3802062"/>
            <a:ext cx="2111375" cy="0"/>
          </a:xfrm>
          <a:custGeom>
            <a:avLst/>
            <a:gdLst/>
            <a:ahLst/>
            <a:cxnLst/>
            <a:rect l="l" t="t" r="r" b="b"/>
            <a:pathLst>
              <a:path w="2111375" h="0">
                <a:moveTo>
                  <a:pt x="0" y="0"/>
                </a:moveTo>
                <a:lnTo>
                  <a:pt x="2111368" y="0"/>
                </a:lnTo>
              </a:path>
            </a:pathLst>
          </a:custGeom>
          <a:ln w="9524">
            <a:solidFill>
              <a:srgbClr val="FF2600"/>
            </a:solidFill>
          </a:ln>
        </p:spPr>
        <p:txBody>
          <a:bodyPr wrap="square" lIns="0" tIns="0" rIns="0" bIns="0" rtlCol="0"/>
          <a:lstStyle/>
          <a:p/>
        </p:txBody>
      </p:sp>
      <p:sp>
        <p:nvSpPr>
          <p:cNvPr id="6" name="object 6"/>
          <p:cNvSpPr/>
          <p:nvPr/>
        </p:nvSpPr>
        <p:spPr>
          <a:xfrm>
            <a:off x="1290637" y="2276475"/>
            <a:ext cx="1905" cy="847725"/>
          </a:xfrm>
          <a:custGeom>
            <a:avLst/>
            <a:gdLst/>
            <a:ahLst/>
            <a:cxnLst/>
            <a:rect l="l" t="t" r="r" b="b"/>
            <a:pathLst>
              <a:path w="1905" h="847725">
                <a:moveTo>
                  <a:pt x="1587" y="0"/>
                </a:moveTo>
                <a:lnTo>
                  <a:pt x="0" y="847724"/>
                </a:lnTo>
              </a:path>
            </a:pathLst>
          </a:custGeom>
          <a:ln w="9524">
            <a:solidFill>
              <a:srgbClr val="FF2600"/>
            </a:solidFill>
          </a:ln>
        </p:spPr>
        <p:txBody>
          <a:bodyPr wrap="square" lIns="0" tIns="0" rIns="0" bIns="0" rtlCol="0"/>
          <a:lstStyle/>
          <a:p/>
        </p:txBody>
      </p:sp>
      <p:sp>
        <p:nvSpPr>
          <p:cNvPr id="7" name="object 7"/>
          <p:cNvSpPr/>
          <p:nvPr/>
        </p:nvSpPr>
        <p:spPr>
          <a:xfrm>
            <a:off x="4984750" y="3903662"/>
            <a:ext cx="2262505" cy="1905"/>
          </a:xfrm>
          <a:custGeom>
            <a:avLst/>
            <a:gdLst/>
            <a:ahLst/>
            <a:cxnLst/>
            <a:rect l="l" t="t" r="r" b="b"/>
            <a:pathLst>
              <a:path w="2262504" h="1904">
                <a:moveTo>
                  <a:pt x="0" y="0"/>
                </a:moveTo>
                <a:lnTo>
                  <a:pt x="2262188" y="1586"/>
                </a:lnTo>
              </a:path>
            </a:pathLst>
          </a:custGeom>
          <a:ln w="9524">
            <a:solidFill>
              <a:srgbClr val="FF2600"/>
            </a:solidFill>
          </a:ln>
        </p:spPr>
        <p:txBody>
          <a:bodyPr wrap="square" lIns="0" tIns="0" rIns="0" bIns="0" rtlCol="0"/>
          <a:lstStyle/>
          <a:p/>
        </p:txBody>
      </p:sp>
      <p:sp>
        <p:nvSpPr>
          <p:cNvPr id="8" name="object 8"/>
          <p:cNvSpPr/>
          <p:nvPr/>
        </p:nvSpPr>
        <p:spPr>
          <a:xfrm>
            <a:off x="4713287" y="1851025"/>
            <a:ext cx="1905" cy="1698625"/>
          </a:xfrm>
          <a:custGeom>
            <a:avLst/>
            <a:gdLst/>
            <a:ahLst/>
            <a:cxnLst/>
            <a:rect l="l" t="t" r="r" b="b"/>
            <a:pathLst>
              <a:path w="1904" h="1698625">
                <a:moveTo>
                  <a:pt x="1587" y="0"/>
                </a:moveTo>
                <a:lnTo>
                  <a:pt x="0" y="1698628"/>
                </a:lnTo>
              </a:path>
            </a:pathLst>
          </a:custGeom>
          <a:ln w="9524">
            <a:solidFill>
              <a:srgbClr val="FF2600"/>
            </a:solidFill>
          </a:ln>
        </p:spPr>
        <p:txBody>
          <a:bodyPr wrap="square" lIns="0" tIns="0" rIns="0" bIns="0" rtlCol="0"/>
          <a:lstStyle/>
          <a:p/>
        </p:txBody>
      </p:sp>
      <p:sp>
        <p:nvSpPr>
          <p:cNvPr id="9" name="object 9"/>
          <p:cNvSpPr/>
          <p:nvPr/>
        </p:nvSpPr>
        <p:spPr>
          <a:xfrm>
            <a:off x="4984750" y="6424612"/>
            <a:ext cx="2805430" cy="1905"/>
          </a:xfrm>
          <a:custGeom>
            <a:avLst/>
            <a:gdLst/>
            <a:ahLst/>
            <a:cxnLst/>
            <a:rect l="l" t="t" r="r" b="b"/>
            <a:pathLst>
              <a:path w="2805429" h="1904">
                <a:moveTo>
                  <a:pt x="0" y="0"/>
                </a:moveTo>
                <a:lnTo>
                  <a:pt x="2805107" y="1587"/>
                </a:lnTo>
              </a:path>
            </a:pathLst>
          </a:custGeom>
          <a:ln w="9524">
            <a:solidFill>
              <a:srgbClr val="FF2600"/>
            </a:solidFill>
          </a:ln>
        </p:spPr>
        <p:txBody>
          <a:bodyPr wrap="square" lIns="0" tIns="0" rIns="0" bIns="0" rtlCol="0"/>
          <a:lstStyle/>
          <a:p/>
        </p:txBody>
      </p:sp>
      <p:sp>
        <p:nvSpPr>
          <p:cNvPr id="10" name="object 10"/>
          <p:cNvSpPr/>
          <p:nvPr/>
        </p:nvSpPr>
        <p:spPr>
          <a:xfrm>
            <a:off x="4759324" y="4667250"/>
            <a:ext cx="1905" cy="1231900"/>
          </a:xfrm>
          <a:custGeom>
            <a:avLst/>
            <a:gdLst/>
            <a:ahLst/>
            <a:cxnLst/>
            <a:rect l="l" t="t" r="r" b="b"/>
            <a:pathLst>
              <a:path w="1904" h="1231900">
                <a:moveTo>
                  <a:pt x="1587" y="0"/>
                </a:moveTo>
                <a:lnTo>
                  <a:pt x="0" y="1231899"/>
                </a:lnTo>
              </a:path>
            </a:pathLst>
          </a:custGeom>
          <a:ln w="9524">
            <a:solidFill>
              <a:srgbClr val="FF2600"/>
            </a:solidFill>
          </a:ln>
        </p:spPr>
        <p:txBody>
          <a:bodyPr wrap="square" lIns="0" tIns="0" rIns="0" bIns="0" rtlCol="0"/>
          <a:lstStyle/>
          <a:p/>
        </p:txBody>
      </p:sp>
      <p:sp>
        <p:nvSpPr>
          <p:cNvPr id="11" name="object 11"/>
          <p:cNvSpPr/>
          <p:nvPr/>
        </p:nvSpPr>
        <p:spPr>
          <a:xfrm>
            <a:off x="1517649" y="6308725"/>
            <a:ext cx="2805430" cy="1905"/>
          </a:xfrm>
          <a:custGeom>
            <a:avLst/>
            <a:gdLst/>
            <a:ahLst/>
            <a:cxnLst/>
            <a:rect l="l" t="t" r="r" b="b"/>
            <a:pathLst>
              <a:path w="2805429" h="1904">
                <a:moveTo>
                  <a:pt x="0" y="0"/>
                </a:moveTo>
                <a:lnTo>
                  <a:pt x="2805108" y="1587"/>
                </a:lnTo>
              </a:path>
            </a:pathLst>
          </a:custGeom>
          <a:ln w="9524">
            <a:solidFill>
              <a:srgbClr val="FF2600"/>
            </a:solidFill>
          </a:ln>
        </p:spPr>
        <p:txBody>
          <a:bodyPr wrap="square" lIns="0" tIns="0" rIns="0" bIns="0" rtlCol="0"/>
          <a:lstStyle/>
          <a:p/>
        </p:txBody>
      </p:sp>
      <p:sp>
        <p:nvSpPr>
          <p:cNvPr id="12" name="object 12"/>
          <p:cNvSpPr/>
          <p:nvPr/>
        </p:nvSpPr>
        <p:spPr>
          <a:xfrm>
            <a:off x="1292224" y="4681537"/>
            <a:ext cx="1905" cy="1231900"/>
          </a:xfrm>
          <a:custGeom>
            <a:avLst/>
            <a:gdLst/>
            <a:ahLst/>
            <a:cxnLst/>
            <a:rect l="l" t="t" r="r" b="b"/>
            <a:pathLst>
              <a:path w="1905" h="1231900">
                <a:moveTo>
                  <a:pt x="1587" y="0"/>
                </a:moveTo>
                <a:lnTo>
                  <a:pt x="0" y="1231899"/>
                </a:lnTo>
              </a:path>
            </a:pathLst>
          </a:custGeom>
          <a:ln w="9524">
            <a:solidFill>
              <a:srgbClr val="FF2600"/>
            </a:solidFill>
          </a:ln>
        </p:spPr>
        <p:txBody>
          <a:bodyPr wrap="square" lIns="0" tIns="0" rIns="0" bIns="0" rtlCol="0"/>
          <a:lstStyle/>
          <a:p/>
        </p:txBody>
      </p:sp>
      <p:sp>
        <p:nvSpPr>
          <p:cNvPr id="13" name="object 13"/>
          <p:cNvSpPr txBox="1"/>
          <p:nvPr/>
        </p:nvSpPr>
        <p:spPr>
          <a:xfrm>
            <a:off x="1570989" y="1341120"/>
            <a:ext cx="5902960" cy="254635"/>
          </a:xfrm>
          <a:prstGeom prst="rect">
            <a:avLst/>
          </a:prstGeom>
        </p:spPr>
        <p:txBody>
          <a:bodyPr wrap="square" lIns="0" tIns="0" rIns="0" bIns="0" rtlCol="0" vert="horz">
            <a:spAutoFit/>
          </a:bodyPr>
          <a:lstStyle/>
          <a:p>
            <a:pPr marL="12700">
              <a:lnSpc>
                <a:spcPct val="100000"/>
              </a:lnSpc>
            </a:pPr>
            <a:r>
              <a:rPr dirty="0" sz="1600" spc="-5" b="1">
                <a:solidFill>
                  <a:srgbClr val="66FFFF"/>
                </a:solidFill>
                <a:latin typeface="Arial"/>
                <a:cs typeface="Arial"/>
              </a:rPr>
              <a:t>n=6 in each four groups, 2 hrs./day for 45 days with 2.45</a:t>
            </a:r>
            <a:r>
              <a:rPr dirty="0" sz="1600" spc="90" b="1">
                <a:solidFill>
                  <a:srgbClr val="66FFFF"/>
                </a:solidFill>
                <a:latin typeface="Arial"/>
                <a:cs typeface="Arial"/>
              </a:rPr>
              <a:t> </a:t>
            </a:r>
            <a:r>
              <a:rPr dirty="0" sz="1600" spc="-5" b="1">
                <a:solidFill>
                  <a:srgbClr val="66FFFF"/>
                </a:solidFill>
                <a:latin typeface="Arial"/>
                <a:cs typeface="Arial"/>
              </a:rPr>
              <a:t>GHz</a:t>
            </a:r>
            <a:endParaRPr sz="16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2425" y="199499"/>
            <a:ext cx="7859687" cy="576903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609600" y="104775"/>
            <a:ext cx="7848600" cy="5762625"/>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2913608" y="5960225"/>
            <a:ext cx="3665918" cy="773083"/>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2819400" y="5867400"/>
            <a:ext cx="3657600" cy="762000"/>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3706812" y="6094412"/>
            <a:ext cx="2637155" cy="1905"/>
          </a:xfrm>
          <a:custGeom>
            <a:avLst/>
            <a:gdLst/>
            <a:ahLst/>
            <a:cxnLst/>
            <a:rect l="l" t="t" r="r" b="b"/>
            <a:pathLst>
              <a:path w="2637154" h="1904">
                <a:moveTo>
                  <a:pt x="0" y="0"/>
                </a:moveTo>
                <a:lnTo>
                  <a:pt x="2636838" y="1587"/>
                </a:lnTo>
              </a:path>
            </a:pathLst>
          </a:custGeom>
          <a:ln w="9524">
            <a:solidFill>
              <a:srgbClr val="FF2600"/>
            </a:solidFill>
          </a:ln>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4196" y="324205"/>
            <a:ext cx="3437318" cy="2901137"/>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28600" y="228600"/>
            <a:ext cx="3429000" cy="2895600"/>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4896193" y="324205"/>
            <a:ext cx="3437318" cy="2826321"/>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4800600" y="228600"/>
            <a:ext cx="3429000" cy="2819400"/>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324196" y="3524601"/>
            <a:ext cx="3437318" cy="2826321"/>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228600" y="3429004"/>
            <a:ext cx="3429000" cy="2819395"/>
          </a:xfrm>
          <a:prstGeom prst="rect">
            <a:avLst/>
          </a:prstGeom>
          <a:blipFill>
            <a:blip r:embed="rId7" cstate="print"/>
            <a:stretch>
              <a:fillRect/>
            </a:stretch>
          </a:blipFill>
        </p:spPr>
        <p:txBody>
          <a:bodyPr wrap="square" lIns="0" tIns="0" rIns="0" bIns="0" rtlCol="0"/>
          <a:lstStyle/>
          <a:p/>
        </p:txBody>
      </p:sp>
      <p:sp>
        <p:nvSpPr>
          <p:cNvPr id="8" name="object 8"/>
          <p:cNvSpPr txBox="1"/>
          <p:nvPr/>
        </p:nvSpPr>
        <p:spPr>
          <a:xfrm>
            <a:off x="3964940" y="3578573"/>
            <a:ext cx="5051425" cy="2392680"/>
          </a:xfrm>
          <a:prstGeom prst="rect">
            <a:avLst/>
          </a:prstGeom>
        </p:spPr>
        <p:txBody>
          <a:bodyPr wrap="square" lIns="0" tIns="0" rIns="0" bIns="0" rtlCol="0" vert="horz">
            <a:spAutoFit/>
          </a:bodyPr>
          <a:lstStyle/>
          <a:p>
            <a:pPr algn="just" marL="355600" marR="24765" indent="-342900">
              <a:lnSpc>
                <a:spcPct val="98200"/>
              </a:lnSpc>
              <a:buClr>
                <a:srgbClr val="FF9900"/>
              </a:buClr>
              <a:buFont typeface="Arial"/>
              <a:buChar char="•"/>
              <a:tabLst>
                <a:tab pos="355600" algn="l"/>
              </a:tabLst>
            </a:pPr>
            <a:r>
              <a:rPr dirty="0" sz="1400" spc="-5" b="1">
                <a:solidFill>
                  <a:srgbClr val="00FFFF"/>
                </a:solidFill>
                <a:latin typeface="Arial"/>
                <a:cs typeface="Arial"/>
              </a:rPr>
              <a:t>Melatonin prevents oxidative damage </a:t>
            </a:r>
            <a:r>
              <a:rPr dirty="0" sz="1400" spc="-5" b="1">
                <a:solidFill>
                  <a:srgbClr val="FFFFFF"/>
                </a:solidFill>
                <a:latin typeface="Arial"/>
                <a:cs typeface="Arial"/>
              </a:rPr>
              <a:t>biochemically by  </a:t>
            </a:r>
            <a:r>
              <a:rPr dirty="0" sz="1400" spc="5" b="1">
                <a:solidFill>
                  <a:srgbClr val="FFFFFF"/>
                </a:solidFill>
                <a:latin typeface="Arial"/>
                <a:cs typeface="Arial"/>
              </a:rPr>
              <a:t>significant increasing testicular LDH-X, </a:t>
            </a:r>
            <a:r>
              <a:rPr dirty="0" sz="1400" spc="10" b="1">
                <a:solidFill>
                  <a:srgbClr val="FFFFFF"/>
                </a:solidFill>
                <a:latin typeface="Arial"/>
                <a:cs typeface="Arial"/>
              </a:rPr>
              <a:t>decreased  </a:t>
            </a:r>
            <a:r>
              <a:rPr dirty="0" sz="1400" spc="-5" b="1">
                <a:solidFill>
                  <a:srgbClr val="FFFFFF"/>
                </a:solidFill>
                <a:latin typeface="Arial"/>
                <a:cs typeface="Arial"/>
              </a:rPr>
              <a:t>levels of melondialdehyde </a:t>
            </a:r>
            <a:r>
              <a:rPr dirty="0" sz="1400" b="1">
                <a:solidFill>
                  <a:srgbClr val="FFFFFF"/>
                </a:solidFill>
                <a:latin typeface="Arial"/>
                <a:cs typeface="Arial"/>
              </a:rPr>
              <a:t>(MDA) </a:t>
            </a:r>
            <a:r>
              <a:rPr dirty="0" sz="1400" spc="-5" b="1">
                <a:solidFill>
                  <a:srgbClr val="FFFFFF"/>
                </a:solidFill>
                <a:latin typeface="Arial"/>
                <a:cs typeface="Arial"/>
              </a:rPr>
              <a:t>and ROS in</a:t>
            </a:r>
            <a:r>
              <a:rPr dirty="0" sz="1400" spc="25" b="1">
                <a:solidFill>
                  <a:srgbClr val="FFFFFF"/>
                </a:solidFill>
                <a:latin typeface="Arial"/>
                <a:cs typeface="Arial"/>
              </a:rPr>
              <a:t> </a:t>
            </a:r>
            <a:r>
              <a:rPr dirty="0" sz="1400" spc="-5" b="1">
                <a:solidFill>
                  <a:srgbClr val="FFFFFF"/>
                </a:solidFill>
                <a:latin typeface="Arial"/>
                <a:cs typeface="Arial"/>
              </a:rPr>
              <a:t>testis.</a:t>
            </a:r>
            <a:endParaRPr sz="1400">
              <a:latin typeface="Arial"/>
              <a:cs typeface="Arial"/>
            </a:endParaRPr>
          </a:p>
          <a:p>
            <a:pPr algn="just" marL="355600" marR="5080" indent="-342900">
              <a:lnSpc>
                <a:spcPct val="99200"/>
              </a:lnSpc>
              <a:spcBef>
                <a:spcPts val="1030"/>
              </a:spcBef>
              <a:buClr>
                <a:srgbClr val="FF9900"/>
              </a:buClr>
              <a:buFont typeface="Arial"/>
              <a:buChar char="•"/>
              <a:tabLst>
                <a:tab pos="355600" algn="l"/>
              </a:tabLst>
            </a:pPr>
            <a:r>
              <a:rPr dirty="0" sz="1400" spc="-5" b="1">
                <a:solidFill>
                  <a:srgbClr val="00FFFF"/>
                </a:solidFill>
                <a:latin typeface="Arial"/>
                <a:cs typeface="Arial"/>
              </a:rPr>
              <a:t>Melatonin reversed the effects of Micro </a:t>
            </a:r>
            <a:r>
              <a:rPr dirty="0" sz="1400" spc="-15" b="1">
                <a:solidFill>
                  <a:srgbClr val="00FFFF"/>
                </a:solidFill>
                <a:latin typeface="Arial"/>
                <a:cs typeface="Arial"/>
              </a:rPr>
              <a:t>Waves </a:t>
            </a:r>
            <a:r>
              <a:rPr dirty="0" sz="1400" spc="-5" b="1">
                <a:solidFill>
                  <a:srgbClr val="00FFFF"/>
                </a:solidFill>
                <a:latin typeface="Arial"/>
                <a:cs typeface="Arial"/>
              </a:rPr>
              <a:t>(M</a:t>
            </a:r>
            <a:r>
              <a:rPr dirty="0" sz="1400" spc="-5" b="1">
                <a:solidFill>
                  <a:srgbClr val="FFFFFF"/>
                </a:solidFill>
                <a:latin typeface="Arial"/>
                <a:cs typeface="Arial"/>
              </a:rPr>
              <a:t>Ws)  </a:t>
            </a:r>
            <a:r>
              <a:rPr dirty="0" sz="1400" spc="-5" b="1">
                <a:solidFill>
                  <a:srgbClr val="FFFFFF"/>
                </a:solidFill>
                <a:latin typeface="Arial"/>
                <a:cs typeface="Arial"/>
              </a:rPr>
              <a:t>on Xanthine Oxidase (XO), protein carbonyl content,  </a:t>
            </a:r>
            <a:r>
              <a:rPr dirty="0" sz="1400" spc="135" b="1">
                <a:solidFill>
                  <a:srgbClr val="FFFFFF"/>
                </a:solidFill>
                <a:latin typeface="Arial"/>
                <a:cs typeface="Arial"/>
              </a:rPr>
              <a:t>sperm </a:t>
            </a:r>
            <a:r>
              <a:rPr dirty="0" sz="1400" spc="145" b="1">
                <a:solidFill>
                  <a:srgbClr val="FFFFFF"/>
                </a:solidFill>
                <a:latin typeface="Arial"/>
                <a:cs typeface="Arial"/>
              </a:rPr>
              <a:t>count, </a:t>
            </a:r>
            <a:r>
              <a:rPr dirty="0" sz="1400" spc="160" b="1">
                <a:solidFill>
                  <a:srgbClr val="FFFFFF"/>
                </a:solidFill>
                <a:latin typeface="Arial"/>
                <a:cs typeface="Arial"/>
              </a:rPr>
              <a:t>testosterone </a:t>
            </a:r>
            <a:r>
              <a:rPr dirty="0" sz="1400" spc="140" b="1">
                <a:solidFill>
                  <a:srgbClr val="FFFFFF"/>
                </a:solidFill>
                <a:latin typeface="Arial"/>
                <a:cs typeface="Arial"/>
              </a:rPr>
              <a:t>level </a:t>
            </a:r>
            <a:r>
              <a:rPr dirty="0" sz="1400" spc="114" b="1">
                <a:solidFill>
                  <a:srgbClr val="FFFFFF"/>
                </a:solidFill>
                <a:latin typeface="Arial"/>
                <a:cs typeface="Arial"/>
              </a:rPr>
              <a:t>and DNA  </a:t>
            </a:r>
            <a:r>
              <a:rPr dirty="0" sz="1400" spc="-5" b="1">
                <a:solidFill>
                  <a:srgbClr val="FFFFFF"/>
                </a:solidFill>
                <a:latin typeface="Arial"/>
                <a:cs typeface="Arial"/>
              </a:rPr>
              <a:t>fragmentation in testicular</a:t>
            </a:r>
            <a:r>
              <a:rPr dirty="0" sz="1400" spc="5" b="1">
                <a:solidFill>
                  <a:srgbClr val="FFFFFF"/>
                </a:solidFill>
                <a:latin typeface="Arial"/>
                <a:cs typeface="Arial"/>
              </a:rPr>
              <a:t> </a:t>
            </a:r>
            <a:r>
              <a:rPr dirty="0" sz="1400" spc="-5" b="1">
                <a:solidFill>
                  <a:srgbClr val="FFFFFF"/>
                </a:solidFill>
                <a:latin typeface="Arial"/>
                <a:cs typeface="Arial"/>
              </a:rPr>
              <a:t>cells.</a:t>
            </a:r>
            <a:endParaRPr sz="1400">
              <a:latin typeface="Arial"/>
              <a:cs typeface="Arial"/>
            </a:endParaRPr>
          </a:p>
          <a:p>
            <a:pPr algn="just" marL="355600" marR="27940" indent="-342900">
              <a:lnSpc>
                <a:spcPct val="101200"/>
              </a:lnSpc>
              <a:spcBef>
                <a:spcPts val="1000"/>
              </a:spcBef>
              <a:buClr>
                <a:srgbClr val="FF9900"/>
              </a:buClr>
              <a:buFont typeface="Arial"/>
              <a:buChar char="•"/>
              <a:tabLst>
                <a:tab pos="355600" algn="l"/>
              </a:tabLst>
            </a:pPr>
            <a:r>
              <a:rPr dirty="0" sz="1400" spc="-5" b="1">
                <a:solidFill>
                  <a:srgbClr val="00FFFF"/>
                </a:solidFill>
                <a:latin typeface="Arial"/>
                <a:cs typeface="Arial"/>
              </a:rPr>
              <a:t>Melatonin has strong antioxidative potential </a:t>
            </a:r>
            <a:r>
              <a:rPr dirty="0" sz="1400" spc="-5" b="1">
                <a:solidFill>
                  <a:srgbClr val="FFFFFF"/>
                </a:solidFill>
                <a:latin typeface="Arial"/>
                <a:cs typeface="Arial"/>
              </a:rPr>
              <a:t>against  </a:t>
            </a:r>
            <a:r>
              <a:rPr dirty="0" sz="1400" b="1">
                <a:solidFill>
                  <a:srgbClr val="FFFFFF"/>
                </a:solidFill>
                <a:latin typeface="Arial"/>
                <a:cs typeface="Arial"/>
              </a:rPr>
              <a:t>MW </a:t>
            </a:r>
            <a:r>
              <a:rPr dirty="0" sz="1400" spc="-5" b="1">
                <a:solidFill>
                  <a:srgbClr val="FFFFFF"/>
                </a:solidFill>
                <a:latin typeface="Arial"/>
                <a:cs typeface="Arial"/>
              </a:rPr>
              <a:t>induced oxidative stress mediated DNA damage in  </a:t>
            </a:r>
            <a:r>
              <a:rPr dirty="0" sz="1400" spc="-5" b="1">
                <a:solidFill>
                  <a:srgbClr val="FFFFFF"/>
                </a:solidFill>
                <a:latin typeface="Arial"/>
                <a:cs typeface="Arial"/>
              </a:rPr>
              <a:t>testicular</a:t>
            </a:r>
            <a:r>
              <a:rPr dirty="0" sz="1400" spc="-50" b="1">
                <a:solidFill>
                  <a:srgbClr val="FFFFFF"/>
                </a:solidFill>
                <a:latin typeface="Arial"/>
                <a:cs typeface="Arial"/>
              </a:rPr>
              <a:t> </a:t>
            </a:r>
            <a:r>
              <a:rPr dirty="0" sz="1400" spc="-5" b="1">
                <a:solidFill>
                  <a:srgbClr val="FFFFFF"/>
                </a:solidFill>
                <a:latin typeface="Arial"/>
                <a:cs typeface="Arial"/>
              </a:rPr>
              <a:t>cells.</a:t>
            </a:r>
            <a:endParaRPr sz="1400">
              <a:latin typeface="Arial"/>
              <a:cs typeface="Arial"/>
            </a:endParaRPr>
          </a:p>
        </p:txBody>
      </p:sp>
      <p:sp>
        <p:nvSpPr>
          <p:cNvPr id="9" name="object 9"/>
          <p:cNvSpPr/>
          <p:nvPr/>
        </p:nvSpPr>
        <p:spPr>
          <a:xfrm>
            <a:off x="746125" y="2817812"/>
            <a:ext cx="2835275" cy="1905"/>
          </a:xfrm>
          <a:custGeom>
            <a:avLst/>
            <a:gdLst/>
            <a:ahLst/>
            <a:cxnLst/>
            <a:rect l="l" t="t" r="r" b="b"/>
            <a:pathLst>
              <a:path w="2835275" h="1905">
                <a:moveTo>
                  <a:pt x="0" y="0"/>
                </a:moveTo>
                <a:lnTo>
                  <a:pt x="2835277" y="1587"/>
                </a:lnTo>
              </a:path>
            </a:pathLst>
          </a:custGeom>
          <a:ln w="9524">
            <a:solidFill>
              <a:srgbClr val="FF2600"/>
            </a:solidFill>
          </a:ln>
        </p:spPr>
        <p:txBody>
          <a:bodyPr wrap="square" lIns="0" tIns="0" rIns="0" bIns="0" rtlCol="0"/>
          <a:lstStyle/>
          <a:p/>
        </p:txBody>
      </p:sp>
      <p:sp>
        <p:nvSpPr>
          <p:cNvPr id="10" name="object 10"/>
          <p:cNvSpPr/>
          <p:nvPr/>
        </p:nvSpPr>
        <p:spPr>
          <a:xfrm>
            <a:off x="525462" y="898524"/>
            <a:ext cx="1905" cy="1006475"/>
          </a:xfrm>
          <a:custGeom>
            <a:avLst/>
            <a:gdLst/>
            <a:ahLst/>
            <a:cxnLst/>
            <a:rect l="l" t="t" r="r" b="b"/>
            <a:pathLst>
              <a:path w="1904" h="1006475">
                <a:moveTo>
                  <a:pt x="1587" y="0"/>
                </a:moveTo>
                <a:lnTo>
                  <a:pt x="0" y="1006479"/>
                </a:lnTo>
              </a:path>
            </a:pathLst>
          </a:custGeom>
          <a:ln w="9524">
            <a:solidFill>
              <a:srgbClr val="FF2600"/>
            </a:solidFill>
          </a:ln>
        </p:spPr>
        <p:txBody>
          <a:bodyPr wrap="square" lIns="0" tIns="0" rIns="0" bIns="0" rtlCol="0"/>
          <a:lstStyle/>
          <a:p/>
        </p:txBody>
      </p:sp>
      <p:sp>
        <p:nvSpPr>
          <p:cNvPr id="11" name="object 11"/>
          <p:cNvSpPr/>
          <p:nvPr/>
        </p:nvSpPr>
        <p:spPr>
          <a:xfrm>
            <a:off x="5318125" y="2743200"/>
            <a:ext cx="2835275" cy="1905"/>
          </a:xfrm>
          <a:custGeom>
            <a:avLst/>
            <a:gdLst/>
            <a:ahLst/>
            <a:cxnLst/>
            <a:rect l="l" t="t" r="r" b="b"/>
            <a:pathLst>
              <a:path w="2835275" h="1905">
                <a:moveTo>
                  <a:pt x="0" y="0"/>
                </a:moveTo>
                <a:lnTo>
                  <a:pt x="2835277" y="1587"/>
                </a:lnTo>
              </a:path>
            </a:pathLst>
          </a:custGeom>
          <a:ln w="9524">
            <a:solidFill>
              <a:srgbClr val="FF2600"/>
            </a:solidFill>
          </a:ln>
        </p:spPr>
        <p:txBody>
          <a:bodyPr wrap="square" lIns="0" tIns="0" rIns="0" bIns="0" rtlCol="0"/>
          <a:lstStyle/>
          <a:p/>
        </p:txBody>
      </p:sp>
      <p:sp>
        <p:nvSpPr>
          <p:cNvPr id="12" name="object 12"/>
          <p:cNvSpPr/>
          <p:nvPr/>
        </p:nvSpPr>
        <p:spPr>
          <a:xfrm>
            <a:off x="5097462" y="762000"/>
            <a:ext cx="1905" cy="1279525"/>
          </a:xfrm>
          <a:custGeom>
            <a:avLst/>
            <a:gdLst/>
            <a:ahLst/>
            <a:cxnLst/>
            <a:rect l="l" t="t" r="r" b="b"/>
            <a:pathLst>
              <a:path w="1904" h="1279525">
                <a:moveTo>
                  <a:pt x="1587" y="0"/>
                </a:moveTo>
                <a:lnTo>
                  <a:pt x="0" y="1279528"/>
                </a:lnTo>
              </a:path>
            </a:pathLst>
          </a:custGeom>
          <a:ln w="9524">
            <a:solidFill>
              <a:srgbClr val="FF2600"/>
            </a:solidFill>
          </a:ln>
        </p:spPr>
        <p:txBody>
          <a:bodyPr wrap="square" lIns="0" tIns="0" rIns="0" bIns="0" rtlCol="0"/>
          <a:lstStyle/>
          <a:p/>
        </p:txBody>
      </p:sp>
      <p:sp>
        <p:nvSpPr>
          <p:cNvPr id="13" name="object 13"/>
          <p:cNvSpPr/>
          <p:nvPr/>
        </p:nvSpPr>
        <p:spPr>
          <a:xfrm>
            <a:off x="639762" y="5897562"/>
            <a:ext cx="2835275" cy="1905"/>
          </a:xfrm>
          <a:custGeom>
            <a:avLst/>
            <a:gdLst/>
            <a:ahLst/>
            <a:cxnLst/>
            <a:rect l="l" t="t" r="r" b="b"/>
            <a:pathLst>
              <a:path w="2835275" h="1904">
                <a:moveTo>
                  <a:pt x="0" y="0"/>
                </a:moveTo>
                <a:lnTo>
                  <a:pt x="2835277" y="1587"/>
                </a:lnTo>
              </a:path>
            </a:pathLst>
          </a:custGeom>
          <a:ln w="9524">
            <a:solidFill>
              <a:srgbClr val="FF2600"/>
            </a:solidFill>
          </a:ln>
        </p:spPr>
        <p:txBody>
          <a:bodyPr wrap="square" lIns="0" tIns="0" rIns="0" bIns="0" rtlCol="0"/>
          <a:lstStyle/>
          <a:p/>
        </p:txBody>
      </p:sp>
      <p:sp>
        <p:nvSpPr>
          <p:cNvPr id="14" name="object 14"/>
          <p:cNvSpPr/>
          <p:nvPr/>
        </p:nvSpPr>
        <p:spPr>
          <a:xfrm>
            <a:off x="525462" y="3810000"/>
            <a:ext cx="1905" cy="1371600"/>
          </a:xfrm>
          <a:custGeom>
            <a:avLst/>
            <a:gdLst/>
            <a:ahLst/>
            <a:cxnLst/>
            <a:rect l="l" t="t" r="r" b="b"/>
            <a:pathLst>
              <a:path w="1904" h="1371600">
                <a:moveTo>
                  <a:pt x="1587" y="0"/>
                </a:moveTo>
                <a:lnTo>
                  <a:pt x="0" y="1371598"/>
                </a:lnTo>
              </a:path>
            </a:pathLst>
          </a:custGeom>
          <a:ln w="9524">
            <a:solidFill>
              <a:srgbClr val="FF2600"/>
            </a:solidFill>
          </a:ln>
        </p:spPr>
        <p:txBody>
          <a:bodyPr wrap="square" lIns="0" tIns="0" rIns="0" bIns="0" rtlCol="0"/>
          <a:lstStyl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81592" y="1542004"/>
            <a:ext cx="4655121" cy="458031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286000" y="1447800"/>
            <a:ext cx="4648190" cy="4571999"/>
          </a:xfrm>
          <a:prstGeom prst="rect">
            <a:avLst/>
          </a:prstGeom>
          <a:blipFill>
            <a:blip r:embed="rId3" cstate="print"/>
            <a:stretch>
              <a:fillRect/>
            </a:stretch>
          </a:blipFill>
        </p:spPr>
        <p:txBody>
          <a:bodyPr wrap="square" lIns="0" tIns="0" rIns="0" bIns="0" rtlCol="0"/>
          <a:lstStyle/>
          <a:p/>
        </p:txBody>
      </p:sp>
      <p:sp>
        <p:nvSpPr>
          <p:cNvPr id="4" name="object 4"/>
          <p:cNvSpPr txBox="1">
            <a:spLocks noGrp="1"/>
          </p:cNvSpPr>
          <p:nvPr>
            <p:ph type="title"/>
          </p:nvPr>
        </p:nvSpPr>
        <p:spPr>
          <a:prstGeom prst="rect"/>
        </p:spPr>
        <p:txBody>
          <a:bodyPr wrap="square" lIns="0" tIns="135991" rIns="0" bIns="0" rtlCol="0" vert="horz">
            <a:spAutoFit/>
          </a:bodyPr>
          <a:lstStyle/>
          <a:p>
            <a:pPr marL="328295" marR="5080" indent="-342900">
              <a:lnSpc>
                <a:spcPct val="99500"/>
              </a:lnSpc>
            </a:pPr>
            <a:r>
              <a:rPr dirty="0" sz="1800">
                <a:solidFill>
                  <a:srgbClr val="FF9900"/>
                </a:solidFill>
              </a:rPr>
              <a:t>10. </a:t>
            </a:r>
            <a:r>
              <a:rPr dirty="0" sz="1800" spc="-5">
                <a:solidFill>
                  <a:srgbClr val="FF9900"/>
                </a:solidFill>
              </a:rPr>
              <a:t>2.45-GHz microwave irradiation adversely affects reproductive function in  </a:t>
            </a:r>
            <a:r>
              <a:rPr dirty="0" sz="1800" spc="-5">
                <a:solidFill>
                  <a:srgbClr val="FF9900"/>
                </a:solidFill>
              </a:rPr>
              <a:t>male </a:t>
            </a:r>
            <a:r>
              <a:rPr dirty="0" sz="1800">
                <a:solidFill>
                  <a:srgbClr val="FF9900"/>
                </a:solidFill>
              </a:rPr>
              <a:t>mouse, </a:t>
            </a:r>
            <a:r>
              <a:rPr dirty="0" sz="1800" spc="-5" i="1">
                <a:solidFill>
                  <a:srgbClr val="FF9900"/>
                </a:solidFill>
                <a:latin typeface="Arial"/>
                <a:cs typeface="Arial"/>
              </a:rPr>
              <a:t>Mus </a:t>
            </a:r>
            <a:r>
              <a:rPr dirty="0" sz="1800" i="1">
                <a:solidFill>
                  <a:srgbClr val="FF9900"/>
                </a:solidFill>
                <a:latin typeface="Arial"/>
                <a:cs typeface="Arial"/>
              </a:rPr>
              <a:t>musculus </a:t>
            </a:r>
            <a:r>
              <a:rPr dirty="0" sz="1800" spc="-5" i="1">
                <a:solidFill>
                  <a:srgbClr val="FF9900"/>
                </a:solidFill>
                <a:latin typeface="Arial"/>
                <a:cs typeface="Arial"/>
              </a:rPr>
              <a:t>by inducing oxidative and nitrosative stress  </a:t>
            </a:r>
            <a:r>
              <a:rPr dirty="0" sz="1800" spc="-5">
                <a:solidFill>
                  <a:srgbClr val="FFFFFF"/>
                </a:solidFill>
              </a:rPr>
              <a:t>Shahin </a:t>
            </a:r>
            <a:r>
              <a:rPr dirty="0" sz="1800">
                <a:solidFill>
                  <a:srgbClr val="FFFFFF"/>
                </a:solidFill>
              </a:rPr>
              <a:t>et. </a:t>
            </a:r>
            <a:r>
              <a:rPr dirty="0" sz="1800" spc="-5">
                <a:solidFill>
                  <a:srgbClr val="FFFFFF"/>
                </a:solidFill>
              </a:rPr>
              <a:t>al., Free </a:t>
            </a:r>
            <a:r>
              <a:rPr dirty="0" sz="1800">
                <a:solidFill>
                  <a:srgbClr val="FFFFFF"/>
                </a:solidFill>
              </a:rPr>
              <a:t>Radic </a:t>
            </a:r>
            <a:r>
              <a:rPr dirty="0" sz="1800" spc="-5">
                <a:solidFill>
                  <a:srgbClr val="FFFFFF"/>
                </a:solidFill>
              </a:rPr>
              <a:t>Res. 2014;</a:t>
            </a:r>
            <a:r>
              <a:rPr dirty="0" sz="1800" spc="5">
                <a:solidFill>
                  <a:srgbClr val="FFFFFF"/>
                </a:solidFill>
              </a:rPr>
              <a:t> </a:t>
            </a:r>
            <a:r>
              <a:rPr dirty="0" sz="1800" spc="-10">
                <a:solidFill>
                  <a:srgbClr val="FFFFFF"/>
                </a:solidFill>
              </a:rPr>
              <a:t>48(5):511-25.</a:t>
            </a:r>
            <a:endParaRPr sz="1800">
              <a:latin typeface="Arial"/>
              <a:cs typeface="Arial"/>
            </a:endParaRPr>
          </a:p>
        </p:txBody>
      </p:sp>
      <p:sp>
        <p:nvSpPr>
          <p:cNvPr id="5" name="object 5"/>
          <p:cNvSpPr/>
          <p:nvPr/>
        </p:nvSpPr>
        <p:spPr>
          <a:xfrm>
            <a:off x="931025" y="6188825"/>
            <a:ext cx="7552105" cy="669174"/>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38200" y="6096000"/>
            <a:ext cx="7543800" cy="685799"/>
          </a:xfrm>
          <a:prstGeom prst="rect">
            <a:avLst/>
          </a:prstGeom>
          <a:blipFill>
            <a:blip r:embed="rId5" cstate="print"/>
            <a:stretch>
              <a:fillRect/>
            </a:stretch>
          </a:blipFill>
        </p:spPr>
        <p:txBody>
          <a:bodyPr wrap="square" lIns="0" tIns="0" rIns="0" bIns="0" rtlCol="0"/>
          <a:lstStyle/>
          <a:p/>
        </p:txBody>
      </p:sp>
      <p:sp>
        <p:nvSpPr>
          <p:cNvPr id="7" name="object 7"/>
          <p:cNvSpPr txBox="1"/>
          <p:nvPr/>
        </p:nvSpPr>
        <p:spPr>
          <a:xfrm>
            <a:off x="1602739" y="1188720"/>
            <a:ext cx="5970905" cy="243840"/>
          </a:xfrm>
          <a:prstGeom prst="rect">
            <a:avLst/>
          </a:prstGeom>
        </p:spPr>
        <p:txBody>
          <a:bodyPr wrap="square" lIns="0" tIns="0" rIns="0" bIns="0" rtlCol="0" vert="horz">
            <a:spAutoFit/>
          </a:bodyPr>
          <a:lstStyle/>
          <a:p>
            <a:pPr marL="12700">
              <a:lnSpc>
                <a:spcPct val="100000"/>
              </a:lnSpc>
            </a:pPr>
            <a:r>
              <a:rPr dirty="0" sz="1600" spc="-5" b="1">
                <a:solidFill>
                  <a:srgbClr val="66FFFF"/>
                </a:solidFill>
                <a:latin typeface="Arial"/>
                <a:cs typeface="Arial"/>
              </a:rPr>
              <a:t>n=20 in each two groups, 2 hrs./day for 30 days with 2.45</a:t>
            </a:r>
            <a:r>
              <a:rPr dirty="0" sz="1600" spc="90" b="1">
                <a:solidFill>
                  <a:srgbClr val="66FFFF"/>
                </a:solidFill>
                <a:latin typeface="Arial"/>
                <a:cs typeface="Arial"/>
              </a:rPr>
              <a:t> </a:t>
            </a:r>
            <a:r>
              <a:rPr dirty="0" sz="1600" spc="-5" b="1">
                <a:solidFill>
                  <a:srgbClr val="66FFFF"/>
                </a:solidFill>
                <a:latin typeface="Arial"/>
                <a:cs typeface="Arial"/>
              </a:rPr>
              <a:t>GHz</a:t>
            </a:r>
            <a:endParaRPr sz="16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6211" y="473837"/>
            <a:ext cx="7552105" cy="252290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762000" y="381000"/>
            <a:ext cx="7543800" cy="2514600"/>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624840" y="3171291"/>
            <a:ext cx="7835900" cy="819150"/>
          </a:xfrm>
          <a:prstGeom prst="rect">
            <a:avLst/>
          </a:prstGeom>
        </p:spPr>
        <p:txBody>
          <a:bodyPr wrap="square" lIns="0" tIns="0" rIns="0" bIns="0" rtlCol="0" vert="horz">
            <a:spAutoFit/>
          </a:bodyPr>
          <a:lstStyle/>
          <a:p>
            <a:pPr algn="just" marL="342900" marR="5080" indent="-330200">
              <a:lnSpc>
                <a:spcPct val="99500"/>
              </a:lnSpc>
              <a:buClr>
                <a:srgbClr val="FF9900"/>
              </a:buClr>
              <a:buFont typeface="Arial"/>
              <a:buChar char="•"/>
              <a:tabLst>
                <a:tab pos="347980" algn="l"/>
              </a:tabLst>
            </a:pPr>
            <a:r>
              <a:rPr dirty="0" sz="1800" spc="-5" b="1">
                <a:solidFill>
                  <a:srgbClr val="FFFFFF"/>
                </a:solidFill>
                <a:latin typeface="Arial"/>
                <a:cs typeface="Arial"/>
              </a:rPr>
              <a:t>Microwave irradiation induced a </a:t>
            </a:r>
            <a:r>
              <a:rPr dirty="0" sz="1800" spc="-5" b="1">
                <a:solidFill>
                  <a:srgbClr val="00FFFF"/>
                </a:solidFill>
                <a:latin typeface="Arial"/>
                <a:cs typeface="Arial"/>
              </a:rPr>
              <a:t>significant decrease in sperm count  </a:t>
            </a:r>
            <a:r>
              <a:rPr dirty="0" sz="1800" spc="-5" b="1">
                <a:solidFill>
                  <a:srgbClr val="00FFFF"/>
                </a:solidFill>
                <a:latin typeface="Arial"/>
                <a:cs typeface="Arial"/>
              </a:rPr>
              <a:t>and sperm viability </a:t>
            </a:r>
            <a:r>
              <a:rPr dirty="0" sz="1800" spc="-5" b="1">
                <a:solidFill>
                  <a:srgbClr val="FFFFFF"/>
                </a:solidFill>
                <a:latin typeface="Arial"/>
                <a:cs typeface="Arial"/>
              </a:rPr>
              <a:t>along with a decrease in seminiferous tubule  </a:t>
            </a:r>
            <a:r>
              <a:rPr dirty="0" sz="1800" spc="-5" b="1">
                <a:solidFill>
                  <a:srgbClr val="FFFFFF"/>
                </a:solidFill>
                <a:latin typeface="Arial"/>
                <a:cs typeface="Arial"/>
              </a:rPr>
              <a:t>diameter and degeneration of seminiferous tubules in</a:t>
            </a:r>
            <a:r>
              <a:rPr dirty="0" sz="1800" spc="70" b="1">
                <a:solidFill>
                  <a:srgbClr val="FFFFFF"/>
                </a:solidFill>
                <a:latin typeface="Arial"/>
                <a:cs typeface="Arial"/>
              </a:rPr>
              <a:t> </a:t>
            </a:r>
            <a:r>
              <a:rPr dirty="0" sz="1800" spc="-5" b="1">
                <a:solidFill>
                  <a:srgbClr val="FFFFFF"/>
                </a:solidFill>
                <a:latin typeface="Arial"/>
                <a:cs typeface="Arial"/>
              </a:rPr>
              <a:t>mice.</a:t>
            </a:r>
            <a:endParaRPr sz="1800">
              <a:latin typeface="Arial"/>
              <a:cs typeface="Arial"/>
            </a:endParaRPr>
          </a:p>
        </p:txBody>
      </p:sp>
      <p:sp>
        <p:nvSpPr>
          <p:cNvPr id="5" name="object 5"/>
          <p:cNvSpPr/>
          <p:nvPr/>
        </p:nvSpPr>
        <p:spPr>
          <a:xfrm>
            <a:off x="368300" y="5473700"/>
            <a:ext cx="8178794" cy="1092199"/>
          </a:xfrm>
          <a:prstGeom prst="rect">
            <a:avLst/>
          </a:prstGeom>
          <a:blipFill>
            <a:blip r:embed="rId4" cstate="print"/>
            <a:stretch>
              <a:fillRect/>
            </a:stretch>
          </a:blipFill>
        </p:spPr>
        <p:txBody>
          <a:bodyPr wrap="square" lIns="0" tIns="0" rIns="0" bIns="0" rtlCol="0"/>
          <a:lstStyle/>
          <a:p/>
        </p:txBody>
      </p:sp>
      <p:sp>
        <p:nvSpPr>
          <p:cNvPr id="6" name="object 6"/>
          <p:cNvSpPr txBox="1"/>
          <p:nvPr/>
        </p:nvSpPr>
        <p:spPr>
          <a:xfrm>
            <a:off x="624840" y="4109720"/>
            <a:ext cx="7836534" cy="2377440"/>
          </a:xfrm>
          <a:prstGeom prst="rect">
            <a:avLst/>
          </a:prstGeom>
        </p:spPr>
        <p:txBody>
          <a:bodyPr wrap="square" lIns="0" tIns="0" rIns="0" bIns="0" rtlCol="0" vert="horz">
            <a:spAutoFit/>
          </a:bodyPr>
          <a:lstStyle/>
          <a:p>
            <a:pPr marL="342900" indent="-330200">
              <a:lnSpc>
                <a:spcPct val="100000"/>
              </a:lnSpc>
              <a:buClr>
                <a:srgbClr val="FF9900"/>
              </a:buClr>
              <a:buFont typeface="Arial"/>
              <a:buChar char="•"/>
              <a:tabLst>
                <a:tab pos="347980" algn="l"/>
              </a:tabLst>
            </a:pPr>
            <a:r>
              <a:rPr dirty="0" sz="1800" spc="-5" b="1">
                <a:solidFill>
                  <a:srgbClr val="FFFFFF"/>
                </a:solidFill>
                <a:latin typeface="Arial"/>
                <a:cs typeface="Arial"/>
              </a:rPr>
              <a:t>R</a:t>
            </a:r>
            <a:r>
              <a:rPr dirty="0" sz="1800" spc="-5" b="1">
                <a:solidFill>
                  <a:srgbClr val="00FFFF"/>
                </a:solidFill>
                <a:latin typeface="Arial"/>
                <a:cs typeface="Arial"/>
              </a:rPr>
              <a:t>educed testicular 3</a:t>
            </a:r>
            <a:r>
              <a:rPr dirty="0" sz="1800" spc="-5" b="1">
                <a:solidFill>
                  <a:srgbClr val="00FFFF"/>
                </a:solidFill>
                <a:latin typeface="Arial"/>
                <a:cs typeface="Arial"/>
              </a:rPr>
              <a:t>β </a:t>
            </a:r>
            <a:r>
              <a:rPr dirty="0" sz="1800" spc="-5" b="1">
                <a:solidFill>
                  <a:srgbClr val="00FFFF"/>
                </a:solidFill>
                <a:latin typeface="Arial"/>
                <a:cs typeface="Arial"/>
              </a:rPr>
              <a:t>HSD activity and plasma testosterone</a:t>
            </a:r>
            <a:r>
              <a:rPr dirty="0" sz="1800" spc="130" b="1">
                <a:solidFill>
                  <a:srgbClr val="00FFFF"/>
                </a:solidFill>
                <a:latin typeface="Arial"/>
                <a:cs typeface="Arial"/>
              </a:rPr>
              <a:t> </a:t>
            </a:r>
            <a:r>
              <a:rPr dirty="0" sz="1800" spc="-5" b="1">
                <a:solidFill>
                  <a:srgbClr val="00FFFF"/>
                </a:solidFill>
                <a:latin typeface="Arial"/>
                <a:cs typeface="Arial"/>
              </a:rPr>
              <a:t>levels</a:t>
            </a:r>
            <a:endParaRPr sz="1800">
              <a:latin typeface="Arial"/>
              <a:cs typeface="Arial"/>
            </a:endParaRPr>
          </a:p>
          <a:p>
            <a:pPr marL="342900" marR="5080" indent="-330200">
              <a:lnSpc>
                <a:spcPct val="101899"/>
              </a:lnSpc>
              <a:spcBef>
                <a:spcPts val="994"/>
              </a:spcBef>
              <a:buClr>
                <a:srgbClr val="FF9900"/>
              </a:buClr>
              <a:buFont typeface="Arial"/>
              <a:buChar char="•"/>
              <a:tabLst>
                <a:tab pos="347980" algn="l"/>
              </a:tabLst>
            </a:pPr>
            <a:r>
              <a:rPr dirty="0" sz="1800" spc="-5" b="1">
                <a:solidFill>
                  <a:srgbClr val="00FFFF"/>
                </a:solidFill>
                <a:latin typeface="Arial"/>
                <a:cs typeface="Arial"/>
              </a:rPr>
              <a:t>Increased expression of testicular induced Nitric Oxide Synthase (i-  NOS)</a:t>
            </a:r>
            <a:endParaRPr sz="1800">
              <a:latin typeface="Arial"/>
              <a:cs typeface="Arial"/>
            </a:endParaRPr>
          </a:p>
          <a:p>
            <a:pPr>
              <a:lnSpc>
                <a:spcPct val="100000"/>
              </a:lnSpc>
            </a:pPr>
            <a:endParaRPr sz="1800">
              <a:latin typeface="Times New Roman"/>
              <a:cs typeface="Times New Roman"/>
            </a:endParaRPr>
          </a:p>
          <a:p>
            <a:pPr>
              <a:lnSpc>
                <a:spcPct val="100000"/>
              </a:lnSpc>
              <a:spcBef>
                <a:spcPts val="27"/>
              </a:spcBef>
            </a:pPr>
            <a:endParaRPr sz="1550">
              <a:latin typeface="Times New Roman"/>
              <a:cs typeface="Times New Roman"/>
            </a:endParaRPr>
          </a:p>
          <a:p>
            <a:pPr algn="ctr" marL="18415" marR="174625">
              <a:lnSpc>
                <a:spcPct val="100000"/>
              </a:lnSpc>
            </a:pPr>
            <a:r>
              <a:rPr dirty="0" sz="2000" spc="-5" b="1">
                <a:latin typeface="Arial"/>
                <a:cs typeface="Arial"/>
              </a:rPr>
              <a:t>These adverse reproductive effects suggest that chronic  exposure </a:t>
            </a:r>
            <a:r>
              <a:rPr dirty="0" sz="2000" b="1">
                <a:latin typeface="Arial"/>
                <a:cs typeface="Arial"/>
              </a:rPr>
              <a:t>to </a:t>
            </a:r>
            <a:r>
              <a:rPr dirty="0" sz="2000" spc="-5" b="1">
                <a:latin typeface="Arial"/>
                <a:cs typeface="Arial"/>
              </a:rPr>
              <a:t>nonionizing </a:t>
            </a:r>
            <a:r>
              <a:rPr dirty="0" sz="2000" b="1">
                <a:latin typeface="Arial"/>
                <a:cs typeface="Arial"/>
              </a:rPr>
              <a:t>MW </a:t>
            </a:r>
            <a:r>
              <a:rPr dirty="0" sz="2000" spc="-5" b="1">
                <a:latin typeface="Arial"/>
                <a:cs typeface="Arial"/>
              </a:rPr>
              <a:t>radiation may lead </a:t>
            </a:r>
            <a:r>
              <a:rPr dirty="0" sz="2000" b="1">
                <a:latin typeface="Arial"/>
                <a:cs typeface="Arial"/>
              </a:rPr>
              <a:t>to </a:t>
            </a:r>
            <a:r>
              <a:rPr dirty="0" sz="2000" spc="-5" b="1">
                <a:latin typeface="Arial"/>
                <a:cs typeface="Arial"/>
              </a:rPr>
              <a:t>infertility via  </a:t>
            </a:r>
            <a:r>
              <a:rPr dirty="0" sz="2000" spc="-5" b="1">
                <a:latin typeface="Arial"/>
                <a:cs typeface="Arial"/>
              </a:rPr>
              <a:t>free radical species-mediated</a:t>
            </a:r>
            <a:r>
              <a:rPr dirty="0" sz="2000" spc="35" b="1">
                <a:latin typeface="Arial"/>
                <a:cs typeface="Arial"/>
              </a:rPr>
              <a:t> </a:t>
            </a:r>
            <a:r>
              <a:rPr dirty="0" sz="2000" spc="-25" b="1">
                <a:latin typeface="Arial"/>
                <a:cs typeface="Arial"/>
              </a:rPr>
              <a:t>pathway.</a:t>
            </a:r>
            <a:endParaRPr sz="20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67957" rIns="0" bIns="0" rtlCol="0" vert="horz">
            <a:spAutoFit/>
          </a:bodyPr>
          <a:lstStyle/>
          <a:p>
            <a:pPr>
              <a:lnSpc>
                <a:spcPct val="100000"/>
              </a:lnSpc>
            </a:pPr>
            <a:r>
              <a:rPr dirty="0" sz="2000" spc="-5" u="sng">
                <a:solidFill>
                  <a:srgbClr val="66FFFF"/>
                </a:solidFill>
              </a:rPr>
              <a:t>Biomarkers</a:t>
            </a:r>
            <a:r>
              <a:rPr dirty="0" sz="2000" spc="-30" u="sng">
                <a:solidFill>
                  <a:srgbClr val="66FFFF"/>
                </a:solidFill>
              </a:rPr>
              <a:t> </a:t>
            </a:r>
            <a:r>
              <a:rPr dirty="0" sz="2000" spc="-5" u="sng">
                <a:solidFill>
                  <a:srgbClr val="66FFFF"/>
                </a:solidFill>
              </a:rPr>
              <a:t>alteration</a:t>
            </a:r>
            <a:endParaRPr sz="2000"/>
          </a:p>
        </p:txBody>
      </p:sp>
      <p:sp>
        <p:nvSpPr>
          <p:cNvPr id="3" name="object 3"/>
          <p:cNvSpPr txBox="1"/>
          <p:nvPr/>
        </p:nvSpPr>
        <p:spPr>
          <a:xfrm>
            <a:off x="231140" y="662807"/>
            <a:ext cx="7229475" cy="1085215"/>
          </a:xfrm>
          <a:prstGeom prst="rect">
            <a:avLst/>
          </a:prstGeom>
        </p:spPr>
        <p:txBody>
          <a:bodyPr wrap="square" lIns="0" tIns="0" rIns="0" bIns="0" rtlCol="0" vert="horz">
            <a:spAutoFit/>
          </a:bodyPr>
          <a:lstStyle/>
          <a:p>
            <a:pPr marL="355600" marR="64769" indent="-342900">
              <a:lnSpc>
                <a:spcPct val="101899"/>
              </a:lnSpc>
            </a:pPr>
            <a:r>
              <a:rPr dirty="0" sz="1800" spc="-10" b="1">
                <a:solidFill>
                  <a:srgbClr val="FF9900"/>
                </a:solidFill>
                <a:latin typeface="Arial"/>
                <a:cs typeface="Arial"/>
              </a:rPr>
              <a:t>11.Pathophysiology </a:t>
            </a:r>
            <a:r>
              <a:rPr dirty="0" sz="1800" spc="-5" b="1">
                <a:solidFill>
                  <a:srgbClr val="FF9900"/>
                </a:solidFill>
                <a:latin typeface="Arial"/>
                <a:cs typeface="Arial"/>
              </a:rPr>
              <a:t>of Microwave Radiation: </a:t>
            </a:r>
            <a:r>
              <a:rPr dirty="0" sz="1800" b="1">
                <a:solidFill>
                  <a:srgbClr val="FF9900"/>
                </a:solidFill>
                <a:latin typeface="Arial"/>
                <a:cs typeface="Arial"/>
              </a:rPr>
              <a:t>Effect </a:t>
            </a:r>
            <a:r>
              <a:rPr dirty="0" sz="1800" spc="-5" b="1">
                <a:solidFill>
                  <a:srgbClr val="FF9900"/>
                </a:solidFill>
                <a:latin typeface="Arial"/>
                <a:cs typeface="Arial"/>
              </a:rPr>
              <a:t>on Rat Brain  </a:t>
            </a:r>
            <a:r>
              <a:rPr dirty="0" sz="1800" spc="-5" b="1">
                <a:solidFill>
                  <a:srgbClr val="FFFFFF"/>
                </a:solidFill>
                <a:latin typeface="Arial"/>
                <a:cs typeface="Arial"/>
              </a:rPr>
              <a:t>Kesari </a:t>
            </a:r>
            <a:r>
              <a:rPr dirty="0" sz="1800" b="1">
                <a:solidFill>
                  <a:srgbClr val="FFFFFF"/>
                </a:solidFill>
                <a:latin typeface="Arial"/>
                <a:cs typeface="Arial"/>
              </a:rPr>
              <a:t>et. </a:t>
            </a:r>
            <a:r>
              <a:rPr dirty="0" sz="1800" spc="-5" b="1">
                <a:solidFill>
                  <a:srgbClr val="FFFFFF"/>
                </a:solidFill>
                <a:latin typeface="Arial"/>
                <a:cs typeface="Arial"/>
              </a:rPr>
              <a:t>al., </a:t>
            </a:r>
            <a:r>
              <a:rPr dirty="0" sz="1800" b="1">
                <a:solidFill>
                  <a:srgbClr val="FFFFFF"/>
                </a:solidFill>
                <a:latin typeface="Arial"/>
                <a:cs typeface="Arial"/>
              </a:rPr>
              <a:t>Appl Biochem </a:t>
            </a:r>
            <a:r>
              <a:rPr dirty="0" sz="1800" spc="-5" b="1">
                <a:solidFill>
                  <a:srgbClr val="FFFFFF"/>
                </a:solidFill>
                <a:latin typeface="Arial"/>
                <a:cs typeface="Arial"/>
              </a:rPr>
              <a:t>Biotechnology (2012)</a:t>
            </a:r>
            <a:r>
              <a:rPr dirty="0" sz="1800" spc="-25" b="1">
                <a:solidFill>
                  <a:srgbClr val="FFFFFF"/>
                </a:solidFill>
                <a:latin typeface="Arial"/>
                <a:cs typeface="Arial"/>
              </a:rPr>
              <a:t> </a:t>
            </a:r>
            <a:r>
              <a:rPr dirty="0" sz="1800" spc="-5" b="1">
                <a:solidFill>
                  <a:srgbClr val="FFFFFF"/>
                </a:solidFill>
                <a:latin typeface="Arial"/>
                <a:cs typeface="Arial"/>
              </a:rPr>
              <a:t>166:379-388.</a:t>
            </a:r>
            <a:endParaRPr sz="1800">
              <a:latin typeface="Arial"/>
              <a:cs typeface="Arial"/>
            </a:endParaRPr>
          </a:p>
          <a:p>
            <a:pPr>
              <a:lnSpc>
                <a:spcPct val="100000"/>
              </a:lnSpc>
              <a:spcBef>
                <a:spcPts val="12"/>
              </a:spcBef>
            </a:pPr>
            <a:endParaRPr sz="1850">
              <a:latin typeface="Times New Roman"/>
              <a:cs typeface="Times New Roman"/>
            </a:endParaRPr>
          </a:p>
          <a:p>
            <a:pPr marL="1384300">
              <a:lnSpc>
                <a:spcPct val="100000"/>
              </a:lnSpc>
            </a:pPr>
            <a:r>
              <a:rPr dirty="0" sz="1600" spc="-5" b="1">
                <a:solidFill>
                  <a:srgbClr val="66FFFF"/>
                </a:solidFill>
                <a:latin typeface="Arial"/>
                <a:cs typeface="Arial"/>
              </a:rPr>
              <a:t>n=6 in each two groups, 2 hrs./day for 45 days with 2.45</a:t>
            </a:r>
            <a:r>
              <a:rPr dirty="0" sz="1600" spc="85" b="1">
                <a:solidFill>
                  <a:srgbClr val="66FFFF"/>
                </a:solidFill>
                <a:latin typeface="Arial"/>
                <a:cs typeface="Arial"/>
              </a:rPr>
              <a:t> </a:t>
            </a:r>
            <a:r>
              <a:rPr dirty="0" sz="1600" spc="-5" b="1">
                <a:solidFill>
                  <a:srgbClr val="66FFFF"/>
                </a:solidFill>
                <a:latin typeface="Arial"/>
                <a:cs typeface="Arial"/>
              </a:rPr>
              <a:t>GHz</a:t>
            </a:r>
            <a:endParaRPr sz="1600">
              <a:latin typeface="Arial"/>
              <a:cs typeface="Arial"/>
            </a:endParaRPr>
          </a:p>
        </p:txBody>
      </p:sp>
      <p:sp>
        <p:nvSpPr>
          <p:cNvPr id="4" name="object 4"/>
          <p:cNvSpPr/>
          <p:nvPr/>
        </p:nvSpPr>
        <p:spPr>
          <a:xfrm>
            <a:off x="964276" y="1924392"/>
            <a:ext cx="7444041" cy="2007527"/>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871537" y="1828800"/>
            <a:ext cx="7434262" cy="2001837"/>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44500" y="5626100"/>
            <a:ext cx="8178794" cy="1092199"/>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231140" y="4018597"/>
            <a:ext cx="8611235" cy="2468880"/>
          </a:xfrm>
          <a:prstGeom prst="rect">
            <a:avLst/>
          </a:prstGeom>
        </p:spPr>
        <p:txBody>
          <a:bodyPr wrap="square" lIns="0" tIns="0" rIns="0" bIns="0" rtlCol="0" vert="horz">
            <a:spAutoFit/>
          </a:bodyPr>
          <a:lstStyle/>
          <a:p>
            <a:pPr algn="just" marL="342900" marR="5080" indent="-330200">
              <a:lnSpc>
                <a:spcPts val="2100"/>
              </a:lnSpc>
              <a:buClr>
                <a:srgbClr val="FF9900"/>
              </a:buClr>
              <a:buFont typeface="Arial"/>
              <a:buChar char="•"/>
              <a:tabLst>
                <a:tab pos="347980" algn="l"/>
              </a:tabLst>
            </a:pPr>
            <a:r>
              <a:rPr dirty="0" sz="1800" spc="-5" b="1">
                <a:solidFill>
                  <a:srgbClr val="FFFFFF"/>
                </a:solidFill>
                <a:latin typeface="Arial"/>
                <a:cs typeface="Arial"/>
              </a:rPr>
              <a:t>A significant </a:t>
            </a:r>
            <a:r>
              <a:rPr dirty="0" sz="1800" spc="-5" b="1">
                <a:solidFill>
                  <a:srgbClr val="00FFFF"/>
                </a:solidFill>
                <a:latin typeface="Arial"/>
                <a:cs typeface="Arial"/>
              </a:rPr>
              <a:t>decrease in the level of pineal melatonin </a:t>
            </a:r>
            <a:r>
              <a:rPr dirty="0" sz="1800" spc="-5" b="1">
                <a:solidFill>
                  <a:srgbClr val="FFFFFF"/>
                </a:solidFill>
                <a:latin typeface="Arial"/>
                <a:cs typeface="Arial"/>
              </a:rPr>
              <a:t>of exposed group  </a:t>
            </a:r>
            <a:r>
              <a:rPr dirty="0" sz="1800" spc="-5" b="1">
                <a:solidFill>
                  <a:srgbClr val="FFFFFF"/>
                </a:solidFill>
                <a:latin typeface="Arial"/>
                <a:cs typeface="Arial"/>
              </a:rPr>
              <a:t>(2h/day x 45 days at 2.45 GHz) as compared with sham</a:t>
            </a:r>
            <a:r>
              <a:rPr dirty="0" sz="1800" spc="114" b="1">
                <a:solidFill>
                  <a:srgbClr val="FFFFFF"/>
                </a:solidFill>
                <a:latin typeface="Arial"/>
                <a:cs typeface="Arial"/>
              </a:rPr>
              <a:t> </a:t>
            </a:r>
            <a:r>
              <a:rPr dirty="0" sz="1800" spc="-5" b="1">
                <a:solidFill>
                  <a:srgbClr val="FFFFFF"/>
                </a:solidFill>
                <a:latin typeface="Arial"/>
                <a:cs typeface="Arial"/>
              </a:rPr>
              <a:t>exposed.</a:t>
            </a:r>
            <a:endParaRPr sz="1800">
              <a:latin typeface="Arial"/>
              <a:cs typeface="Arial"/>
            </a:endParaRPr>
          </a:p>
          <a:p>
            <a:pPr algn="just" marL="342900" marR="5080" indent="-330200">
              <a:lnSpc>
                <a:spcPct val="99500"/>
              </a:lnSpc>
              <a:spcBef>
                <a:spcPts val="990"/>
              </a:spcBef>
              <a:buClr>
                <a:srgbClr val="FF9900"/>
              </a:buClr>
              <a:buFont typeface="Arial"/>
              <a:buChar char="•"/>
              <a:tabLst>
                <a:tab pos="347980" algn="l"/>
              </a:tabLst>
            </a:pPr>
            <a:r>
              <a:rPr dirty="0" sz="1800" spc="-5" b="1">
                <a:solidFill>
                  <a:srgbClr val="FFFFFF"/>
                </a:solidFill>
                <a:latin typeface="Arial"/>
                <a:cs typeface="Arial"/>
              </a:rPr>
              <a:t>A </a:t>
            </a:r>
            <a:r>
              <a:rPr dirty="0" sz="1800" spc="-5" b="1">
                <a:solidFill>
                  <a:srgbClr val="00FFFF"/>
                </a:solidFill>
                <a:latin typeface="Arial"/>
                <a:cs typeface="Arial"/>
              </a:rPr>
              <a:t>significant increase in creatine kinase, caspase 3 and calcium ion  </a:t>
            </a:r>
            <a:r>
              <a:rPr dirty="0" sz="1800" spc="-5" b="1">
                <a:solidFill>
                  <a:srgbClr val="00FFFF"/>
                </a:solidFill>
                <a:latin typeface="Arial"/>
                <a:cs typeface="Arial"/>
              </a:rPr>
              <a:t>concentration </a:t>
            </a:r>
            <a:r>
              <a:rPr dirty="0" sz="1800" spc="-5" b="1">
                <a:solidFill>
                  <a:srgbClr val="FFFFFF"/>
                </a:solidFill>
                <a:latin typeface="Arial"/>
                <a:cs typeface="Arial"/>
              </a:rPr>
              <a:t>was observed in whole brain of exposed group of animals as  </a:t>
            </a:r>
            <a:r>
              <a:rPr dirty="0" sz="1800" spc="-5" b="1">
                <a:solidFill>
                  <a:srgbClr val="FFFFFF"/>
                </a:solidFill>
                <a:latin typeface="Arial"/>
                <a:cs typeface="Arial"/>
              </a:rPr>
              <a:t>compared </a:t>
            </a:r>
            <a:r>
              <a:rPr dirty="0" sz="1800" b="1">
                <a:solidFill>
                  <a:srgbClr val="FFFFFF"/>
                </a:solidFill>
                <a:latin typeface="Arial"/>
                <a:cs typeface="Arial"/>
              </a:rPr>
              <a:t>to </a:t>
            </a:r>
            <a:r>
              <a:rPr dirty="0" sz="1800" spc="-5" b="1">
                <a:solidFill>
                  <a:srgbClr val="FFFFFF"/>
                </a:solidFill>
                <a:latin typeface="Arial"/>
                <a:cs typeface="Arial"/>
              </a:rPr>
              <a:t>sham</a:t>
            </a:r>
            <a:r>
              <a:rPr dirty="0" sz="1800" spc="-40" b="1">
                <a:solidFill>
                  <a:srgbClr val="FFFFFF"/>
                </a:solidFill>
                <a:latin typeface="Arial"/>
                <a:cs typeface="Arial"/>
              </a:rPr>
              <a:t> </a:t>
            </a:r>
            <a:r>
              <a:rPr dirty="0" sz="1800" spc="-5" b="1">
                <a:solidFill>
                  <a:srgbClr val="FFFFFF"/>
                </a:solidFill>
                <a:latin typeface="Arial"/>
                <a:cs typeface="Arial"/>
              </a:rPr>
              <a:t>exposed.</a:t>
            </a:r>
            <a:endParaRPr sz="1800">
              <a:latin typeface="Arial"/>
              <a:cs typeface="Arial"/>
            </a:endParaRPr>
          </a:p>
          <a:p>
            <a:pPr>
              <a:lnSpc>
                <a:spcPct val="100000"/>
              </a:lnSpc>
              <a:spcBef>
                <a:spcPts val="42"/>
              </a:spcBef>
            </a:pPr>
            <a:endParaRPr sz="2500">
              <a:latin typeface="Times New Roman"/>
              <a:cs typeface="Times New Roman"/>
            </a:endParaRPr>
          </a:p>
          <a:p>
            <a:pPr marL="1517650" marR="415290" indent="-1094740">
              <a:lnSpc>
                <a:spcPct val="100000"/>
              </a:lnSpc>
            </a:pPr>
            <a:r>
              <a:rPr dirty="0" sz="2000" spc="-5" b="1">
                <a:latin typeface="Arial"/>
                <a:cs typeface="Arial"/>
              </a:rPr>
              <a:t>The alteration in expression of these biomarkers clearly indicate  possible health implication of such</a:t>
            </a:r>
            <a:r>
              <a:rPr dirty="0" sz="2000" spc="15" b="1">
                <a:latin typeface="Arial"/>
                <a:cs typeface="Arial"/>
              </a:rPr>
              <a:t> </a:t>
            </a:r>
            <a:r>
              <a:rPr dirty="0" sz="2000" spc="-5" b="1">
                <a:latin typeface="Arial"/>
                <a:cs typeface="Arial"/>
              </a:rPr>
              <a:t>exposures</a:t>
            </a:r>
            <a:endParaRPr sz="20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45097" rIns="0" bIns="0" rtlCol="0" vert="horz">
            <a:spAutoFit/>
          </a:bodyPr>
          <a:lstStyle/>
          <a:p>
            <a:pPr marL="442595" marR="5080" indent="-457200">
              <a:lnSpc>
                <a:spcPts val="2100"/>
              </a:lnSpc>
            </a:pPr>
            <a:r>
              <a:rPr dirty="0" sz="1800">
                <a:solidFill>
                  <a:srgbClr val="FF9900"/>
                </a:solidFill>
              </a:rPr>
              <a:t>12. </a:t>
            </a:r>
            <a:r>
              <a:rPr dirty="0" sz="1800" spc="-5">
                <a:solidFill>
                  <a:srgbClr val="FF9900"/>
                </a:solidFill>
              </a:rPr>
              <a:t>Biochemical Changes in Rat Brain Exposed </a:t>
            </a:r>
            <a:r>
              <a:rPr dirty="0" sz="1800">
                <a:solidFill>
                  <a:srgbClr val="FF9900"/>
                </a:solidFill>
              </a:rPr>
              <a:t>to </a:t>
            </a:r>
            <a:r>
              <a:rPr dirty="0" sz="1800" spc="-5">
                <a:solidFill>
                  <a:srgbClr val="FF9900"/>
                </a:solidFill>
              </a:rPr>
              <a:t>Low Intensity 9.9 GHz  </a:t>
            </a:r>
            <a:r>
              <a:rPr dirty="0" sz="1800" spc="-5">
                <a:solidFill>
                  <a:srgbClr val="FF9900"/>
                </a:solidFill>
              </a:rPr>
              <a:t>Microwave</a:t>
            </a:r>
            <a:r>
              <a:rPr dirty="0" sz="1800" spc="-45">
                <a:solidFill>
                  <a:srgbClr val="FF9900"/>
                </a:solidFill>
              </a:rPr>
              <a:t> </a:t>
            </a:r>
            <a:r>
              <a:rPr dirty="0" sz="1800" spc="-5">
                <a:solidFill>
                  <a:srgbClr val="FF9900"/>
                </a:solidFill>
              </a:rPr>
              <a:t>Radiation</a:t>
            </a:r>
            <a:endParaRPr sz="1800"/>
          </a:p>
        </p:txBody>
      </p:sp>
      <p:sp>
        <p:nvSpPr>
          <p:cNvPr id="3" name="object 3"/>
          <p:cNvSpPr txBox="1"/>
          <p:nvPr/>
        </p:nvSpPr>
        <p:spPr>
          <a:xfrm>
            <a:off x="6706248" y="2255520"/>
            <a:ext cx="2212340" cy="314960"/>
          </a:xfrm>
          <a:prstGeom prst="rect">
            <a:avLst/>
          </a:prstGeom>
        </p:spPr>
        <p:txBody>
          <a:bodyPr wrap="square" lIns="0" tIns="0" rIns="0" bIns="0" rtlCol="0" vert="horz">
            <a:spAutoFit/>
          </a:bodyPr>
          <a:lstStyle/>
          <a:p>
            <a:pPr marL="12700">
              <a:lnSpc>
                <a:spcPct val="100000"/>
              </a:lnSpc>
              <a:tabLst>
                <a:tab pos="491490" algn="l"/>
                <a:tab pos="885825" algn="l"/>
              </a:tabLst>
            </a:pPr>
            <a:r>
              <a:rPr dirty="0" sz="2000" spc="-5" b="1">
                <a:solidFill>
                  <a:srgbClr val="FFFFFF"/>
                </a:solidFill>
                <a:latin typeface="Arial"/>
                <a:cs typeface="Arial"/>
              </a:rPr>
              <a:t>rat	</a:t>
            </a:r>
            <a:r>
              <a:rPr dirty="0" sz="2000" b="1">
                <a:solidFill>
                  <a:srgbClr val="FFFFFF"/>
                </a:solidFill>
                <a:latin typeface="Arial"/>
                <a:cs typeface="Arial"/>
              </a:rPr>
              <a:t>to	</a:t>
            </a:r>
            <a:r>
              <a:rPr dirty="0" sz="2000" spc="-5" b="1">
                <a:solidFill>
                  <a:srgbClr val="FFFFFF"/>
                </a:solidFill>
                <a:latin typeface="Arial"/>
                <a:cs typeface="Arial"/>
              </a:rPr>
              <a:t>microwave</a:t>
            </a:r>
            <a:endParaRPr sz="2000">
              <a:latin typeface="Arial"/>
              <a:cs typeface="Arial"/>
            </a:endParaRPr>
          </a:p>
        </p:txBody>
      </p:sp>
      <p:sp>
        <p:nvSpPr>
          <p:cNvPr id="4" name="object 4"/>
          <p:cNvSpPr txBox="1"/>
          <p:nvPr/>
        </p:nvSpPr>
        <p:spPr>
          <a:xfrm>
            <a:off x="307340" y="2255520"/>
            <a:ext cx="6269990" cy="619760"/>
          </a:xfrm>
          <a:prstGeom prst="rect">
            <a:avLst/>
          </a:prstGeom>
        </p:spPr>
        <p:txBody>
          <a:bodyPr wrap="square" lIns="0" tIns="0" rIns="0" bIns="0" rtlCol="0" vert="horz">
            <a:spAutoFit/>
          </a:bodyPr>
          <a:lstStyle/>
          <a:p>
            <a:pPr marL="342900" marR="5080" indent="-330200">
              <a:lnSpc>
                <a:spcPct val="100000"/>
              </a:lnSpc>
              <a:buClr>
                <a:srgbClr val="FF9900"/>
              </a:buClr>
              <a:buFont typeface="Arial"/>
              <a:buChar char="•"/>
              <a:tabLst>
                <a:tab pos="347980" algn="l"/>
                <a:tab pos="1023619" algn="l"/>
                <a:tab pos="1856105" algn="l"/>
                <a:tab pos="3041015" algn="l"/>
                <a:tab pos="3661410" algn="l"/>
                <a:tab pos="4733290" algn="l"/>
                <a:tab pos="6017260" algn="l"/>
              </a:tabLst>
            </a:pPr>
            <a:r>
              <a:rPr dirty="0" sz="2000" spc="-5" b="1">
                <a:solidFill>
                  <a:srgbClr val="FFFFFF"/>
                </a:solidFill>
                <a:latin typeface="Arial"/>
                <a:cs typeface="Arial"/>
              </a:rPr>
              <a:t>Th</a:t>
            </a:r>
            <a:r>
              <a:rPr dirty="0" sz="2000" spc="-5" b="1">
                <a:solidFill>
                  <a:srgbClr val="FFFFFF"/>
                </a:solidFill>
                <a:latin typeface="Arial"/>
                <a:cs typeface="Arial"/>
              </a:rPr>
              <a:t>i</a:t>
            </a:r>
            <a:r>
              <a:rPr dirty="0" sz="2000" spc="-5" b="1">
                <a:solidFill>
                  <a:srgbClr val="FFFFFF"/>
                </a:solidFill>
                <a:latin typeface="Arial"/>
                <a:cs typeface="Arial"/>
              </a:rPr>
              <a:t>s</a:t>
            </a:r>
            <a:r>
              <a:rPr dirty="0" sz="2000" b="1">
                <a:solidFill>
                  <a:srgbClr val="FFFFFF"/>
                </a:solidFill>
                <a:latin typeface="Arial"/>
                <a:cs typeface="Arial"/>
              </a:rPr>
              <a:t>	</a:t>
            </a:r>
            <a:r>
              <a:rPr dirty="0" sz="2000" spc="-5" b="1">
                <a:solidFill>
                  <a:srgbClr val="FFFFFF"/>
                </a:solidFill>
                <a:latin typeface="Arial"/>
                <a:cs typeface="Arial"/>
              </a:rPr>
              <a:t>s</a:t>
            </a:r>
            <a:r>
              <a:rPr dirty="0" sz="2000" b="1">
                <a:solidFill>
                  <a:srgbClr val="FFFFFF"/>
                </a:solidFill>
                <a:latin typeface="Arial"/>
                <a:cs typeface="Arial"/>
              </a:rPr>
              <a:t>t</a:t>
            </a:r>
            <a:r>
              <a:rPr dirty="0" sz="2000" spc="-5" b="1">
                <a:solidFill>
                  <a:srgbClr val="FFFFFF"/>
                </a:solidFill>
                <a:latin typeface="Arial"/>
                <a:cs typeface="Arial"/>
              </a:rPr>
              <a:t>u</a:t>
            </a:r>
            <a:r>
              <a:rPr dirty="0" sz="2000" spc="-5" b="1">
                <a:solidFill>
                  <a:srgbClr val="FFFFFF"/>
                </a:solidFill>
                <a:latin typeface="Arial"/>
                <a:cs typeface="Arial"/>
              </a:rPr>
              <a:t>d</a:t>
            </a:r>
            <a:r>
              <a:rPr dirty="0" sz="2000" spc="-5" b="1">
                <a:solidFill>
                  <a:srgbClr val="FFFFFF"/>
                </a:solidFill>
                <a:latin typeface="Arial"/>
                <a:cs typeface="Arial"/>
              </a:rPr>
              <a:t>y</a:t>
            </a:r>
            <a:r>
              <a:rPr dirty="0" sz="2000" b="1">
                <a:solidFill>
                  <a:srgbClr val="FFFFFF"/>
                </a:solidFill>
                <a:latin typeface="Arial"/>
                <a:cs typeface="Arial"/>
              </a:rPr>
              <a:t>	</a:t>
            </a:r>
            <a:r>
              <a:rPr dirty="0" sz="2000" spc="-5" b="1">
                <a:solidFill>
                  <a:srgbClr val="FFFFFF"/>
                </a:solidFill>
                <a:latin typeface="Arial"/>
                <a:cs typeface="Arial"/>
              </a:rPr>
              <a:t>r</a:t>
            </a:r>
            <a:r>
              <a:rPr dirty="0" sz="2000" spc="-5" b="1">
                <a:solidFill>
                  <a:srgbClr val="FFFFFF"/>
                </a:solidFill>
                <a:latin typeface="Arial"/>
                <a:cs typeface="Arial"/>
              </a:rPr>
              <a:t>evea</a:t>
            </a:r>
            <a:r>
              <a:rPr dirty="0" sz="2000" spc="-5" b="1">
                <a:solidFill>
                  <a:srgbClr val="FFFFFF"/>
                </a:solidFill>
                <a:latin typeface="Arial"/>
                <a:cs typeface="Arial"/>
              </a:rPr>
              <a:t>l</a:t>
            </a:r>
            <a:r>
              <a:rPr dirty="0" sz="2000" spc="-5" b="1">
                <a:solidFill>
                  <a:srgbClr val="FFFFFF"/>
                </a:solidFill>
                <a:latin typeface="Arial"/>
                <a:cs typeface="Arial"/>
              </a:rPr>
              <a:t>e</a:t>
            </a:r>
            <a:r>
              <a:rPr dirty="0" sz="2000" b="1">
                <a:solidFill>
                  <a:srgbClr val="FFFFFF"/>
                </a:solidFill>
                <a:latin typeface="Arial"/>
                <a:cs typeface="Arial"/>
              </a:rPr>
              <a:t>d</a:t>
            </a:r>
            <a:r>
              <a:rPr dirty="0" sz="2000" b="1">
                <a:solidFill>
                  <a:srgbClr val="FFFFFF"/>
                </a:solidFill>
                <a:latin typeface="Arial"/>
                <a:cs typeface="Arial"/>
              </a:rPr>
              <a:t>	</a:t>
            </a:r>
            <a:r>
              <a:rPr dirty="0" sz="2000" b="1">
                <a:solidFill>
                  <a:srgbClr val="FFFFFF"/>
                </a:solidFill>
                <a:latin typeface="Arial"/>
                <a:cs typeface="Arial"/>
              </a:rPr>
              <a:t>t</a:t>
            </a:r>
            <a:r>
              <a:rPr dirty="0" sz="2000" spc="-5" b="1">
                <a:solidFill>
                  <a:srgbClr val="FFFFFF"/>
                </a:solidFill>
                <a:latin typeface="Arial"/>
                <a:cs typeface="Arial"/>
              </a:rPr>
              <a:t>h</a:t>
            </a:r>
            <a:r>
              <a:rPr dirty="0" sz="2000" spc="-5" b="1">
                <a:solidFill>
                  <a:srgbClr val="FFFFFF"/>
                </a:solidFill>
                <a:latin typeface="Arial"/>
                <a:cs typeface="Arial"/>
              </a:rPr>
              <a:t>a</a:t>
            </a:r>
            <a:r>
              <a:rPr dirty="0" sz="2000" b="1">
                <a:solidFill>
                  <a:srgbClr val="FFFFFF"/>
                </a:solidFill>
                <a:latin typeface="Arial"/>
                <a:cs typeface="Arial"/>
              </a:rPr>
              <a:t>t	</a:t>
            </a:r>
            <a:r>
              <a:rPr dirty="0" sz="2000" spc="-5" b="1">
                <a:solidFill>
                  <a:srgbClr val="FFFFFF"/>
                </a:solidFill>
                <a:latin typeface="Arial"/>
                <a:cs typeface="Arial"/>
              </a:rPr>
              <a:t>c</a:t>
            </a:r>
            <a:r>
              <a:rPr dirty="0" sz="2000" spc="-5" b="1">
                <a:solidFill>
                  <a:srgbClr val="FFFFFF"/>
                </a:solidFill>
                <a:latin typeface="Arial"/>
                <a:cs typeface="Arial"/>
              </a:rPr>
              <a:t>h</a:t>
            </a:r>
            <a:r>
              <a:rPr dirty="0" sz="2000" spc="-5" b="1">
                <a:solidFill>
                  <a:srgbClr val="FFFFFF"/>
                </a:solidFill>
                <a:latin typeface="Arial"/>
                <a:cs typeface="Arial"/>
              </a:rPr>
              <a:t>r</a:t>
            </a:r>
            <a:r>
              <a:rPr dirty="0" sz="2000" spc="-5" b="1">
                <a:solidFill>
                  <a:srgbClr val="FFFFFF"/>
                </a:solidFill>
                <a:latin typeface="Arial"/>
                <a:cs typeface="Arial"/>
              </a:rPr>
              <a:t>on</a:t>
            </a:r>
            <a:r>
              <a:rPr dirty="0" sz="2000" spc="-5" b="1">
                <a:solidFill>
                  <a:srgbClr val="FFFFFF"/>
                </a:solidFill>
                <a:latin typeface="Arial"/>
                <a:cs typeface="Arial"/>
              </a:rPr>
              <a:t>i</a:t>
            </a:r>
            <a:r>
              <a:rPr dirty="0" sz="2000" spc="-5" b="1">
                <a:solidFill>
                  <a:srgbClr val="FFFFFF"/>
                </a:solidFill>
                <a:latin typeface="Arial"/>
                <a:cs typeface="Arial"/>
              </a:rPr>
              <a:t>c</a:t>
            </a:r>
            <a:r>
              <a:rPr dirty="0" sz="2000" b="1">
                <a:solidFill>
                  <a:srgbClr val="FFFFFF"/>
                </a:solidFill>
                <a:latin typeface="Arial"/>
                <a:cs typeface="Arial"/>
              </a:rPr>
              <a:t>	</a:t>
            </a:r>
            <a:r>
              <a:rPr dirty="0" sz="2000" spc="-5" b="1">
                <a:solidFill>
                  <a:srgbClr val="FFFFFF"/>
                </a:solidFill>
                <a:latin typeface="Arial"/>
                <a:cs typeface="Arial"/>
              </a:rPr>
              <a:t>ex</a:t>
            </a:r>
            <a:r>
              <a:rPr dirty="0" sz="2000" spc="-5" b="1">
                <a:solidFill>
                  <a:srgbClr val="FFFFFF"/>
                </a:solidFill>
                <a:latin typeface="Arial"/>
                <a:cs typeface="Arial"/>
              </a:rPr>
              <a:t>po</a:t>
            </a:r>
            <a:r>
              <a:rPr dirty="0" sz="2000" spc="-5" b="1">
                <a:solidFill>
                  <a:srgbClr val="FFFFFF"/>
                </a:solidFill>
                <a:latin typeface="Arial"/>
                <a:cs typeface="Arial"/>
              </a:rPr>
              <a:t>s</a:t>
            </a:r>
            <a:r>
              <a:rPr dirty="0" sz="2000" spc="-5" b="1">
                <a:solidFill>
                  <a:srgbClr val="FFFFFF"/>
                </a:solidFill>
                <a:latin typeface="Arial"/>
                <a:cs typeface="Arial"/>
              </a:rPr>
              <a:t>u</a:t>
            </a:r>
            <a:r>
              <a:rPr dirty="0" sz="2000" spc="-5" b="1">
                <a:solidFill>
                  <a:srgbClr val="FFFFFF"/>
                </a:solidFill>
                <a:latin typeface="Arial"/>
                <a:cs typeface="Arial"/>
              </a:rPr>
              <a:t>r</a:t>
            </a:r>
            <a:r>
              <a:rPr dirty="0" sz="2000" spc="-5" b="1">
                <a:solidFill>
                  <a:srgbClr val="FFFFFF"/>
                </a:solidFill>
                <a:latin typeface="Arial"/>
                <a:cs typeface="Arial"/>
              </a:rPr>
              <a:t>e</a:t>
            </a:r>
            <a:r>
              <a:rPr dirty="0" sz="2000" b="1">
                <a:solidFill>
                  <a:srgbClr val="FFFFFF"/>
                </a:solidFill>
                <a:latin typeface="Arial"/>
                <a:cs typeface="Arial"/>
              </a:rPr>
              <a:t>	</a:t>
            </a:r>
            <a:r>
              <a:rPr dirty="0" sz="2000" spc="-5" b="1">
                <a:solidFill>
                  <a:srgbClr val="FFFFFF"/>
                </a:solidFill>
                <a:latin typeface="Arial"/>
                <a:cs typeface="Arial"/>
              </a:rPr>
              <a:t>o</a:t>
            </a:r>
            <a:r>
              <a:rPr dirty="0" sz="2000" b="1">
                <a:solidFill>
                  <a:srgbClr val="FFFFFF"/>
                </a:solidFill>
                <a:latin typeface="Arial"/>
                <a:cs typeface="Arial"/>
              </a:rPr>
              <a:t>f </a:t>
            </a:r>
            <a:r>
              <a:rPr dirty="0" sz="2000" b="1">
                <a:solidFill>
                  <a:srgbClr val="FFFFFF"/>
                </a:solidFill>
                <a:latin typeface="Arial"/>
                <a:cs typeface="Arial"/>
              </a:rPr>
              <a:t> </a:t>
            </a:r>
            <a:r>
              <a:rPr dirty="0" sz="2000" spc="-5" b="1">
                <a:solidFill>
                  <a:srgbClr val="FFFFFF"/>
                </a:solidFill>
                <a:latin typeface="Arial"/>
                <a:cs typeface="Arial"/>
              </a:rPr>
              <a:t>radiation alter the activity of certain</a:t>
            </a:r>
            <a:r>
              <a:rPr dirty="0" sz="2000" spc="65" b="1">
                <a:solidFill>
                  <a:srgbClr val="FFFFFF"/>
                </a:solidFill>
                <a:latin typeface="Arial"/>
                <a:cs typeface="Arial"/>
              </a:rPr>
              <a:t> </a:t>
            </a:r>
            <a:r>
              <a:rPr dirty="0" sz="2000" spc="-5" b="1">
                <a:solidFill>
                  <a:srgbClr val="FFFFFF"/>
                </a:solidFill>
                <a:latin typeface="Arial"/>
                <a:cs typeface="Arial"/>
              </a:rPr>
              <a:t>enzymes.</a:t>
            </a:r>
            <a:endParaRPr sz="2000">
              <a:latin typeface="Arial"/>
              <a:cs typeface="Arial"/>
            </a:endParaRPr>
          </a:p>
        </p:txBody>
      </p:sp>
      <p:sp>
        <p:nvSpPr>
          <p:cNvPr id="5" name="object 5"/>
          <p:cNvSpPr txBox="1"/>
          <p:nvPr/>
        </p:nvSpPr>
        <p:spPr>
          <a:xfrm>
            <a:off x="7599426" y="3017520"/>
            <a:ext cx="1318895" cy="314960"/>
          </a:xfrm>
          <a:prstGeom prst="rect">
            <a:avLst/>
          </a:prstGeom>
        </p:spPr>
        <p:txBody>
          <a:bodyPr wrap="square" lIns="0" tIns="0" rIns="0" bIns="0" rtlCol="0" vert="horz">
            <a:spAutoFit/>
          </a:bodyPr>
          <a:lstStyle/>
          <a:p>
            <a:pPr marL="12700">
              <a:lnSpc>
                <a:spcPct val="100000"/>
              </a:lnSpc>
              <a:tabLst>
                <a:tab pos="1065530" algn="l"/>
              </a:tabLst>
            </a:pPr>
            <a:r>
              <a:rPr dirty="0" sz="2000" spc="-5" b="1">
                <a:solidFill>
                  <a:srgbClr val="FFFFFF"/>
                </a:solidFill>
                <a:latin typeface="Arial"/>
                <a:cs typeface="Arial"/>
              </a:rPr>
              <a:t>ac</a:t>
            </a:r>
            <a:r>
              <a:rPr dirty="0" sz="2000" b="1">
                <a:solidFill>
                  <a:srgbClr val="FFFFFF"/>
                </a:solidFill>
                <a:latin typeface="Arial"/>
                <a:cs typeface="Arial"/>
              </a:rPr>
              <a:t>t</a:t>
            </a:r>
            <a:r>
              <a:rPr dirty="0" sz="2000" spc="-5" b="1">
                <a:solidFill>
                  <a:srgbClr val="FFFFFF"/>
                </a:solidFill>
                <a:latin typeface="Arial"/>
                <a:cs typeface="Arial"/>
              </a:rPr>
              <a:t>i</a:t>
            </a:r>
            <a:r>
              <a:rPr dirty="0" sz="2000" spc="-5" b="1">
                <a:solidFill>
                  <a:srgbClr val="FFFFFF"/>
                </a:solidFill>
                <a:latin typeface="Arial"/>
                <a:cs typeface="Arial"/>
              </a:rPr>
              <a:t>v</a:t>
            </a:r>
            <a:r>
              <a:rPr dirty="0" sz="2000" spc="-5" b="1">
                <a:solidFill>
                  <a:srgbClr val="FFFFFF"/>
                </a:solidFill>
                <a:latin typeface="Arial"/>
                <a:cs typeface="Arial"/>
              </a:rPr>
              <a:t>i</a:t>
            </a:r>
            <a:r>
              <a:rPr dirty="0" sz="2000" spc="-5" b="1">
                <a:solidFill>
                  <a:srgbClr val="FFFFFF"/>
                </a:solidFill>
                <a:latin typeface="Arial"/>
                <a:cs typeface="Arial"/>
              </a:rPr>
              <a:t>ty</a:t>
            </a:r>
            <a:r>
              <a:rPr dirty="0" sz="2000" b="1">
                <a:solidFill>
                  <a:srgbClr val="FFFFFF"/>
                </a:solidFill>
                <a:latin typeface="Arial"/>
                <a:cs typeface="Arial"/>
              </a:rPr>
              <a:t>	</a:t>
            </a:r>
            <a:r>
              <a:rPr dirty="0" sz="2000" spc="-5" b="1">
                <a:solidFill>
                  <a:srgbClr val="FFFFFF"/>
                </a:solidFill>
                <a:latin typeface="Arial"/>
                <a:cs typeface="Arial"/>
              </a:rPr>
              <a:t>o</a:t>
            </a:r>
            <a:r>
              <a:rPr dirty="0" sz="2000" b="1">
                <a:solidFill>
                  <a:srgbClr val="FFFFFF"/>
                </a:solidFill>
                <a:latin typeface="Arial"/>
                <a:cs typeface="Arial"/>
              </a:rPr>
              <a:t>f</a:t>
            </a:r>
            <a:endParaRPr sz="2000">
              <a:latin typeface="Arial"/>
              <a:cs typeface="Arial"/>
            </a:endParaRPr>
          </a:p>
        </p:txBody>
      </p:sp>
      <p:sp>
        <p:nvSpPr>
          <p:cNvPr id="6" name="object 6"/>
          <p:cNvSpPr txBox="1"/>
          <p:nvPr/>
        </p:nvSpPr>
        <p:spPr>
          <a:xfrm>
            <a:off x="307340" y="3017520"/>
            <a:ext cx="7145655" cy="1076960"/>
          </a:xfrm>
          <a:prstGeom prst="rect">
            <a:avLst/>
          </a:prstGeom>
        </p:spPr>
        <p:txBody>
          <a:bodyPr wrap="square" lIns="0" tIns="0" rIns="0" bIns="0" rtlCol="0" vert="horz">
            <a:spAutoFit/>
          </a:bodyPr>
          <a:lstStyle/>
          <a:p>
            <a:pPr marL="342900" marR="10160" indent="-330200">
              <a:lnSpc>
                <a:spcPct val="100000"/>
              </a:lnSpc>
              <a:buClr>
                <a:srgbClr val="FF9900"/>
              </a:buClr>
              <a:buFont typeface="Arial"/>
              <a:buChar char="•"/>
              <a:tabLst>
                <a:tab pos="347980" algn="l"/>
                <a:tab pos="1823720" algn="l"/>
                <a:tab pos="3173730" algn="l"/>
                <a:tab pos="3577590" algn="l"/>
                <a:tab pos="4701540" algn="l"/>
                <a:tab pos="5260340" algn="l"/>
                <a:tab pos="6115685" algn="l"/>
                <a:tab pos="6745605" algn="l"/>
              </a:tabLst>
            </a:pPr>
            <a:r>
              <a:rPr dirty="0" sz="2000" b="1">
                <a:solidFill>
                  <a:srgbClr val="FFFFFF"/>
                </a:solidFill>
                <a:latin typeface="Arial"/>
                <a:cs typeface="Arial"/>
              </a:rPr>
              <a:t>S</a:t>
            </a:r>
            <a:r>
              <a:rPr dirty="0" sz="2000" spc="-5" b="1">
                <a:solidFill>
                  <a:srgbClr val="FFFFFF"/>
                </a:solidFill>
                <a:latin typeface="Arial"/>
                <a:cs typeface="Arial"/>
              </a:rPr>
              <a:t>ign</a:t>
            </a:r>
            <a:r>
              <a:rPr dirty="0" sz="2000" spc="-5" b="1">
                <a:solidFill>
                  <a:srgbClr val="FFFFFF"/>
                </a:solidFill>
                <a:latin typeface="Arial"/>
                <a:cs typeface="Arial"/>
              </a:rPr>
              <a:t>i</a:t>
            </a:r>
            <a:r>
              <a:rPr dirty="0" sz="2000" b="1">
                <a:solidFill>
                  <a:srgbClr val="FFFFFF"/>
                </a:solidFill>
                <a:latin typeface="Arial"/>
                <a:cs typeface="Arial"/>
              </a:rPr>
              <a:t>f</a:t>
            </a:r>
            <a:r>
              <a:rPr dirty="0" sz="2000" spc="-5" b="1">
                <a:solidFill>
                  <a:srgbClr val="FFFFFF"/>
                </a:solidFill>
                <a:latin typeface="Arial"/>
                <a:cs typeface="Arial"/>
              </a:rPr>
              <a:t>i</a:t>
            </a:r>
            <a:r>
              <a:rPr dirty="0" sz="2000" spc="-5" b="1">
                <a:solidFill>
                  <a:srgbClr val="FFFFFF"/>
                </a:solidFill>
                <a:latin typeface="Arial"/>
                <a:cs typeface="Arial"/>
              </a:rPr>
              <a:t>ca</a:t>
            </a:r>
            <a:r>
              <a:rPr dirty="0" sz="2000" spc="-5" b="1">
                <a:solidFill>
                  <a:srgbClr val="FFFFFF"/>
                </a:solidFill>
                <a:latin typeface="Arial"/>
                <a:cs typeface="Arial"/>
              </a:rPr>
              <a:t>n</a:t>
            </a:r>
            <a:r>
              <a:rPr dirty="0" sz="2000" b="1">
                <a:solidFill>
                  <a:srgbClr val="FFFFFF"/>
                </a:solidFill>
                <a:latin typeface="Arial"/>
                <a:cs typeface="Arial"/>
              </a:rPr>
              <a:t>t	</a:t>
            </a:r>
            <a:r>
              <a:rPr dirty="0" sz="2000" spc="-5" b="1">
                <a:solidFill>
                  <a:srgbClr val="00FFFF"/>
                </a:solidFill>
                <a:latin typeface="Arial"/>
                <a:cs typeface="Arial"/>
              </a:rPr>
              <a:t>i</a:t>
            </a:r>
            <a:r>
              <a:rPr dirty="0" sz="2000" spc="-5" b="1">
                <a:solidFill>
                  <a:srgbClr val="00FFFF"/>
                </a:solidFill>
                <a:latin typeface="Arial"/>
                <a:cs typeface="Arial"/>
              </a:rPr>
              <a:t>n</a:t>
            </a:r>
            <a:r>
              <a:rPr dirty="0" sz="2000" spc="-5" b="1">
                <a:solidFill>
                  <a:srgbClr val="00FFFF"/>
                </a:solidFill>
                <a:latin typeface="Arial"/>
                <a:cs typeface="Arial"/>
              </a:rPr>
              <a:t>c</a:t>
            </a:r>
            <a:r>
              <a:rPr dirty="0" sz="2000" spc="-5" b="1">
                <a:solidFill>
                  <a:srgbClr val="00FFFF"/>
                </a:solidFill>
                <a:latin typeface="Arial"/>
                <a:cs typeface="Arial"/>
              </a:rPr>
              <a:t>r</a:t>
            </a:r>
            <a:r>
              <a:rPr dirty="0" sz="2000" spc="-5" b="1">
                <a:solidFill>
                  <a:srgbClr val="00FFFF"/>
                </a:solidFill>
                <a:latin typeface="Arial"/>
                <a:cs typeface="Arial"/>
              </a:rPr>
              <a:t>eases</a:t>
            </a:r>
            <a:r>
              <a:rPr dirty="0" sz="2000" b="1">
                <a:solidFill>
                  <a:srgbClr val="00FFFF"/>
                </a:solidFill>
                <a:latin typeface="Arial"/>
                <a:cs typeface="Arial"/>
              </a:rPr>
              <a:t>	</a:t>
            </a:r>
            <a:r>
              <a:rPr dirty="0" sz="2000" spc="-5" b="1">
                <a:solidFill>
                  <a:srgbClr val="00FFFF"/>
                </a:solidFill>
                <a:latin typeface="Arial"/>
                <a:cs typeface="Arial"/>
              </a:rPr>
              <a:t>i</a:t>
            </a:r>
            <a:r>
              <a:rPr dirty="0" sz="2000" b="1">
                <a:solidFill>
                  <a:srgbClr val="00FFFF"/>
                </a:solidFill>
                <a:latin typeface="Arial"/>
                <a:cs typeface="Arial"/>
              </a:rPr>
              <a:t>n</a:t>
            </a:r>
            <a:r>
              <a:rPr dirty="0" sz="2000" b="1">
                <a:solidFill>
                  <a:srgbClr val="00FFFF"/>
                </a:solidFill>
                <a:latin typeface="Arial"/>
                <a:cs typeface="Arial"/>
              </a:rPr>
              <a:t>	</a:t>
            </a:r>
            <a:r>
              <a:rPr dirty="0" sz="2000" spc="-5" b="1">
                <a:solidFill>
                  <a:srgbClr val="00FFFF"/>
                </a:solidFill>
                <a:latin typeface="Arial"/>
                <a:cs typeface="Arial"/>
              </a:rPr>
              <a:t>ca</a:t>
            </a:r>
            <a:r>
              <a:rPr dirty="0" sz="2000" spc="-5" b="1">
                <a:solidFill>
                  <a:srgbClr val="00FFFF"/>
                </a:solidFill>
                <a:latin typeface="Arial"/>
                <a:cs typeface="Arial"/>
              </a:rPr>
              <a:t>l</a:t>
            </a:r>
            <a:r>
              <a:rPr dirty="0" sz="2000" spc="-5" b="1">
                <a:solidFill>
                  <a:srgbClr val="00FFFF"/>
                </a:solidFill>
                <a:latin typeface="Arial"/>
                <a:cs typeface="Arial"/>
              </a:rPr>
              <a:t>c</a:t>
            </a:r>
            <a:r>
              <a:rPr dirty="0" sz="2000" spc="-5" b="1">
                <a:solidFill>
                  <a:srgbClr val="00FFFF"/>
                </a:solidFill>
                <a:latin typeface="Arial"/>
                <a:cs typeface="Arial"/>
              </a:rPr>
              <a:t>i</a:t>
            </a:r>
            <a:r>
              <a:rPr dirty="0" sz="2000" spc="-5" b="1">
                <a:solidFill>
                  <a:srgbClr val="00FFFF"/>
                </a:solidFill>
                <a:latin typeface="Arial"/>
                <a:cs typeface="Arial"/>
              </a:rPr>
              <a:t>u</a:t>
            </a:r>
            <a:r>
              <a:rPr dirty="0" sz="2000" spc="-5" b="1">
                <a:solidFill>
                  <a:srgbClr val="00FFFF"/>
                </a:solidFill>
                <a:latin typeface="Arial"/>
                <a:cs typeface="Arial"/>
              </a:rPr>
              <a:t>m</a:t>
            </a:r>
            <a:r>
              <a:rPr dirty="0" sz="2000" b="1">
                <a:solidFill>
                  <a:srgbClr val="00FFFF"/>
                </a:solidFill>
                <a:latin typeface="Arial"/>
                <a:cs typeface="Arial"/>
              </a:rPr>
              <a:t>	</a:t>
            </a:r>
            <a:r>
              <a:rPr dirty="0" sz="2000" spc="-5" b="1">
                <a:solidFill>
                  <a:srgbClr val="00FFFF"/>
                </a:solidFill>
                <a:latin typeface="Arial"/>
                <a:cs typeface="Arial"/>
              </a:rPr>
              <a:t>i</a:t>
            </a:r>
            <a:r>
              <a:rPr dirty="0" sz="2000" spc="-5" b="1">
                <a:solidFill>
                  <a:srgbClr val="00FFFF"/>
                </a:solidFill>
                <a:latin typeface="Arial"/>
                <a:cs typeface="Arial"/>
              </a:rPr>
              <a:t>o</a:t>
            </a:r>
            <a:r>
              <a:rPr dirty="0" sz="2000" b="1">
                <a:solidFill>
                  <a:srgbClr val="00FFFF"/>
                </a:solidFill>
                <a:latin typeface="Arial"/>
                <a:cs typeface="Arial"/>
              </a:rPr>
              <a:t>n</a:t>
            </a:r>
            <a:r>
              <a:rPr dirty="0" sz="2000" b="1">
                <a:solidFill>
                  <a:srgbClr val="00FFFF"/>
                </a:solidFill>
                <a:latin typeface="Arial"/>
                <a:cs typeface="Arial"/>
              </a:rPr>
              <a:t>	</a:t>
            </a:r>
            <a:r>
              <a:rPr dirty="0" sz="2000" spc="-5" b="1">
                <a:solidFill>
                  <a:srgbClr val="00FFFF"/>
                </a:solidFill>
                <a:latin typeface="Arial"/>
                <a:cs typeface="Arial"/>
              </a:rPr>
              <a:t>e</a:t>
            </a:r>
            <a:r>
              <a:rPr dirty="0" sz="2000" b="1">
                <a:solidFill>
                  <a:srgbClr val="00FFFF"/>
                </a:solidFill>
                <a:latin typeface="Arial"/>
                <a:cs typeface="Arial"/>
              </a:rPr>
              <a:t>ff</a:t>
            </a:r>
            <a:r>
              <a:rPr dirty="0" sz="2000" spc="-5" b="1">
                <a:solidFill>
                  <a:srgbClr val="00FFFF"/>
                </a:solidFill>
                <a:latin typeface="Arial"/>
                <a:cs typeface="Arial"/>
              </a:rPr>
              <a:t>l</a:t>
            </a:r>
            <a:r>
              <a:rPr dirty="0" sz="2000" spc="-5" b="1">
                <a:solidFill>
                  <a:srgbClr val="00FFFF"/>
                </a:solidFill>
                <a:latin typeface="Arial"/>
                <a:cs typeface="Arial"/>
              </a:rPr>
              <a:t>u</a:t>
            </a:r>
            <a:r>
              <a:rPr dirty="0" sz="2000" spc="-5" b="1">
                <a:solidFill>
                  <a:srgbClr val="00FFFF"/>
                </a:solidFill>
                <a:latin typeface="Arial"/>
                <a:cs typeface="Arial"/>
              </a:rPr>
              <a:t>x</a:t>
            </a:r>
            <a:r>
              <a:rPr dirty="0" sz="2000" b="1">
                <a:solidFill>
                  <a:srgbClr val="00FFFF"/>
                </a:solidFill>
                <a:latin typeface="Arial"/>
                <a:cs typeface="Arial"/>
              </a:rPr>
              <a:t>	</a:t>
            </a:r>
            <a:r>
              <a:rPr dirty="0" sz="2000" spc="-5" b="1">
                <a:solidFill>
                  <a:srgbClr val="FFFFFF"/>
                </a:solidFill>
                <a:latin typeface="Arial"/>
                <a:cs typeface="Arial"/>
              </a:rPr>
              <a:t>a</a:t>
            </a:r>
            <a:r>
              <a:rPr dirty="0" sz="2000" spc="-5" b="1">
                <a:solidFill>
                  <a:srgbClr val="FFFFFF"/>
                </a:solidFill>
                <a:latin typeface="Arial"/>
                <a:cs typeface="Arial"/>
              </a:rPr>
              <a:t>n</a:t>
            </a:r>
            <a:r>
              <a:rPr dirty="0" sz="2000" b="1">
                <a:solidFill>
                  <a:srgbClr val="FFFFFF"/>
                </a:solidFill>
                <a:latin typeface="Arial"/>
                <a:cs typeface="Arial"/>
              </a:rPr>
              <a:t>d</a:t>
            </a:r>
            <a:r>
              <a:rPr dirty="0" sz="2000" b="1">
                <a:solidFill>
                  <a:srgbClr val="FFFFFF"/>
                </a:solidFill>
                <a:latin typeface="Arial"/>
                <a:cs typeface="Arial"/>
              </a:rPr>
              <a:t>	</a:t>
            </a:r>
            <a:r>
              <a:rPr dirty="0" sz="2000" b="1">
                <a:solidFill>
                  <a:srgbClr val="FFFFFF"/>
                </a:solidFill>
                <a:latin typeface="Arial"/>
                <a:cs typeface="Arial"/>
              </a:rPr>
              <a:t>t</a:t>
            </a:r>
            <a:r>
              <a:rPr dirty="0" sz="2000" spc="-5" b="1">
                <a:solidFill>
                  <a:srgbClr val="FFFFFF"/>
                </a:solidFill>
                <a:latin typeface="Arial"/>
                <a:cs typeface="Arial"/>
              </a:rPr>
              <a:t>h</a:t>
            </a:r>
            <a:r>
              <a:rPr dirty="0" sz="2000" spc="-5" b="1">
                <a:solidFill>
                  <a:srgbClr val="FFFFFF"/>
                </a:solidFill>
                <a:latin typeface="Arial"/>
                <a:cs typeface="Arial"/>
              </a:rPr>
              <a:t>e </a:t>
            </a:r>
            <a:r>
              <a:rPr dirty="0" sz="2000" spc="-5" b="1">
                <a:solidFill>
                  <a:srgbClr val="FFFFFF"/>
                </a:solidFill>
                <a:latin typeface="Arial"/>
                <a:cs typeface="Arial"/>
              </a:rPr>
              <a:t> </a:t>
            </a:r>
            <a:r>
              <a:rPr dirty="0" sz="2000" spc="-5" b="1">
                <a:solidFill>
                  <a:srgbClr val="00FFFF"/>
                </a:solidFill>
                <a:latin typeface="Arial"/>
                <a:cs typeface="Arial"/>
              </a:rPr>
              <a:t>Ornithine Decarboxylase</a:t>
            </a:r>
            <a:r>
              <a:rPr dirty="0" sz="2000" spc="-15" b="1">
                <a:solidFill>
                  <a:srgbClr val="00FFFF"/>
                </a:solidFill>
                <a:latin typeface="Arial"/>
                <a:cs typeface="Arial"/>
              </a:rPr>
              <a:t> </a:t>
            </a:r>
            <a:r>
              <a:rPr dirty="0" sz="2000" spc="-5" b="1">
                <a:solidFill>
                  <a:srgbClr val="00FFFF"/>
                </a:solidFill>
                <a:latin typeface="Arial"/>
                <a:cs typeface="Arial"/>
              </a:rPr>
              <a:t>(ODC)</a:t>
            </a:r>
            <a:r>
              <a:rPr dirty="0" sz="2000" spc="-5" b="1">
                <a:solidFill>
                  <a:srgbClr val="FFFFFF"/>
                </a:solidFill>
                <a:latin typeface="Arial"/>
                <a:cs typeface="Arial"/>
              </a:rPr>
              <a:t>.</a:t>
            </a:r>
            <a:endParaRPr sz="2000">
              <a:latin typeface="Arial"/>
              <a:cs typeface="Arial"/>
            </a:endParaRPr>
          </a:p>
          <a:p>
            <a:pPr marL="347345" indent="-334645">
              <a:lnSpc>
                <a:spcPct val="100000"/>
              </a:lnSpc>
              <a:spcBef>
                <a:spcPts val="1200"/>
              </a:spcBef>
              <a:buClr>
                <a:srgbClr val="FF9900"/>
              </a:buClr>
              <a:buFont typeface="Arial"/>
              <a:buChar char="•"/>
              <a:tabLst>
                <a:tab pos="347980" algn="l"/>
              </a:tabLst>
            </a:pPr>
            <a:r>
              <a:rPr dirty="0" sz="2000" spc="-5" b="1">
                <a:solidFill>
                  <a:srgbClr val="FFFFFF"/>
                </a:solidFill>
                <a:latin typeface="Arial"/>
                <a:cs typeface="Arial"/>
              </a:rPr>
              <a:t>Significant decreases in </a:t>
            </a:r>
            <a:r>
              <a:rPr dirty="0" sz="2000" spc="-5" b="1">
                <a:solidFill>
                  <a:srgbClr val="00FFFF"/>
                </a:solidFill>
                <a:latin typeface="Arial"/>
                <a:cs typeface="Arial"/>
              </a:rPr>
              <a:t>Protein Kinase C </a:t>
            </a:r>
            <a:r>
              <a:rPr dirty="0" sz="2000" b="1">
                <a:solidFill>
                  <a:srgbClr val="00FFFF"/>
                </a:solidFill>
                <a:latin typeface="Arial"/>
                <a:cs typeface="Arial"/>
              </a:rPr>
              <a:t>(PKC)</a:t>
            </a:r>
            <a:r>
              <a:rPr dirty="0" sz="2000" spc="55" b="1">
                <a:solidFill>
                  <a:srgbClr val="00FFFF"/>
                </a:solidFill>
                <a:latin typeface="Arial"/>
                <a:cs typeface="Arial"/>
              </a:rPr>
              <a:t> </a:t>
            </a:r>
            <a:r>
              <a:rPr dirty="0" sz="2000" spc="-20" b="1">
                <a:solidFill>
                  <a:srgbClr val="00FFFF"/>
                </a:solidFill>
                <a:latin typeface="Arial"/>
                <a:cs typeface="Arial"/>
              </a:rPr>
              <a:t>activity</a:t>
            </a:r>
            <a:r>
              <a:rPr dirty="0" sz="2000" spc="-20" b="1">
                <a:solidFill>
                  <a:srgbClr val="FFFFFF"/>
                </a:solidFill>
                <a:latin typeface="Arial"/>
                <a:cs typeface="Arial"/>
              </a:rPr>
              <a:t>.</a:t>
            </a:r>
            <a:endParaRPr sz="2000">
              <a:latin typeface="Arial"/>
              <a:cs typeface="Arial"/>
            </a:endParaRPr>
          </a:p>
        </p:txBody>
      </p:sp>
      <p:sp>
        <p:nvSpPr>
          <p:cNvPr id="7" name="object 7"/>
          <p:cNvSpPr txBox="1"/>
          <p:nvPr/>
        </p:nvSpPr>
        <p:spPr>
          <a:xfrm>
            <a:off x="696277" y="820420"/>
            <a:ext cx="7646034" cy="742315"/>
          </a:xfrm>
          <a:prstGeom prst="rect">
            <a:avLst/>
          </a:prstGeom>
        </p:spPr>
        <p:txBody>
          <a:bodyPr wrap="square" lIns="0" tIns="0" rIns="0" bIns="0" rtlCol="0" vert="horz">
            <a:spAutoFit/>
          </a:bodyPr>
          <a:lstStyle/>
          <a:p>
            <a:pPr marL="12700">
              <a:lnSpc>
                <a:spcPct val="100000"/>
              </a:lnSpc>
            </a:pPr>
            <a:r>
              <a:rPr dirty="0" sz="1800" spc="-5" b="1">
                <a:solidFill>
                  <a:srgbClr val="FFFFFF"/>
                </a:solidFill>
                <a:latin typeface="Arial"/>
                <a:cs typeface="Arial"/>
              </a:rPr>
              <a:t>Paulraj and Behari, Cell Biochem Biophys (2012)</a:t>
            </a:r>
            <a:r>
              <a:rPr dirty="0" sz="1800" spc="95" b="1">
                <a:solidFill>
                  <a:srgbClr val="FFFFFF"/>
                </a:solidFill>
                <a:latin typeface="Arial"/>
                <a:cs typeface="Arial"/>
              </a:rPr>
              <a:t> </a:t>
            </a:r>
            <a:r>
              <a:rPr dirty="0" sz="1800" spc="-5" b="1">
                <a:solidFill>
                  <a:srgbClr val="FFFFFF"/>
                </a:solidFill>
                <a:latin typeface="Arial"/>
                <a:cs typeface="Arial"/>
              </a:rPr>
              <a:t>63:97-102.</a:t>
            </a:r>
            <a:endParaRPr sz="1800">
              <a:latin typeface="Arial"/>
              <a:cs typeface="Arial"/>
            </a:endParaRPr>
          </a:p>
          <a:p>
            <a:pPr>
              <a:lnSpc>
                <a:spcPct val="100000"/>
              </a:lnSpc>
              <a:spcBef>
                <a:spcPts val="10"/>
              </a:spcBef>
            </a:pPr>
            <a:endParaRPr sz="1450">
              <a:latin typeface="Times New Roman"/>
              <a:cs typeface="Times New Roman"/>
            </a:endParaRPr>
          </a:p>
          <a:p>
            <a:pPr marL="93345">
              <a:lnSpc>
                <a:spcPct val="100000"/>
              </a:lnSpc>
            </a:pPr>
            <a:r>
              <a:rPr dirty="0" sz="1600" spc="-5" b="1">
                <a:solidFill>
                  <a:srgbClr val="66FFFF"/>
                </a:solidFill>
                <a:latin typeface="Arial"/>
                <a:cs typeface="Arial"/>
              </a:rPr>
              <a:t>n=8 in each two groups, 2 hrs./day for 35 days with 9.9 GHz PD=0.125</a:t>
            </a:r>
            <a:r>
              <a:rPr dirty="0" sz="1600" spc="150" b="1">
                <a:solidFill>
                  <a:srgbClr val="66FFFF"/>
                </a:solidFill>
                <a:latin typeface="Arial"/>
                <a:cs typeface="Arial"/>
              </a:rPr>
              <a:t> </a:t>
            </a:r>
            <a:r>
              <a:rPr dirty="0" sz="1600" spc="-5" b="1">
                <a:solidFill>
                  <a:srgbClr val="66FFFF"/>
                </a:solidFill>
                <a:latin typeface="Arial"/>
                <a:cs typeface="Arial"/>
              </a:rPr>
              <a:t>mW/cm</a:t>
            </a:r>
            <a:r>
              <a:rPr dirty="0" baseline="26455" sz="1575" spc="-7" b="1">
                <a:solidFill>
                  <a:srgbClr val="73FDFF"/>
                </a:solidFill>
                <a:latin typeface="Arial"/>
                <a:cs typeface="Arial"/>
              </a:rPr>
              <a:t>2</a:t>
            </a:r>
            <a:endParaRPr baseline="26455" sz="1575">
              <a:latin typeface="Arial"/>
              <a:cs typeface="Arial"/>
            </a:endParaRPr>
          </a:p>
        </p:txBody>
      </p:sp>
      <p:sp>
        <p:nvSpPr>
          <p:cNvPr id="8" name="object 8"/>
          <p:cNvSpPr/>
          <p:nvPr/>
        </p:nvSpPr>
        <p:spPr>
          <a:xfrm>
            <a:off x="444500" y="4940300"/>
            <a:ext cx="8178794" cy="1092199"/>
          </a:xfrm>
          <a:prstGeom prst="rect">
            <a:avLst/>
          </a:prstGeom>
          <a:blipFill>
            <a:blip r:embed="rId2" cstate="print"/>
            <a:stretch>
              <a:fillRect/>
            </a:stretch>
          </a:blipFill>
        </p:spPr>
        <p:txBody>
          <a:bodyPr wrap="square" lIns="0" tIns="0" rIns="0" bIns="0" rtlCol="0"/>
          <a:lstStyle/>
          <a:p/>
        </p:txBody>
      </p:sp>
      <p:sp>
        <p:nvSpPr>
          <p:cNvPr id="9" name="object 9"/>
          <p:cNvSpPr txBox="1"/>
          <p:nvPr/>
        </p:nvSpPr>
        <p:spPr>
          <a:xfrm>
            <a:off x="614941" y="5181600"/>
            <a:ext cx="7844155" cy="619760"/>
          </a:xfrm>
          <a:prstGeom prst="rect">
            <a:avLst/>
          </a:prstGeom>
        </p:spPr>
        <p:txBody>
          <a:bodyPr wrap="square" lIns="0" tIns="0" rIns="0" bIns="0" rtlCol="0" vert="horz">
            <a:spAutoFit/>
          </a:bodyPr>
          <a:lstStyle/>
          <a:p>
            <a:pPr marL="12700" marR="5080" indent="464820">
              <a:lnSpc>
                <a:spcPct val="100000"/>
              </a:lnSpc>
            </a:pPr>
            <a:r>
              <a:rPr dirty="0" sz="2000" spc="-5" b="1">
                <a:latin typeface="Arial"/>
                <a:cs typeface="Arial"/>
              </a:rPr>
              <a:t>Since these enzymes are related </a:t>
            </a:r>
            <a:r>
              <a:rPr dirty="0" sz="2000" b="1">
                <a:latin typeface="Arial"/>
                <a:cs typeface="Arial"/>
              </a:rPr>
              <a:t>to </a:t>
            </a:r>
            <a:r>
              <a:rPr dirty="0" sz="2000" spc="-5" b="1">
                <a:latin typeface="Arial"/>
                <a:cs typeface="Arial"/>
              </a:rPr>
              <a:t>growth, therefore any  </a:t>
            </a:r>
            <a:r>
              <a:rPr dirty="0" sz="2000" spc="-5" b="1">
                <a:latin typeface="Arial"/>
                <a:cs typeface="Arial"/>
              </a:rPr>
              <a:t>alteration in them may affect brain functioning and</a:t>
            </a:r>
            <a:r>
              <a:rPr dirty="0" sz="2000" spc="90" b="1">
                <a:latin typeface="Arial"/>
                <a:cs typeface="Arial"/>
              </a:rPr>
              <a:t> </a:t>
            </a:r>
            <a:r>
              <a:rPr dirty="0" sz="2000" spc="-5" b="1">
                <a:latin typeface="Arial"/>
                <a:cs typeface="Arial"/>
              </a:rPr>
              <a:t>development.</a:t>
            </a:r>
            <a:endParaRPr sz="20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233680"/>
            <a:ext cx="8291195" cy="485775"/>
          </a:xfrm>
          <a:prstGeom prst="rect">
            <a:avLst/>
          </a:prstGeom>
        </p:spPr>
        <p:txBody>
          <a:bodyPr wrap="square" lIns="0" tIns="0" rIns="0" bIns="0" rtlCol="0" vert="horz">
            <a:spAutoFit/>
          </a:bodyPr>
          <a:lstStyle/>
          <a:p>
            <a:pPr marL="477520" marR="5080" indent="-465455">
              <a:lnSpc>
                <a:spcPts val="1900"/>
              </a:lnSpc>
              <a:tabLst>
                <a:tab pos="448945" algn="l"/>
              </a:tabLst>
            </a:pPr>
            <a:r>
              <a:rPr dirty="0" sz="1600" b="1">
                <a:solidFill>
                  <a:srgbClr val="FF9900"/>
                </a:solidFill>
                <a:latin typeface="Arial"/>
                <a:cs typeface="Arial"/>
              </a:rPr>
              <a:t>13.	</a:t>
            </a:r>
            <a:r>
              <a:rPr dirty="0" sz="1600" spc="-5" b="1">
                <a:solidFill>
                  <a:srgbClr val="FFA900"/>
                </a:solidFill>
                <a:latin typeface="Arial"/>
                <a:cs typeface="Arial"/>
              </a:rPr>
              <a:t>Hsp70 Is </a:t>
            </a:r>
            <a:r>
              <a:rPr dirty="0" sz="1600" b="1">
                <a:solidFill>
                  <a:srgbClr val="FFA900"/>
                </a:solidFill>
                <a:latin typeface="Arial"/>
                <a:cs typeface="Arial"/>
              </a:rPr>
              <a:t>an </a:t>
            </a:r>
            <a:r>
              <a:rPr dirty="0" sz="1600" spc="-5" b="1">
                <a:solidFill>
                  <a:srgbClr val="FFA900"/>
                </a:solidFill>
                <a:latin typeface="Arial"/>
                <a:cs typeface="Arial"/>
              </a:rPr>
              <a:t>Independent Stress Marker Among Frequent Users of</a:t>
            </a:r>
            <a:r>
              <a:rPr dirty="0" sz="1600" spc="55" b="1">
                <a:solidFill>
                  <a:srgbClr val="FFA900"/>
                </a:solidFill>
                <a:latin typeface="Arial"/>
                <a:cs typeface="Arial"/>
              </a:rPr>
              <a:t> </a:t>
            </a:r>
            <a:r>
              <a:rPr dirty="0" sz="1600" spc="-5" b="1">
                <a:solidFill>
                  <a:srgbClr val="FFA900"/>
                </a:solidFill>
                <a:latin typeface="Arial"/>
                <a:cs typeface="Arial"/>
              </a:rPr>
              <a:t>Mobile</a:t>
            </a:r>
            <a:r>
              <a:rPr dirty="0" sz="1600" spc="5" b="1">
                <a:solidFill>
                  <a:srgbClr val="FFA900"/>
                </a:solidFill>
                <a:latin typeface="Arial"/>
                <a:cs typeface="Arial"/>
              </a:rPr>
              <a:t> </a:t>
            </a:r>
            <a:r>
              <a:rPr dirty="0" sz="1600" spc="-5" b="1">
                <a:solidFill>
                  <a:srgbClr val="FFA900"/>
                </a:solidFill>
                <a:latin typeface="Arial"/>
                <a:cs typeface="Arial"/>
              </a:rPr>
              <a:t>Phones </a:t>
            </a:r>
            <a:r>
              <a:rPr dirty="0" sz="1600" spc="-5" b="1">
                <a:solidFill>
                  <a:srgbClr val="FFA900"/>
                </a:solidFill>
                <a:latin typeface="Arial"/>
                <a:cs typeface="Arial"/>
              </a:rPr>
              <a:t> </a:t>
            </a:r>
            <a:r>
              <a:rPr dirty="0" sz="1600" spc="-5" b="1">
                <a:solidFill>
                  <a:srgbClr val="FFFFFF"/>
                </a:solidFill>
                <a:latin typeface="Arial"/>
                <a:cs typeface="Arial"/>
              </a:rPr>
              <a:t>Balakrishnan </a:t>
            </a:r>
            <a:r>
              <a:rPr dirty="0" sz="1600" b="1">
                <a:solidFill>
                  <a:srgbClr val="FFFFFF"/>
                </a:solidFill>
                <a:latin typeface="Arial"/>
                <a:cs typeface="Arial"/>
              </a:rPr>
              <a:t>et. </a:t>
            </a:r>
            <a:r>
              <a:rPr dirty="0" sz="1600" spc="-5" b="1">
                <a:solidFill>
                  <a:srgbClr val="FFFFFF"/>
                </a:solidFill>
                <a:latin typeface="Arial"/>
                <a:cs typeface="Arial"/>
              </a:rPr>
              <a:t>al., J Environ Pathol </a:t>
            </a:r>
            <a:r>
              <a:rPr dirty="0" sz="1600" spc="-20" b="1">
                <a:solidFill>
                  <a:srgbClr val="FFFFFF"/>
                </a:solidFill>
                <a:latin typeface="Arial"/>
                <a:cs typeface="Arial"/>
              </a:rPr>
              <a:t>Toxicol </a:t>
            </a:r>
            <a:r>
              <a:rPr dirty="0" sz="1600" spc="-5" b="1">
                <a:solidFill>
                  <a:srgbClr val="FFFFFF"/>
                </a:solidFill>
                <a:latin typeface="Arial"/>
                <a:cs typeface="Arial"/>
              </a:rPr>
              <a:t>Oncol.</a:t>
            </a:r>
            <a:r>
              <a:rPr dirty="0" sz="1600" spc="110" b="1">
                <a:solidFill>
                  <a:srgbClr val="FFFFFF"/>
                </a:solidFill>
                <a:latin typeface="Arial"/>
                <a:cs typeface="Arial"/>
              </a:rPr>
              <a:t> </a:t>
            </a:r>
            <a:r>
              <a:rPr dirty="0" sz="1600" spc="-5" b="1">
                <a:solidFill>
                  <a:srgbClr val="FFFFFF"/>
                </a:solidFill>
                <a:latin typeface="Arial"/>
                <a:cs typeface="Arial"/>
              </a:rPr>
              <a:t>2014;33(4):339-47.</a:t>
            </a:r>
            <a:endParaRPr sz="1600">
              <a:latin typeface="Arial"/>
              <a:cs typeface="Arial"/>
            </a:endParaRPr>
          </a:p>
        </p:txBody>
      </p:sp>
      <p:sp>
        <p:nvSpPr>
          <p:cNvPr id="3" name="object 3"/>
          <p:cNvSpPr txBox="1"/>
          <p:nvPr/>
        </p:nvSpPr>
        <p:spPr>
          <a:xfrm>
            <a:off x="6098540" y="1391920"/>
            <a:ext cx="2797810" cy="737235"/>
          </a:xfrm>
          <a:prstGeom prst="rect">
            <a:avLst/>
          </a:prstGeom>
        </p:spPr>
        <p:txBody>
          <a:bodyPr wrap="square" lIns="0" tIns="0" rIns="0" bIns="0" rtlCol="0" vert="horz">
            <a:spAutoFit/>
          </a:bodyPr>
          <a:lstStyle/>
          <a:p>
            <a:pPr marL="12700">
              <a:lnSpc>
                <a:spcPct val="100000"/>
              </a:lnSpc>
            </a:pPr>
            <a:r>
              <a:rPr dirty="0" sz="1600" spc="-5" b="1">
                <a:solidFill>
                  <a:srgbClr val="66FFFF"/>
                </a:solidFill>
                <a:latin typeface="Arial"/>
                <a:cs typeface="Arial"/>
              </a:rPr>
              <a:t>n=120 IT Employees</a:t>
            </a:r>
            <a:r>
              <a:rPr dirty="0" sz="1600" spc="-40" b="1">
                <a:solidFill>
                  <a:srgbClr val="66FFFF"/>
                </a:solidFill>
                <a:latin typeface="Arial"/>
                <a:cs typeface="Arial"/>
              </a:rPr>
              <a:t> </a:t>
            </a:r>
            <a:r>
              <a:rPr dirty="0" sz="1600" spc="-5" b="1">
                <a:solidFill>
                  <a:srgbClr val="66FFFF"/>
                </a:solidFill>
                <a:latin typeface="Arial"/>
                <a:cs typeface="Arial"/>
              </a:rPr>
              <a:t>FU</a:t>
            </a:r>
            <a:endParaRPr sz="1600">
              <a:latin typeface="Arial"/>
              <a:cs typeface="Arial"/>
            </a:endParaRPr>
          </a:p>
          <a:p>
            <a:pPr>
              <a:lnSpc>
                <a:spcPct val="100000"/>
              </a:lnSpc>
              <a:spcBef>
                <a:spcPts val="40"/>
              </a:spcBef>
            </a:pPr>
            <a:endParaRPr sz="1600">
              <a:latin typeface="Times New Roman"/>
              <a:cs typeface="Times New Roman"/>
            </a:endParaRPr>
          </a:p>
          <a:p>
            <a:pPr marL="12700">
              <a:lnSpc>
                <a:spcPct val="100000"/>
              </a:lnSpc>
            </a:pPr>
            <a:r>
              <a:rPr dirty="0" sz="1600" spc="-5" b="1">
                <a:solidFill>
                  <a:srgbClr val="66FFFF"/>
                </a:solidFill>
                <a:latin typeface="Arial"/>
                <a:cs typeface="Arial"/>
              </a:rPr>
              <a:t>n=102 IFU non-IT</a:t>
            </a:r>
            <a:r>
              <a:rPr dirty="0" sz="1600" spc="-30" b="1">
                <a:solidFill>
                  <a:srgbClr val="66FFFF"/>
                </a:solidFill>
                <a:latin typeface="Arial"/>
                <a:cs typeface="Arial"/>
              </a:rPr>
              <a:t> </a:t>
            </a:r>
            <a:r>
              <a:rPr dirty="0" sz="1600" spc="-5" b="1">
                <a:solidFill>
                  <a:srgbClr val="66FFFF"/>
                </a:solidFill>
                <a:latin typeface="Arial"/>
                <a:cs typeface="Arial"/>
              </a:rPr>
              <a:t>Employees</a:t>
            </a:r>
            <a:endParaRPr sz="1600">
              <a:latin typeface="Arial"/>
              <a:cs typeface="Arial"/>
            </a:endParaRPr>
          </a:p>
        </p:txBody>
      </p:sp>
      <p:sp>
        <p:nvSpPr>
          <p:cNvPr id="4" name="object 4"/>
          <p:cNvSpPr/>
          <p:nvPr/>
        </p:nvSpPr>
        <p:spPr>
          <a:xfrm>
            <a:off x="698268" y="906081"/>
            <a:ext cx="5424055" cy="595191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603250" y="812800"/>
            <a:ext cx="5416536" cy="6045199"/>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604645"/>
            <a:ext cx="8687435" cy="2600960"/>
          </a:xfrm>
          <a:prstGeom prst="rect">
            <a:avLst/>
          </a:prstGeom>
        </p:spPr>
        <p:txBody>
          <a:bodyPr wrap="square" lIns="0" tIns="0" rIns="0" bIns="0" rtlCol="0" vert="horz">
            <a:spAutoFit/>
          </a:bodyPr>
          <a:lstStyle/>
          <a:p>
            <a:pPr algn="just" marL="342900" marR="5080" indent="-330200">
              <a:lnSpc>
                <a:spcPct val="100000"/>
              </a:lnSpc>
              <a:buClr>
                <a:srgbClr val="FF9900"/>
              </a:buClr>
              <a:buFont typeface="Arial"/>
              <a:buChar char="•"/>
              <a:tabLst>
                <a:tab pos="347980" algn="l"/>
              </a:tabLst>
            </a:pPr>
            <a:r>
              <a:rPr dirty="0" sz="2000" spc="-5" b="1">
                <a:solidFill>
                  <a:srgbClr val="FFFFFF"/>
                </a:solidFill>
                <a:latin typeface="Arial"/>
                <a:cs typeface="Arial"/>
              </a:rPr>
              <a:t>The aim of this study was </a:t>
            </a:r>
            <a:r>
              <a:rPr dirty="0" sz="2000" b="1">
                <a:solidFill>
                  <a:srgbClr val="FFFFFF"/>
                </a:solidFill>
                <a:latin typeface="Arial"/>
                <a:cs typeface="Arial"/>
              </a:rPr>
              <a:t>to </a:t>
            </a:r>
            <a:r>
              <a:rPr dirty="0" sz="2000" spc="-5" b="1">
                <a:solidFill>
                  <a:srgbClr val="FFFFFF"/>
                </a:solidFill>
                <a:latin typeface="Arial"/>
                <a:cs typeface="Arial"/>
              </a:rPr>
              <a:t>measure the serum concentrations of  </a:t>
            </a:r>
            <a:r>
              <a:rPr dirty="0" sz="2000" spc="-5" b="1">
                <a:solidFill>
                  <a:srgbClr val="FFFFFF"/>
                </a:solidFill>
                <a:latin typeface="Arial"/>
                <a:cs typeface="Arial"/>
              </a:rPr>
              <a:t>heat shock protein </a:t>
            </a:r>
            <a:r>
              <a:rPr dirty="0" sz="2000" b="1">
                <a:solidFill>
                  <a:srgbClr val="FFFFFF"/>
                </a:solidFill>
                <a:latin typeface="Arial"/>
                <a:cs typeface="Arial"/>
              </a:rPr>
              <a:t>(HSP) </a:t>
            </a:r>
            <a:r>
              <a:rPr dirty="0" sz="2000" spc="-5" b="1">
                <a:solidFill>
                  <a:srgbClr val="FFFFFF"/>
                </a:solidFill>
                <a:latin typeface="Arial"/>
                <a:cs typeface="Arial"/>
              </a:rPr>
              <a:t>70 and C-reactive protein (CRP) and the </a:t>
            </a:r>
            <a:r>
              <a:rPr dirty="0" sz="2000" spc="545" b="1">
                <a:solidFill>
                  <a:srgbClr val="FFFFFF"/>
                </a:solidFill>
                <a:latin typeface="Arial"/>
                <a:cs typeface="Arial"/>
              </a:rPr>
              <a:t> </a:t>
            </a:r>
            <a:r>
              <a:rPr dirty="0" sz="2000" spc="-5" b="1">
                <a:solidFill>
                  <a:srgbClr val="FFFFFF"/>
                </a:solidFill>
                <a:latin typeface="Arial"/>
                <a:cs typeface="Arial"/>
              </a:rPr>
              <a:t>expression levels of the </a:t>
            </a:r>
            <a:r>
              <a:rPr dirty="0" sz="2000" spc="-5" b="1" i="1">
                <a:solidFill>
                  <a:srgbClr val="FFFFFF"/>
                </a:solidFill>
                <a:latin typeface="Arial"/>
                <a:cs typeface="Arial"/>
              </a:rPr>
              <a:t>hsp70 </a:t>
            </a:r>
            <a:r>
              <a:rPr dirty="0" sz="2000" spc="-5" b="1">
                <a:solidFill>
                  <a:srgbClr val="FFFFFF"/>
                </a:solidFill>
                <a:latin typeface="Arial"/>
                <a:cs typeface="Arial"/>
              </a:rPr>
              <a:t>gene among frequent users of mobile  phones</a:t>
            </a:r>
            <a:r>
              <a:rPr dirty="0" sz="2000" spc="-55" b="1">
                <a:solidFill>
                  <a:srgbClr val="FFFFFF"/>
                </a:solidFill>
                <a:latin typeface="Arial"/>
                <a:cs typeface="Arial"/>
              </a:rPr>
              <a:t> </a:t>
            </a:r>
            <a:r>
              <a:rPr dirty="0" sz="2000" spc="-5" b="1">
                <a:solidFill>
                  <a:srgbClr val="FFFFFF"/>
                </a:solidFill>
                <a:latin typeface="Arial"/>
                <a:cs typeface="Arial"/>
              </a:rPr>
              <a:t>(FUMPs).</a:t>
            </a:r>
            <a:endParaRPr sz="2000">
              <a:latin typeface="Arial"/>
              <a:cs typeface="Arial"/>
            </a:endParaRPr>
          </a:p>
          <a:p>
            <a:pPr algn="just" marL="342900" marR="5080" indent="-330200">
              <a:lnSpc>
                <a:spcPct val="100000"/>
              </a:lnSpc>
              <a:spcBef>
                <a:spcPts val="1800"/>
              </a:spcBef>
              <a:buClr>
                <a:srgbClr val="FF9900"/>
              </a:buClr>
              <a:buFont typeface="Arial"/>
              <a:buChar char="•"/>
              <a:tabLst>
                <a:tab pos="347980" algn="l"/>
              </a:tabLst>
            </a:pPr>
            <a:r>
              <a:rPr dirty="0" sz="2000" spc="-5" b="1">
                <a:solidFill>
                  <a:srgbClr val="00FFFF"/>
                </a:solidFill>
                <a:latin typeface="Arial"/>
                <a:cs typeface="Arial"/>
              </a:rPr>
              <a:t>Highly significant higher concentrations of serum HSP70 and CRP  were observed among more highly exposed compared </a:t>
            </a:r>
            <a:r>
              <a:rPr dirty="0" sz="2000" b="1">
                <a:solidFill>
                  <a:srgbClr val="00FFFF"/>
                </a:solidFill>
                <a:latin typeface="Arial"/>
                <a:cs typeface="Arial"/>
              </a:rPr>
              <a:t>to</a:t>
            </a:r>
            <a:r>
              <a:rPr dirty="0" sz="2000" spc="70" b="1">
                <a:solidFill>
                  <a:srgbClr val="00FFFF"/>
                </a:solidFill>
                <a:latin typeface="Arial"/>
                <a:cs typeface="Arial"/>
              </a:rPr>
              <a:t> </a:t>
            </a:r>
            <a:r>
              <a:rPr dirty="0" sz="2000" spc="-5" b="1">
                <a:solidFill>
                  <a:srgbClr val="00FFFF"/>
                </a:solidFill>
                <a:latin typeface="Arial"/>
                <a:cs typeface="Arial"/>
              </a:rPr>
              <a:t>controls.</a:t>
            </a:r>
            <a:endParaRPr sz="2000">
              <a:latin typeface="Arial"/>
              <a:cs typeface="Arial"/>
            </a:endParaRPr>
          </a:p>
          <a:p>
            <a:pPr marL="347345" indent="-334645">
              <a:lnSpc>
                <a:spcPct val="100000"/>
              </a:lnSpc>
              <a:spcBef>
                <a:spcPts val="1800"/>
              </a:spcBef>
              <a:buClr>
                <a:srgbClr val="FF9900"/>
              </a:buClr>
              <a:buFont typeface="Arial"/>
              <a:buChar char="•"/>
              <a:tabLst>
                <a:tab pos="347980" algn="l"/>
              </a:tabLst>
            </a:pPr>
            <a:r>
              <a:rPr dirty="0" sz="2000" spc="-5" b="1">
                <a:solidFill>
                  <a:srgbClr val="00FFFF"/>
                </a:solidFill>
                <a:latin typeface="Arial"/>
                <a:cs typeface="Arial"/>
              </a:rPr>
              <a:t>A higher level of </a:t>
            </a:r>
            <a:r>
              <a:rPr dirty="0" sz="2000" spc="-5" b="1" i="1">
                <a:solidFill>
                  <a:srgbClr val="00FDFF"/>
                </a:solidFill>
                <a:latin typeface="Arial"/>
                <a:cs typeface="Arial"/>
              </a:rPr>
              <a:t>hsp70 </a:t>
            </a:r>
            <a:r>
              <a:rPr dirty="0" sz="2000" spc="-5" b="1">
                <a:solidFill>
                  <a:srgbClr val="00FFFF"/>
                </a:solidFill>
                <a:latin typeface="Arial"/>
                <a:cs typeface="Arial"/>
              </a:rPr>
              <a:t>gene expression was also</a:t>
            </a:r>
            <a:r>
              <a:rPr dirty="0" sz="2000" spc="-100" b="1">
                <a:solidFill>
                  <a:srgbClr val="00FFFF"/>
                </a:solidFill>
                <a:latin typeface="Arial"/>
                <a:cs typeface="Arial"/>
              </a:rPr>
              <a:t> </a:t>
            </a:r>
            <a:r>
              <a:rPr dirty="0" sz="2000" spc="-5" b="1">
                <a:solidFill>
                  <a:srgbClr val="00FFFF"/>
                </a:solidFill>
                <a:latin typeface="Arial"/>
                <a:cs typeface="Arial"/>
              </a:rPr>
              <a:t>observed</a:t>
            </a:r>
            <a:endParaRPr sz="2000">
              <a:latin typeface="Arial"/>
              <a:cs typeface="Arial"/>
            </a:endParaRPr>
          </a:p>
        </p:txBody>
      </p:sp>
      <p:sp>
        <p:nvSpPr>
          <p:cNvPr id="3" name="object 3"/>
          <p:cNvSpPr/>
          <p:nvPr/>
        </p:nvSpPr>
        <p:spPr>
          <a:xfrm>
            <a:off x="444500" y="5245100"/>
            <a:ext cx="8178794" cy="1092199"/>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666113" y="5334000"/>
            <a:ext cx="7741920" cy="924560"/>
          </a:xfrm>
          <a:prstGeom prst="rect">
            <a:avLst/>
          </a:prstGeom>
        </p:spPr>
        <p:txBody>
          <a:bodyPr wrap="square" lIns="0" tIns="0" rIns="0" bIns="0" rtlCol="0" vert="horz">
            <a:spAutoFit/>
          </a:bodyPr>
          <a:lstStyle/>
          <a:p>
            <a:pPr marL="699135" marR="5080" indent="-686435">
              <a:lnSpc>
                <a:spcPct val="100000"/>
              </a:lnSpc>
              <a:buClr>
                <a:srgbClr val="FF9900"/>
              </a:buClr>
              <a:buFont typeface="Arial"/>
              <a:buChar char="•"/>
              <a:tabLst>
                <a:tab pos="347980" algn="l"/>
              </a:tabLst>
            </a:pPr>
            <a:r>
              <a:rPr dirty="0" sz="2000" spc="-5" b="1">
                <a:latin typeface="Arial"/>
                <a:cs typeface="Arial"/>
              </a:rPr>
              <a:t>Thus, the study convincingly demonstrated the role of serum  </a:t>
            </a:r>
            <a:r>
              <a:rPr dirty="0" sz="2000" b="1">
                <a:latin typeface="Arial"/>
                <a:cs typeface="Arial"/>
              </a:rPr>
              <a:t>HSP </a:t>
            </a:r>
            <a:r>
              <a:rPr dirty="0" sz="2000" spc="-5" b="1">
                <a:latin typeface="Arial"/>
                <a:cs typeface="Arial"/>
              </a:rPr>
              <a:t>and CRP as systemic inflammatory biomarkers</a:t>
            </a:r>
            <a:r>
              <a:rPr dirty="0" sz="2000" spc="-10" b="1">
                <a:latin typeface="Arial"/>
                <a:cs typeface="Arial"/>
              </a:rPr>
              <a:t> </a:t>
            </a:r>
            <a:r>
              <a:rPr dirty="0" sz="2000" spc="-5" b="1">
                <a:latin typeface="Arial"/>
                <a:cs typeface="Arial"/>
              </a:rPr>
              <a:t>for</a:t>
            </a:r>
            <a:endParaRPr sz="2000">
              <a:latin typeface="Arial"/>
              <a:cs typeface="Arial"/>
            </a:endParaRPr>
          </a:p>
          <a:p>
            <a:pPr marL="2106930">
              <a:lnSpc>
                <a:spcPct val="100000"/>
              </a:lnSpc>
            </a:pPr>
            <a:r>
              <a:rPr dirty="0" sz="2000" spc="-5" b="1">
                <a:latin typeface="Arial"/>
                <a:cs typeface="Arial"/>
              </a:rPr>
              <a:t>mobile phone-induced</a:t>
            </a:r>
            <a:r>
              <a:rPr dirty="0" sz="2000" spc="-40" b="1">
                <a:latin typeface="Arial"/>
                <a:cs typeface="Arial"/>
              </a:rPr>
              <a:t> </a:t>
            </a:r>
            <a:r>
              <a:rPr dirty="0" sz="2000" spc="-5" b="1">
                <a:latin typeface="Arial"/>
                <a:cs typeface="Arial"/>
              </a:rPr>
              <a:t>radiation</a:t>
            </a:r>
            <a:endParaRPr sz="2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2026920"/>
            <a:ext cx="7728584" cy="2477135"/>
          </a:xfrm>
          <a:prstGeom prst="rect">
            <a:avLst/>
          </a:prstGeom>
        </p:spPr>
        <p:txBody>
          <a:bodyPr wrap="square" lIns="0" tIns="0" rIns="0" bIns="0" rtlCol="0" vert="horz">
            <a:spAutoFit/>
          </a:bodyPr>
          <a:lstStyle/>
          <a:p>
            <a:pPr marL="582295" indent="-569595">
              <a:lnSpc>
                <a:spcPct val="100000"/>
              </a:lnSpc>
              <a:buClr>
                <a:srgbClr val="FFC000"/>
              </a:buClr>
              <a:buFont typeface="Arial"/>
              <a:buChar char="•"/>
              <a:tabLst>
                <a:tab pos="582930" algn="l"/>
              </a:tabLst>
            </a:pPr>
            <a:r>
              <a:rPr dirty="0" sz="2800" spc="-5" b="1">
                <a:solidFill>
                  <a:srgbClr val="FFCA00"/>
                </a:solidFill>
                <a:latin typeface="Arial"/>
                <a:cs typeface="Arial"/>
              </a:rPr>
              <a:t>What are these biological</a:t>
            </a:r>
            <a:r>
              <a:rPr dirty="0" sz="2800" spc="5" b="1">
                <a:solidFill>
                  <a:srgbClr val="FFCA00"/>
                </a:solidFill>
                <a:latin typeface="Arial"/>
                <a:cs typeface="Arial"/>
              </a:rPr>
              <a:t> </a:t>
            </a:r>
            <a:r>
              <a:rPr dirty="0" sz="2800" spc="-5" b="1">
                <a:solidFill>
                  <a:srgbClr val="FFCA00"/>
                </a:solidFill>
                <a:latin typeface="Arial"/>
                <a:cs typeface="Arial"/>
              </a:rPr>
              <a:t>effects.</a:t>
            </a:r>
            <a:endParaRPr sz="2800">
              <a:latin typeface="Arial"/>
              <a:cs typeface="Arial"/>
            </a:endParaRPr>
          </a:p>
          <a:p>
            <a:pPr>
              <a:lnSpc>
                <a:spcPct val="100000"/>
              </a:lnSpc>
              <a:spcBef>
                <a:spcPts val="12"/>
              </a:spcBef>
              <a:buFont typeface="Arial"/>
              <a:buChar char="•"/>
            </a:pPr>
            <a:endParaRPr sz="4000">
              <a:latin typeface="Times New Roman"/>
              <a:cs typeface="Times New Roman"/>
            </a:endParaRPr>
          </a:p>
          <a:p>
            <a:pPr marL="582295" indent="-569595">
              <a:lnSpc>
                <a:spcPct val="100000"/>
              </a:lnSpc>
              <a:buClr>
                <a:srgbClr val="FFCC00"/>
              </a:buClr>
              <a:buFont typeface="Arial"/>
              <a:buChar char="•"/>
              <a:tabLst>
                <a:tab pos="582930" algn="l"/>
              </a:tabLst>
            </a:pPr>
            <a:r>
              <a:rPr dirty="0" sz="2800" spc="-5" b="1">
                <a:solidFill>
                  <a:srgbClr val="FFD300"/>
                </a:solidFill>
                <a:latin typeface="Arial"/>
                <a:cs typeface="Arial"/>
              </a:rPr>
              <a:t>Can we ignore these effects, if they</a:t>
            </a:r>
            <a:r>
              <a:rPr dirty="0" sz="2800" spc="50" b="1">
                <a:solidFill>
                  <a:srgbClr val="FFD300"/>
                </a:solidFill>
                <a:latin typeface="Arial"/>
                <a:cs typeface="Arial"/>
              </a:rPr>
              <a:t> </a:t>
            </a:r>
            <a:r>
              <a:rPr dirty="0" sz="2800" spc="-5" b="1">
                <a:solidFill>
                  <a:srgbClr val="FFD300"/>
                </a:solidFill>
                <a:latin typeface="Arial"/>
                <a:cs typeface="Arial"/>
              </a:rPr>
              <a:t>exist.</a:t>
            </a:r>
            <a:endParaRPr sz="2800">
              <a:latin typeface="Arial"/>
              <a:cs typeface="Arial"/>
            </a:endParaRPr>
          </a:p>
          <a:p>
            <a:pPr>
              <a:lnSpc>
                <a:spcPct val="100000"/>
              </a:lnSpc>
              <a:spcBef>
                <a:spcPts val="25"/>
              </a:spcBef>
              <a:buFont typeface="Arial"/>
              <a:buChar char="•"/>
            </a:pPr>
            <a:endParaRPr sz="4100">
              <a:latin typeface="Times New Roman"/>
              <a:cs typeface="Times New Roman"/>
            </a:endParaRPr>
          </a:p>
          <a:p>
            <a:pPr marL="582295" indent="-569595">
              <a:lnSpc>
                <a:spcPct val="100000"/>
              </a:lnSpc>
              <a:buClr>
                <a:srgbClr val="FFCC00"/>
              </a:buClr>
              <a:buFont typeface="Arial"/>
              <a:buChar char="•"/>
              <a:tabLst>
                <a:tab pos="582930" algn="l"/>
              </a:tabLst>
            </a:pPr>
            <a:r>
              <a:rPr dirty="0" sz="2800" spc="-5" b="1">
                <a:solidFill>
                  <a:srgbClr val="FFD300"/>
                </a:solidFill>
                <a:latin typeface="Arial"/>
                <a:cs typeface="Arial"/>
              </a:rPr>
              <a:t>If not, then what measures we should</a:t>
            </a:r>
            <a:r>
              <a:rPr dirty="0" sz="2800" spc="25" b="1">
                <a:solidFill>
                  <a:srgbClr val="FFD300"/>
                </a:solidFill>
                <a:latin typeface="Arial"/>
                <a:cs typeface="Arial"/>
              </a:rPr>
              <a:t> </a:t>
            </a:r>
            <a:r>
              <a:rPr dirty="0" sz="2800" spc="-5" b="1">
                <a:solidFill>
                  <a:srgbClr val="FFD300"/>
                </a:solidFill>
                <a:latin typeface="Arial"/>
                <a:cs typeface="Arial"/>
              </a:rPr>
              <a:t>take</a:t>
            </a:r>
            <a:endParaRPr sz="2800">
              <a:latin typeface="Arial"/>
              <a:cs typeface="Arial"/>
            </a:endParaRPr>
          </a:p>
        </p:txBody>
      </p:sp>
      <p:sp>
        <p:nvSpPr>
          <p:cNvPr id="3" name="object 3"/>
          <p:cNvSpPr txBox="1">
            <a:spLocks noGrp="1"/>
          </p:cNvSpPr>
          <p:nvPr>
            <p:ph type="title"/>
          </p:nvPr>
        </p:nvSpPr>
        <p:spPr>
          <a:prstGeom prst="rect"/>
        </p:spPr>
        <p:txBody>
          <a:bodyPr wrap="square" lIns="0" tIns="587057" rIns="0" bIns="0" rtlCol="0" vert="horz">
            <a:spAutoFit/>
          </a:bodyPr>
          <a:lstStyle/>
          <a:p>
            <a:pPr marL="2829560">
              <a:lnSpc>
                <a:spcPct val="100000"/>
              </a:lnSpc>
            </a:pPr>
            <a:r>
              <a:rPr dirty="0" sz="3200" spc="-5">
                <a:solidFill>
                  <a:srgbClr val="66FFFF"/>
                </a:solidFill>
              </a:rPr>
              <a:t>Questions</a:t>
            </a:r>
            <a:r>
              <a:rPr dirty="0" sz="3200" spc="-65">
                <a:solidFill>
                  <a:srgbClr val="66FFFF"/>
                </a:solidFill>
              </a:rPr>
              <a:t> </a:t>
            </a:r>
            <a:r>
              <a:rPr dirty="0" sz="3200" spc="-5">
                <a:solidFill>
                  <a:srgbClr val="66FFFF"/>
                </a:solidFill>
              </a:rPr>
              <a:t>arise</a:t>
            </a:r>
            <a:endParaRPr sz="3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4040" y="1645920"/>
            <a:ext cx="8265159" cy="1529715"/>
          </a:xfrm>
          <a:prstGeom prst="rect">
            <a:avLst/>
          </a:prstGeom>
        </p:spPr>
        <p:txBody>
          <a:bodyPr wrap="square" lIns="0" tIns="15240" rIns="0" bIns="0" rtlCol="0" vert="horz">
            <a:spAutoFit/>
          </a:bodyPr>
          <a:lstStyle/>
          <a:p>
            <a:pPr algn="just" marL="355600" marR="5080" indent="-342900">
              <a:lnSpc>
                <a:spcPts val="2100"/>
              </a:lnSpc>
              <a:spcBef>
                <a:spcPts val="120"/>
              </a:spcBef>
              <a:buClr>
                <a:srgbClr val="FF9900"/>
              </a:buClr>
              <a:buFont typeface="Arial"/>
              <a:buChar char="•"/>
              <a:tabLst>
                <a:tab pos="355600" algn="l"/>
              </a:tabLst>
            </a:pPr>
            <a:r>
              <a:rPr dirty="0" sz="1800" spc="-5" b="1">
                <a:solidFill>
                  <a:srgbClr val="FFFFFF"/>
                </a:solidFill>
                <a:latin typeface="Arial"/>
                <a:cs typeface="Arial"/>
              </a:rPr>
              <a:t>Explored a possible relationship between prolonged mobile phone  usage and sensorineural deafness in healthy volunteers in rural</a:t>
            </a:r>
            <a:r>
              <a:rPr dirty="0" sz="1800" spc="100" b="1">
                <a:solidFill>
                  <a:srgbClr val="FFFFFF"/>
                </a:solidFill>
                <a:latin typeface="Arial"/>
                <a:cs typeface="Arial"/>
              </a:rPr>
              <a:t> </a:t>
            </a:r>
            <a:r>
              <a:rPr dirty="0" sz="1800" spc="-5" b="1">
                <a:solidFill>
                  <a:srgbClr val="FFFFFF"/>
                </a:solidFill>
                <a:latin typeface="Arial"/>
                <a:cs typeface="Arial"/>
              </a:rPr>
              <a:t>India.</a:t>
            </a:r>
            <a:endParaRPr sz="1800">
              <a:latin typeface="Arial"/>
              <a:cs typeface="Arial"/>
            </a:endParaRPr>
          </a:p>
          <a:p>
            <a:pPr algn="just" marL="355600" marR="5080" indent="-342900">
              <a:lnSpc>
                <a:spcPct val="99500"/>
              </a:lnSpc>
              <a:spcBef>
                <a:spcPts val="1190"/>
              </a:spcBef>
              <a:buClr>
                <a:srgbClr val="FF9900"/>
              </a:buClr>
              <a:buFont typeface="Arial"/>
              <a:buChar char="•"/>
              <a:tabLst>
                <a:tab pos="355600" algn="l"/>
              </a:tabLst>
            </a:pPr>
            <a:r>
              <a:rPr dirty="0" sz="1800" spc="-5" b="1">
                <a:solidFill>
                  <a:srgbClr val="FFFFFF"/>
                </a:solidFill>
                <a:latin typeface="Arial"/>
                <a:cs typeface="Arial"/>
              </a:rPr>
              <a:t>A total of 100 (62 </a:t>
            </a:r>
            <a:r>
              <a:rPr dirty="0" sz="1800" b="1">
                <a:solidFill>
                  <a:srgbClr val="FFFFFF"/>
                </a:solidFill>
                <a:latin typeface="Arial"/>
                <a:cs typeface="Arial"/>
              </a:rPr>
              <a:t>M </a:t>
            </a:r>
            <a:r>
              <a:rPr dirty="0" sz="1800" spc="-5" b="1">
                <a:solidFill>
                  <a:srgbClr val="FFFFFF"/>
                </a:solidFill>
                <a:latin typeface="Arial"/>
                <a:cs typeface="Arial"/>
              </a:rPr>
              <a:t>and 38 F) persons between the age group of 20-45  </a:t>
            </a:r>
            <a:r>
              <a:rPr dirty="0" sz="1800" spc="-5" b="1">
                <a:solidFill>
                  <a:srgbClr val="FFFFFF"/>
                </a:solidFill>
                <a:latin typeface="Arial"/>
                <a:cs typeface="Arial"/>
              </a:rPr>
              <a:t>years using mobile phone for at least 5 years were selected and  screened for sensorineural</a:t>
            </a:r>
            <a:r>
              <a:rPr dirty="0" sz="1800" spc="15" b="1">
                <a:solidFill>
                  <a:srgbClr val="FFFFFF"/>
                </a:solidFill>
                <a:latin typeface="Arial"/>
                <a:cs typeface="Arial"/>
              </a:rPr>
              <a:t> </a:t>
            </a:r>
            <a:r>
              <a:rPr dirty="0" sz="1800" spc="-5" b="1">
                <a:solidFill>
                  <a:srgbClr val="FFFFFF"/>
                </a:solidFill>
                <a:latin typeface="Arial"/>
                <a:cs typeface="Arial"/>
              </a:rPr>
              <a:t>deafness.</a:t>
            </a:r>
            <a:endParaRPr sz="1800">
              <a:latin typeface="Arial"/>
              <a:cs typeface="Arial"/>
            </a:endParaRPr>
          </a:p>
        </p:txBody>
      </p:sp>
      <p:sp>
        <p:nvSpPr>
          <p:cNvPr id="3" name="object 3"/>
          <p:cNvSpPr txBox="1">
            <a:spLocks noGrp="1"/>
          </p:cNvSpPr>
          <p:nvPr>
            <p:ph type="title"/>
          </p:nvPr>
        </p:nvSpPr>
        <p:spPr>
          <a:xfrm>
            <a:off x="154939" y="245745"/>
            <a:ext cx="8534400" cy="1219200"/>
          </a:xfrm>
          <a:prstGeom prst="rect"/>
        </p:spPr>
        <p:txBody>
          <a:bodyPr wrap="square" lIns="0" tIns="0" rIns="0" bIns="0" rtlCol="0" vert="horz">
            <a:spAutoFit/>
          </a:bodyPr>
          <a:lstStyle/>
          <a:p>
            <a:pPr marL="469900" marR="426720" indent="-457200">
              <a:lnSpc>
                <a:spcPct val="100000"/>
              </a:lnSpc>
            </a:pPr>
            <a:r>
              <a:rPr dirty="0" sz="2000">
                <a:solidFill>
                  <a:srgbClr val="FF9900"/>
                </a:solidFill>
              </a:rPr>
              <a:t>16. </a:t>
            </a:r>
            <a:r>
              <a:rPr dirty="0" sz="2000" spc="-5">
                <a:solidFill>
                  <a:srgbClr val="FF9900"/>
                </a:solidFill>
              </a:rPr>
              <a:t>Prevalence of sensorineural deafness in habitual mobile phone  </a:t>
            </a:r>
            <a:r>
              <a:rPr dirty="0" sz="2000" spc="-10">
                <a:solidFill>
                  <a:srgbClr val="FF9900"/>
                </a:solidFill>
              </a:rPr>
              <a:t>users</a:t>
            </a:r>
            <a:endParaRPr sz="2000"/>
          </a:p>
          <a:p>
            <a:pPr marL="469900" marR="5080" indent="64135">
              <a:lnSpc>
                <a:spcPct val="100000"/>
              </a:lnSpc>
            </a:pPr>
            <a:r>
              <a:rPr dirty="0" sz="2000" spc="-5">
                <a:solidFill>
                  <a:srgbClr val="FFFFFF"/>
                </a:solidFill>
              </a:rPr>
              <a:t>Sahoo and Sebastian. Indian Journal of Otology </a:t>
            </a:r>
            <a:r>
              <a:rPr dirty="0" sz="2000" spc="-20">
                <a:solidFill>
                  <a:srgbClr val="FFFFFF"/>
                </a:solidFill>
              </a:rPr>
              <a:t>(2011): </a:t>
            </a:r>
            <a:r>
              <a:rPr dirty="0" sz="2000" spc="-5">
                <a:solidFill>
                  <a:srgbClr val="FFFFFF"/>
                </a:solidFill>
              </a:rPr>
              <a:t>17 </a:t>
            </a:r>
            <a:r>
              <a:rPr dirty="0" sz="2000">
                <a:solidFill>
                  <a:srgbClr val="FFFFFF"/>
                </a:solidFill>
              </a:rPr>
              <a:t>(3):  </a:t>
            </a:r>
            <a:r>
              <a:rPr dirty="0" sz="2000" spc="-5">
                <a:solidFill>
                  <a:srgbClr val="FFFFFF"/>
                </a:solidFill>
              </a:rPr>
              <a:t>97-100.</a:t>
            </a:r>
            <a:endParaRPr sz="2000"/>
          </a:p>
        </p:txBody>
      </p:sp>
      <p:sp>
        <p:nvSpPr>
          <p:cNvPr id="4" name="object 4"/>
          <p:cNvSpPr/>
          <p:nvPr/>
        </p:nvSpPr>
        <p:spPr>
          <a:xfrm>
            <a:off x="399011" y="3524600"/>
            <a:ext cx="4301832" cy="2672537"/>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304800" y="3429000"/>
            <a:ext cx="4294187" cy="266699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4817224" y="3499657"/>
            <a:ext cx="4048302" cy="2697479"/>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4724403" y="3403600"/>
            <a:ext cx="4038596" cy="2692400"/>
          </a:xfrm>
          <a:prstGeom prst="rect">
            <a:avLst/>
          </a:prstGeom>
          <a:blipFill>
            <a:blip r:embed="rId5" cstate="print"/>
            <a:stretch>
              <a:fillRect/>
            </a:stretch>
          </a:blipFill>
        </p:spPr>
        <p:txBody>
          <a:bodyPr wrap="square" lIns="0" tIns="0" rIns="0" bIns="0" rtlCol="0"/>
          <a:lstStyl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subTitle" idx="4"/>
          </p:nvPr>
        </p:nvSpPr>
        <p:spPr>
          <a:prstGeom prst="rect"/>
        </p:spPr>
        <p:txBody>
          <a:bodyPr wrap="square" lIns="0" tIns="0" rIns="0" bIns="0" rtlCol="0" vert="horz">
            <a:spAutoFit/>
          </a:bodyPr>
          <a:lstStyle/>
          <a:p>
            <a:pPr algn="ctr" marL="247015" marR="5080">
              <a:lnSpc>
                <a:spcPct val="125000"/>
              </a:lnSpc>
            </a:pPr>
            <a:r>
              <a:rPr dirty="0" spc="-5" b="0">
                <a:solidFill>
                  <a:srgbClr val="FF9900"/>
                </a:solidFill>
                <a:latin typeface="Arial"/>
                <a:cs typeface="Arial"/>
              </a:rPr>
              <a:t>•</a:t>
            </a:r>
            <a:r>
              <a:rPr dirty="0" spc="-5"/>
              <a:t>It is not clearly known whether mobile phone use is the direct  cause of deafness in these subjects but the absence of other  causes might point towards its etiological</a:t>
            </a:r>
            <a:r>
              <a:rPr dirty="0" spc="30"/>
              <a:t> </a:t>
            </a:r>
            <a:r>
              <a:rPr dirty="0" spc="-5"/>
              <a:t>role.</a:t>
            </a:r>
          </a:p>
        </p:txBody>
      </p:sp>
      <p:sp>
        <p:nvSpPr>
          <p:cNvPr id="3" name="object 3"/>
          <p:cNvSpPr/>
          <p:nvPr/>
        </p:nvSpPr>
        <p:spPr>
          <a:xfrm>
            <a:off x="596900" y="1282700"/>
            <a:ext cx="8178794" cy="1396998"/>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855754" y="1403350"/>
            <a:ext cx="7666990" cy="1153160"/>
          </a:xfrm>
          <a:prstGeom prst="rect">
            <a:avLst/>
          </a:prstGeom>
        </p:spPr>
        <p:txBody>
          <a:bodyPr wrap="square" lIns="0" tIns="0" rIns="0" bIns="0" rtlCol="0" vert="horz">
            <a:spAutoFit/>
          </a:bodyPr>
          <a:lstStyle/>
          <a:p>
            <a:pPr algn="ctr" marL="12065" marR="5080">
              <a:lnSpc>
                <a:spcPct val="125000"/>
              </a:lnSpc>
            </a:pPr>
            <a:r>
              <a:rPr dirty="0" sz="2000" spc="-5">
                <a:solidFill>
                  <a:srgbClr val="FF9900"/>
                </a:solidFill>
                <a:latin typeface="Arial"/>
                <a:cs typeface="Arial"/>
              </a:rPr>
              <a:t>•</a:t>
            </a:r>
            <a:r>
              <a:rPr dirty="0" sz="2000" spc="-5" b="1">
                <a:latin typeface="Arial"/>
                <a:cs typeface="Arial"/>
              </a:rPr>
              <a:t>The prevalence of </a:t>
            </a:r>
            <a:r>
              <a:rPr dirty="0" sz="2000" b="1">
                <a:latin typeface="Arial"/>
                <a:cs typeface="Arial"/>
              </a:rPr>
              <a:t>sensorineural </a:t>
            </a:r>
            <a:r>
              <a:rPr dirty="0" sz="2000" spc="-5" b="1">
                <a:latin typeface="Arial"/>
                <a:cs typeface="Arial"/>
              </a:rPr>
              <a:t>deafness was 3% and there is  </a:t>
            </a:r>
            <a:r>
              <a:rPr dirty="0" sz="2000" spc="-5" b="1">
                <a:latin typeface="Arial"/>
                <a:cs typeface="Arial"/>
              </a:rPr>
              <a:t>a linear relationship between the duration of mobile phone use  and the degree of the severity of</a:t>
            </a:r>
            <a:r>
              <a:rPr dirty="0" sz="2000" spc="50" b="1">
                <a:latin typeface="Arial"/>
                <a:cs typeface="Arial"/>
              </a:rPr>
              <a:t> </a:t>
            </a:r>
            <a:r>
              <a:rPr dirty="0" sz="2000" spc="-5" b="1">
                <a:latin typeface="Arial"/>
                <a:cs typeface="Arial"/>
              </a:rPr>
              <a:t>deafness.</a:t>
            </a:r>
            <a:endParaRPr sz="20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61277" rIns="0" bIns="0" rtlCol="0" vert="horz">
            <a:spAutoFit/>
          </a:bodyPr>
          <a:lstStyle/>
          <a:p>
            <a:pPr marL="3318510">
              <a:lnSpc>
                <a:spcPct val="100000"/>
              </a:lnSpc>
            </a:pPr>
            <a:r>
              <a:rPr dirty="0" sz="2800" spc="-5"/>
              <a:t>ICMR</a:t>
            </a:r>
            <a:r>
              <a:rPr dirty="0" sz="2800" spc="-75"/>
              <a:t> </a:t>
            </a:r>
            <a:r>
              <a:rPr dirty="0" sz="2800" spc="-5"/>
              <a:t>Study</a:t>
            </a:r>
            <a:endParaRPr sz="2800"/>
          </a:p>
        </p:txBody>
      </p:sp>
      <p:sp>
        <p:nvSpPr>
          <p:cNvPr id="3" name="object 3"/>
          <p:cNvSpPr txBox="1"/>
          <p:nvPr/>
        </p:nvSpPr>
        <p:spPr>
          <a:xfrm>
            <a:off x="154939" y="855129"/>
            <a:ext cx="8687435" cy="2065655"/>
          </a:xfrm>
          <a:prstGeom prst="rect">
            <a:avLst/>
          </a:prstGeom>
        </p:spPr>
        <p:txBody>
          <a:bodyPr wrap="square" lIns="0" tIns="0" rIns="0" bIns="0" rtlCol="0" vert="horz">
            <a:spAutoFit/>
          </a:bodyPr>
          <a:lstStyle/>
          <a:p>
            <a:pPr algn="just" marL="355600" marR="5080" indent="-342900">
              <a:lnSpc>
                <a:spcPct val="99500"/>
              </a:lnSpc>
              <a:buFont typeface="Arial"/>
              <a:buChar char="•"/>
              <a:tabLst>
                <a:tab pos="355600" algn="l"/>
              </a:tabLst>
            </a:pPr>
            <a:r>
              <a:rPr dirty="0" sz="1800" spc="-5" b="1">
                <a:solidFill>
                  <a:srgbClr val="FFFFFF"/>
                </a:solidFill>
                <a:latin typeface="Arial"/>
                <a:cs typeface="Arial"/>
              </a:rPr>
              <a:t>ICMR has initiated a multi-disciplinary, comprehensive, prospective, long   term cohort study </a:t>
            </a:r>
            <a:r>
              <a:rPr dirty="0" sz="1800" b="1">
                <a:solidFill>
                  <a:srgbClr val="FFFFFF"/>
                </a:solidFill>
                <a:latin typeface="Arial"/>
                <a:cs typeface="Arial"/>
              </a:rPr>
              <a:t>to </a:t>
            </a:r>
            <a:r>
              <a:rPr dirty="0" sz="1800" spc="-5" b="1">
                <a:solidFill>
                  <a:srgbClr val="FFFFFF"/>
                </a:solidFill>
                <a:latin typeface="Arial"/>
                <a:cs typeface="Arial"/>
              </a:rPr>
              <a:t>find out adverse effects of RFR, if any, emitted from   </a:t>
            </a:r>
            <a:r>
              <a:rPr dirty="0" sz="1800" spc="-5" b="1">
                <a:solidFill>
                  <a:srgbClr val="FFFFFF"/>
                </a:solidFill>
                <a:latin typeface="Arial"/>
                <a:cs typeface="Arial"/>
              </a:rPr>
              <a:t>cell phone on adult Indian</a:t>
            </a:r>
            <a:r>
              <a:rPr dirty="0" sz="1800" spc="-30" b="1">
                <a:solidFill>
                  <a:srgbClr val="FFFFFF"/>
                </a:solidFill>
                <a:latin typeface="Arial"/>
                <a:cs typeface="Arial"/>
              </a:rPr>
              <a:t> </a:t>
            </a:r>
            <a:r>
              <a:rPr dirty="0" sz="1800" spc="-5" b="1">
                <a:solidFill>
                  <a:srgbClr val="FFFFFF"/>
                </a:solidFill>
                <a:latin typeface="Arial"/>
                <a:cs typeface="Arial"/>
              </a:rPr>
              <a:t>population.</a:t>
            </a:r>
            <a:endParaRPr sz="1800">
              <a:latin typeface="Arial"/>
              <a:cs typeface="Arial"/>
            </a:endParaRPr>
          </a:p>
          <a:p>
            <a:pPr algn="just" marL="355600" marR="5080" indent="-342900">
              <a:lnSpc>
                <a:spcPct val="100000"/>
              </a:lnSpc>
              <a:spcBef>
                <a:spcPts val="1570"/>
              </a:spcBef>
              <a:buFont typeface="Arial"/>
              <a:buChar char="•"/>
              <a:tabLst>
                <a:tab pos="355600" algn="l"/>
              </a:tabLst>
            </a:pPr>
            <a:r>
              <a:rPr dirty="0" sz="1800" spc="-5" b="1">
                <a:solidFill>
                  <a:srgbClr val="FFFFFF"/>
                </a:solidFill>
                <a:latin typeface="Arial"/>
                <a:cs typeface="Arial"/>
              </a:rPr>
              <a:t>Under this study efforts are going on </a:t>
            </a:r>
            <a:r>
              <a:rPr dirty="0" sz="1800" b="1">
                <a:solidFill>
                  <a:srgbClr val="FFFFFF"/>
                </a:solidFill>
                <a:latin typeface="Arial"/>
                <a:cs typeface="Arial"/>
              </a:rPr>
              <a:t>to </a:t>
            </a:r>
            <a:r>
              <a:rPr dirty="0" sz="1800" spc="-5" b="1">
                <a:solidFill>
                  <a:srgbClr val="FFFFFF"/>
                </a:solidFill>
                <a:latin typeface="Arial"/>
                <a:cs typeface="Arial"/>
              </a:rPr>
              <a:t>examine whether use of cell phone  </a:t>
            </a:r>
            <a:r>
              <a:rPr dirty="0" sz="1800" spc="-5" b="1">
                <a:solidFill>
                  <a:srgbClr val="FFFFFF"/>
                </a:solidFill>
                <a:latin typeface="Arial"/>
                <a:cs typeface="Arial"/>
              </a:rPr>
              <a:t>is associated</a:t>
            </a:r>
            <a:r>
              <a:rPr dirty="0" sz="1800" spc="-45" b="1">
                <a:solidFill>
                  <a:srgbClr val="FFFFFF"/>
                </a:solidFill>
                <a:latin typeface="Arial"/>
                <a:cs typeface="Arial"/>
              </a:rPr>
              <a:t> </a:t>
            </a:r>
            <a:r>
              <a:rPr dirty="0" sz="1800" spc="-5" b="1">
                <a:solidFill>
                  <a:srgbClr val="FFFFFF"/>
                </a:solidFill>
                <a:latin typeface="Arial"/>
                <a:cs typeface="Arial"/>
              </a:rPr>
              <a:t>with:</a:t>
            </a:r>
            <a:endParaRPr sz="1800">
              <a:latin typeface="Arial"/>
              <a:cs typeface="Arial"/>
            </a:endParaRPr>
          </a:p>
          <a:p>
            <a:pPr>
              <a:lnSpc>
                <a:spcPct val="100000"/>
              </a:lnSpc>
              <a:spcBef>
                <a:spcPts val="4"/>
              </a:spcBef>
            </a:pPr>
            <a:endParaRPr sz="1450">
              <a:latin typeface="Times New Roman"/>
              <a:cs typeface="Times New Roman"/>
            </a:endParaRPr>
          </a:p>
          <a:p>
            <a:pPr marL="469900">
              <a:lnSpc>
                <a:spcPct val="100000"/>
              </a:lnSpc>
              <a:tabLst>
                <a:tab pos="755015" algn="l"/>
              </a:tabLst>
            </a:pPr>
            <a:r>
              <a:rPr dirty="0" sz="1800" spc="-5">
                <a:solidFill>
                  <a:srgbClr val="66FFFF"/>
                </a:solidFill>
                <a:latin typeface="Arial"/>
                <a:cs typeface="Arial"/>
              </a:rPr>
              <a:t>–	</a:t>
            </a:r>
            <a:r>
              <a:rPr dirty="0" sz="1800" spc="-5" b="1">
                <a:solidFill>
                  <a:srgbClr val="66FFFF"/>
                </a:solidFill>
                <a:latin typeface="Arial"/>
                <a:cs typeface="Arial"/>
              </a:rPr>
              <a:t>Reproductive dysfunctions and</a:t>
            </a:r>
            <a:r>
              <a:rPr dirty="0" sz="1800" spc="15" b="1">
                <a:solidFill>
                  <a:srgbClr val="66FFFF"/>
                </a:solidFill>
                <a:latin typeface="Arial"/>
                <a:cs typeface="Arial"/>
              </a:rPr>
              <a:t> </a:t>
            </a:r>
            <a:r>
              <a:rPr dirty="0" sz="1800" spc="-5" b="1">
                <a:solidFill>
                  <a:srgbClr val="66FFFF"/>
                </a:solidFill>
                <a:latin typeface="Arial"/>
                <a:cs typeface="Arial"/>
              </a:rPr>
              <a:t>infertility,</a:t>
            </a:r>
            <a:endParaRPr sz="1800">
              <a:latin typeface="Arial"/>
              <a:cs typeface="Arial"/>
            </a:endParaRPr>
          </a:p>
        </p:txBody>
      </p:sp>
      <p:graphicFrame>
        <p:nvGraphicFramePr>
          <p:cNvPr id="4" name="object 4"/>
          <p:cNvGraphicFramePr>
            <a:graphicFrameLocks noGrp="1"/>
          </p:cNvGraphicFramePr>
          <p:nvPr/>
        </p:nvGraphicFramePr>
        <p:xfrm>
          <a:off x="602615" y="3098283"/>
          <a:ext cx="8249284" cy="3517900"/>
        </p:xfrm>
        <a:graphic>
          <a:graphicData uri="http://schemas.openxmlformats.org/drawingml/2006/table">
            <a:tbl>
              <a:tblPr firstRow="1" bandRow="1">
                <a:tableStyleId>{2D5ABB26-0587-4C30-8999-92F81FD0307C}</a:tableStyleId>
              </a:tblPr>
              <a:tblGrid>
                <a:gridCol w="5388278"/>
                <a:gridCol w="744024"/>
                <a:gridCol w="909119"/>
                <a:gridCol w="1207253"/>
              </a:tblGrid>
              <a:tr h="690117">
                <a:tc>
                  <a:txBody>
                    <a:bodyPr/>
                    <a:lstStyle/>
                    <a:p>
                      <a:pPr marL="301625" marR="71755" indent="-279400">
                        <a:lnSpc>
                          <a:spcPct val="100000"/>
                        </a:lnSpc>
                        <a:spcBef>
                          <a:spcPts val="155"/>
                        </a:spcBef>
                        <a:tabLst>
                          <a:tab pos="307340" algn="l"/>
                          <a:tab pos="1851660" algn="l"/>
                          <a:tab pos="3053080" algn="l"/>
                          <a:tab pos="4291965" algn="l"/>
                        </a:tabLst>
                      </a:pPr>
                      <a:r>
                        <a:rPr dirty="0" sz="1800" spc="-5">
                          <a:solidFill>
                            <a:srgbClr val="66FFFF"/>
                          </a:solidFill>
                          <a:latin typeface="Arial"/>
                          <a:cs typeface="Arial"/>
                        </a:rPr>
                        <a:t>–		</a:t>
                      </a:r>
                      <a:r>
                        <a:rPr dirty="0" sz="1800" spc="-5" b="1">
                          <a:solidFill>
                            <a:srgbClr val="66FFFF"/>
                          </a:solidFill>
                          <a:latin typeface="Arial"/>
                          <a:cs typeface="Arial"/>
                        </a:rPr>
                        <a:t>Neurological 	</a:t>
                      </a:r>
                      <a:r>
                        <a:rPr dirty="0" sz="1800" b="1">
                          <a:solidFill>
                            <a:srgbClr val="66FFFF"/>
                          </a:solidFill>
                          <a:latin typeface="Arial"/>
                          <a:cs typeface="Arial"/>
                        </a:rPr>
                        <a:t> </a:t>
                      </a:r>
                      <a:r>
                        <a:rPr dirty="0" sz="1800" spc="-5" b="1">
                          <a:solidFill>
                            <a:srgbClr val="66FFFF"/>
                          </a:solidFill>
                          <a:latin typeface="Arial"/>
                          <a:cs typeface="Arial"/>
                        </a:rPr>
                        <a:t>disorders	(cognitive	behavior,  </a:t>
                      </a:r>
                      <a:r>
                        <a:rPr dirty="0" sz="1800" spc="-5" b="1">
                          <a:solidFill>
                            <a:srgbClr val="66FFFF"/>
                          </a:solidFill>
                          <a:latin typeface="Arial"/>
                          <a:cs typeface="Arial"/>
                        </a:rPr>
                        <a:t>depression</a:t>
                      </a:r>
                      <a:r>
                        <a:rPr dirty="0" sz="1800" spc="-50" b="1">
                          <a:solidFill>
                            <a:srgbClr val="66FFFF"/>
                          </a:solidFill>
                          <a:latin typeface="Arial"/>
                          <a:cs typeface="Arial"/>
                        </a:rPr>
                        <a:t> </a:t>
                      </a:r>
                      <a:r>
                        <a:rPr dirty="0" sz="1800" spc="-5" b="1">
                          <a:solidFill>
                            <a:srgbClr val="66FFFF"/>
                          </a:solidFill>
                          <a:latin typeface="Arial"/>
                          <a:cs typeface="Arial"/>
                        </a:rPr>
                        <a:t>etc.),</a:t>
                      </a:r>
                      <a:endParaRPr sz="1800">
                        <a:latin typeface="Arial"/>
                        <a:cs typeface="Arial"/>
                      </a:endParaRPr>
                    </a:p>
                  </a:txBody>
                  <a:tcPr marL="0" marR="0" marB="0" marT="0">
                    <a:solidFill>
                      <a:srgbClr val="000000"/>
                    </a:solidFill>
                  </a:tcPr>
                </a:tc>
                <a:tc>
                  <a:txBody>
                    <a:bodyPr/>
                    <a:lstStyle/>
                    <a:p>
                      <a:pPr marL="79375">
                        <a:lnSpc>
                          <a:spcPct val="100000"/>
                        </a:lnSpc>
                        <a:spcBef>
                          <a:spcPts val="155"/>
                        </a:spcBef>
                      </a:pPr>
                      <a:r>
                        <a:rPr dirty="0" sz="1800" spc="-5" b="1">
                          <a:solidFill>
                            <a:srgbClr val="66FFFF"/>
                          </a:solidFill>
                          <a:latin typeface="Arial"/>
                          <a:cs typeface="Arial"/>
                        </a:rPr>
                        <a:t>sleep</a:t>
                      </a:r>
                      <a:endParaRPr sz="1800">
                        <a:latin typeface="Arial"/>
                        <a:cs typeface="Arial"/>
                      </a:endParaRPr>
                    </a:p>
                  </a:txBody>
                  <a:tcPr marL="0" marR="0" marB="0" marT="0">
                    <a:solidFill>
                      <a:srgbClr val="000000"/>
                    </a:solidFill>
                  </a:tcPr>
                </a:tc>
                <a:tc>
                  <a:txBody>
                    <a:bodyPr/>
                    <a:lstStyle/>
                    <a:p>
                      <a:pPr marL="79375">
                        <a:lnSpc>
                          <a:spcPct val="100000"/>
                        </a:lnSpc>
                        <a:spcBef>
                          <a:spcPts val="155"/>
                        </a:spcBef>
                      </a:pPr>
                      <a:r>
                        <a:rPr dirty="0" sz="1800" spc="-5" b="1">
                          <a:solidFill>
                            <a:srgbClr val="66FFFF"/>
                          </a:solidFill>
                          <a:latin typeface="Arial"/>
                          <a:cs typeface="Arial"/>
                        </a:rPr>
                        <a:t>related</a:t>
                      </a:r>
                      <a:endParaRPr sz="1800">
                        <a:latin typeface="Arial"/>
                        <a:cs typeface="Arial"/>
                      </a:endParaRPr>
                    </a:p>
                  </a:txBody>
                  <a:tcPr marL="0" marR="0" marB="0" marT="0">
                    <a:solidFill>
                      <a:srgbClr val="000000"/>
                    </a:solidFill>
                  </a:tcPr>
                </a:tc>
                <a:tc>
                  <a:txBody>
                    <a:bodyPr/>
                    <a:lstStyle/>
                    <a:p>
                      <a:pPr marL="79375">
                        <a:lnSpc>
                          <a:spcPct val="100000"/>
                        </a:lnSpc>
                        <a:spcBef>
                          <a:spcPts val="155"/>
                        </a:spcBef>
                      </a:pPr>
                      <a:r>
                        <a:rPr dirty="0" sz="1800" spc="-5" b="1">
                          <a:solidFill>
                            <a:srgbClr val="66FFFF"/>
                          </a:solidFill>
                          <a:latin typeface="Arial"/>
                          <a:cs typeface="Arial"/>
                        </a:rPr>
                        <a:t>disorders,</a:t>
                      </a:r>
                      <a:endParaRPr sz="1800">
                        <a:latin typeface="Arial"/>
                        <a:cs typeface="Arial"/>
                      </a:endParaRPr>
                    </a:p>
                  </a:txBody>
                  <a:tcPr marL="0" marR="0" marB="0" marT="0">
                    <a:solidFill>
                      <a:srgbClr val="000000"/>
                    </a:solidFill>
                  </a:tcPr>
                </a:tc>
              </a:tr>
              <a:tr h="478281">
                <a:tc>
                  <a:txBody>
                    <a:bodyPr/>
                    <a:lstStyle/>
                    <a:p>
                      <a:pPr marL="22225">
                        <a:lnSpc>
                          <a:spcPct val="100000"/>
                        </a:lnSpc>
                        <a:spcBef>
                          <a:spcPts val="625"/>
                        </a:spcBef>
                        <a:tabLst>
                          <a:tab pos="307340" algn="l"/>
                        </a:tabLst>
                      </a:pPr>
                      <a:r>
                        <a:rPr dirty="0" sz="1800" spc="-5">
                          <a:solidFill>
                            <a:srgbClr val="66FFFF"/>
                          </a:solidFill>
                          <a:latin typeface="Arial"/>
                          <a:cs typeface="Arial"/>
                        </a:rPr>
                        <a:t>–	</a:t>
                      </a:r>
                      <a:r>
                        <a:rPr dirty="0" sz="1800" b="1">
                          <a:solidFill>
                            <a:srgbClr val="66FFFF"/>
                          </a:solidFill>
                          <a:latin typeface="Arial"/>
                          <a:cs typeface="Arial"/>
                        </a:rPr>
                        <a:t>Cardiovascular</a:t>
                      </a:r>
                      <a:r>
                        <a:rPr dirty="0" sz="1800" spc="-100" b="1">
                          <a:solidFill>
                            <a:srgbClr val="66FFFF"/>
                          </a:solidFill>
                          <a:latin typeface="Arial"/>
                          <a:cs typeface="Arial"/>
                        </a:rPr>
                        <a:t> </a:t>
                      </a:r>
                      <a:r>
                        <a:rPr dirty="0" sz="1800" b="1">
                          <a:solidFill>
                            <a:srgbClr val="66FFFF"/>
                          </a:solidFill>
                          <a:latin typeface="Arial"/>
                          <a:cs typeface="Arial"/>
                        </a:rPr>
                        <a:t>disorders,</a:t>
                      </a: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r>
              <a:tr h="482600">
                <a:tc>
                  <a:txBody>
                    <a:bodyPr/>
                    <a:lstStyle/>
                    <a:p>
                      <a:pPr marL="22225">
                        <a:lnSpc>
                          <a:spcPct val="100000"/>
                        </a:lnSpc>
                        <a:spcBef>
                          <a:spcPts val="655"/>
                        </a:spcBef>
                        <a:tabLst>
                          <a:tab pos="307340" algn="l"/>
                        </a:tabLst>
                      </a:pPr>
                      <a:r>
                        <a:rPr dirty="0" sz="1800" spc="-5">
                          <a:solidFill>
                            <a:srgbClr val="66FFFF"/>
                          </a:solidFill>
                          <a:latin typeface="Arial"/>
                          <a:cs typeface="Arial"/>
                        </a:rPr>
                        <a:t>–	</a:t>
                      </a:r>
                      <a:r>
                        <a:rPr dirty="0" sz="1800" spc="-5" b="1">
                          <a:solidFill>
                            <a:srgbClr val="66FFFF"/>
                          </a:solidFill>
                          <a:latin typeface="Arial"/>
                          <a:cs typeface="Arial"/>
                        </a:rPr>
                        <a:t>Otorhinolaryngology (ENT)</a:t>
                      </a:r>
                      <a:r>
                        <a:rPr dirty="0" sz="1800" spc="-20" b="1">
                          <a:solidFill>
                            <a:srgbClr val="66FFFF"/>
                          </a:solidFill>
                          <a:latin typeface="Arial"/>
                          <a:cs typeface="Arial"/>
                        </a:rPr>
                        <a:t> </a:t>
                      </a:r>
                      <a:r>
                        <a:rPr dirty="0" sz="1800" spc="-5" b="1">
                          <a:solidFill>
                            <a:srgbClr val="66FFFF"/>
                          </a:solidFill>
                          <a:latin typeface="Arial"/>
                          <a:cs typeface="Arial"/>
                        </a:rPr>
                        <a:t>disorders</a:t>
                      </a: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r>
              <a:tr h="482600">
                <a:tc>
                  <a:txBody>
                    <a:bodyPr/>
                    <a:lstStyle/>
                    <a:p>
                      <a:pPr marL="22225">
                        <a:lnSpc>
                          <a:spcPct val="100000"/>
                        </a:lnSpc>
                        <a:spcBef>
                          <a:spcPts val="655"/>
                        </a:spcBef>
                        <a:tabLst>
                          <a:tab pos="307340" algn="l"/>
                        </a:tabLst>
                      </a:pPr>
                      <a:r>
                        <a:rPr dirty="0" sz="1800" spc="-5">
                          <a:solidFill>
                            <a:srgbClr val="66FFFF"/>
                          </a:solidFill>
                          <a:latin typeface="Arial"/>
                          <a:cs typeface="Arial"/>
                        </a:rPr>
                        <a:t>–	</a:t>
                      </a:r>
                      <a:r>
                        <a:rPr dirty="0" sz="1800" spc="-5" b="1">
                          <a:solidFill>
                            <a:srgbClr val="66FFFF"/>
                          </a:solidFill>
                          <a:latin typeface="Arial"/>
                          <a:cs typeface="Arial"/>
                        </a:rPr>
                        <a:t>Carcinogenic</a:t>
                      </a:r>
                      <a:r>
                        <a:rPr dirty="0" sz="1800" spc="-45" b="1">
                          <a:solidFill>
                            <a:srgbClr val="66FFFF"/>
                          </a:solidFill>
                          <a:latin typeface="Arial"/>
                          <a:cs typeface="Arial"/>
                        </a:rPr>
                        <a:t> </a:t>
                      </a:r>
                      <a:r>
                        <a:rPr dirty="0" sz="1800" spc="-5" b="1">
                          <a:solidFill>
                            <a:srgbClr val="66FFFF"/>
                          </a:solidFill>
                          <a:latin typeface="Arial"/>
                          <a:cs typeface="Arial"/>
                        </a:rPr>
                        <a:t>effect</a:t>
                      </a: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r>
              <a:tr h="482600">
                <a:tc>
                  <a:txBody>
                    <a:bodyPr/>
                    <a:lstStyle/>
                    <a:p>
                      <a:pPr marL="22225">
                        <a:lnSpc>
                          <a:spcPct val="100000"/>
                        </a:lnSpc>
                        <a:spcBef>
                          <a:spcPts val="655"/>
                        </a:spcBef>
                        <a:tabLst>
                          <a:tab pos="307340" algn="l"/>
                        </a:tabLst>
                      </a:pPr>
                      <a:r>
                        <a:rPr dirty="0" sz="1800" spc="-5">
                          <a:solidFill>
                            <a:srgbClr val="66FFFF"/>
                          </a:solidFill>
                          <a:latin typeface="Arial"/>
                          <a:cs typeface="Arial"/>
                        </a:rPr>
                        <a:t>–	</a:t>
                      </a:r>
                      <a:r>
                        <a:rPr dirty="0" sz="1800" spc="-5" b="1">
                          <a:solidFill>
                            <a:srgbClr val="66FFFF"/>
                          </a:solidFill>
                          <a:latin typeface="Arial"/>
                          <a:cs typeface="Arial"/>
                        </a:rPr>
                        <a:t>Hematological</a:t>
                      </a:r>
                      <a:r>
                        <a:rPr dirty="0" sz="1800" spc="-50" b="1">
                          <a:solidFill>
                            <a:srgbClr val="66FFFF"/>
                          </a:solidFill>
                          <a:latin typeface="Arial"/>
                          <a:cs typeface="Arial"/>
                        </a:rPr>
                        <a:t> </a:t>
                      </a:r>
                      <a:r>
                        <a:rPr dirty="0" sz="1800" spc="-5" b="1">
                          <a:solidFill>
                            <a:srgbClr val="66FFFF"/>
                          </a:solidFill>
                          <a:latin typeface="Arial"/>
                          <a:cs typeface="Arial"/>
                        </a:rPr>
                        <a:t>changes</a:t>
                      </a: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r>
              <a:tr h="482600">
                <a:tc>
                  <a:txBody>
                    <a:bodyPr/>
                    <a:lstStyle/>
                    <a:p>
                      <a:pPr marL="22225">
                        <a:lnSpc>
                          <a:spcPct val="100000"/>
                        </a:lnSpc>
                        <a:spcBef>
                          <a:spcPts val="655"/>
                        </a:spcBef>
                        <a:tabLst>
                          <a:tab pos="307340" algn="l"/>
                        </a:tabLst>
                      </a:pPr>
                      <a:r>
                        <a:rPr dirty="0" sz="1800" spc="-5">
                          <a:solidFill>
                            <a:srgbClr val="66FFFF"/>
                          </a:solidFill>
                          <a:latin typeface="Arial"/>
                          <a:cs typeface="Arial"/>
                        </a:rPr>
                        <a:t>–	</a:t>
                      </a:r>
                      <a:r>
                        <a:rPr dirty="0" sz="1800" b="1">
                          <a:solidFill>
                            <a:srgbClr val="66FFFF"/>
                          </a:solidFill>
                          <a:latin typeface="Arial"/>
                          <a:cs typeface="Arial"/>
                        </a:rPr>
                        <a:t>Biochemical</a:t>
                      </a:r>
                      <a:r>
                        <a:rPr dirty="0" sz="1800" spc="-100" b="1">
                          <a:solidFill>
                            <a:srgbClr val="66FFFF"/>
                          </a:solidFill>
                          <a:latin typeface="Arial"/>
                          <a:cs typeface="Arial"/>
                        </a:rPr>
                        <a:t> </a:t>
                      </a:r>
                      <a:r>
                        <a:rPr dirty="0" sz="1800" b="1">
                          <a:solidFill>
                            <a:srgbClr val="66FFFF"/>
                          </a:solidFill>
                          <a:latin typeface="Arial"/>
                          <a:cs typeface="Arial"/>
                        </a:rPr>
                        <a:t>changes</a:t>
                      </a: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r>
              <a:tr h="419100">
                <a:tc>
                  <a:txBody>
                    <a:bodyPr/>
                    <a:lstStyle/>
                    <a:p>
                      <a:pPr marL="22225">
                        <a:lnSpc>
                          <a:spcPct val="100000"/>
                        </a:lnSpc>
                        <a:spcBef>
                          <a:spcPts val="655"/>
                        </a:spcBef>
                        <a:tabLst>
                          <a:tab pos="307340" algn="l"/>
                        </a:tabLst>
                      </a:pPr>
                      <a:r>
                        <a:rPr dirty="0" sz="1800" spc="-5">
                          <a:solidFill>
                            <a:srgbClr val="66FFFF"/>
                          </a:solidFill>
                          <a:latin typeface="Arial"/>
                          <a:cs typeface="Arial"/>
                        </a:rPr>
                        <a:t>–	</a:t>
                      </a:r>
                      <a:r>
                        <a:rPr dirty="0" sz="1800" b="1">
                          <a:solidFill>
                            <a:srgbClr val="66FFFF"/>
                          </a:solidFill>
                          <a:latin typeface="Arial"/>
                          <a:cs typeface="Arial"/>
                        </a:rPr>
                        <a:t>Hormonal</a:t>
                      </a:r>
                      <a:r>
                        <a:rPr dirty="0" sz="1800" spc="-100" b="1">
                          <a:solidFill>
                            <a:srgbClr val="66FFFF"/>
                          </a:solidFill>
                          <a:latin typeface="Arial"/>
                          <a:cs typeface="Arial"/>
                        </a:rPr>
                        <a:t> </a:t>
                      </a:r>
                      <a:r>
                        <a:rPr dirty="0" sz="1800" b="1">
                          <a:solidFill>
                            <a:srgbClr val="66FFFF"/>
                          </a:solidFill>
                          <a:latin typeface="Arial"/>
                          <a:cs typeface="Arial"/>
                        </a:rPr>
                        <a:t>changes</a:t>
                      </a: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c>
                  <a:txBody>
                    <a:bodyPr/>
                    <a:lstStyle/>
                    <a:p>
                      <a:pPr/>
                      <a:endParaRPr sz="1800">
                        <a:latin typeface="Arial"/>
                        <a:cs typeface="Arial"/>
                      </a:endParaRPr>
                    </a:p>
                  </a:txBody>
                  <a:tcPr marL="0" marR="0" marB="0" marT="0">
                    <a:solidFill>
                      <a:srgbClr val="000000"/>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6599" y="1798320"/>
            <a:ext cx="8027034" cy="1226820"/>
          </a:xfrm>
          <a:prstGeom prst="rect">
            <a:avLst/>
          </a:prstGeom>
        </p:spPr>
        <p:txBody>
          <a:bodyPr wrap="square" lIns="0" tIns="0" rIns="0" bIns="0" rtlCol="0" vert="horz">
            <a:spAutoFit/>
          </a:bodyPr>
          <a:lstStyle/>
          <a:p>
            <a:pPr marL="12700">
              <a:lnSpc>
                <a:spcPct val="100000"/>
              </a:lnSpc>
              <a:tabLst>
                <a:tab pos="1210945" algn="l"/>
              </a:tabLst>
            </a:pPr>
            <a:r>
              <a:rPr dirty="0" sz="4000" spc="-5" b="1">
                <a:solidFill>
                  <a:srgbClr val="FFC000"/>
                </a:solidFill>
                <a:latin typeface="Arial"/>
                <a:cs typeface="Arial"/>
              </a:rPr>
              <a:t>(iii).	Policies &amp; Guidelines in</a:t>
            </a:r>
            <a:r>
              <a:rPr dirty="0" sz="4000" spc="-35" b="1">
                <a:solidFill>
                  <a:srgbClr val="FFC000"/>
                </a:solidFill>
                <a:latin typeface="Arial"/>
                <a:cs typeface="Arial"/>
              </a:rPr>
              <a:t> </a:t>
            </a:r>
            <a:r>
              <a:rPr dirty="0" sz="4000" spc="-5" b="1">
                <a:solidFill>
                  <a:srgbClr val="FFC000"/>
                </a:solidFill>
                <a:latin typeface="Arial"/>
                <a:cs typeface="Arial"/>
              </a:rPr>
              <a:t>this</a:t>
            </a:r>
            <a:endParaRPr sz="4000">
              <a:latin typeface="Arial"/>
              <a:cs typeface="Arial"/>
            </a:endParaRPr>
          </a:p>
          <a:p>
            <a:pPr algn="ctr" marL="1330325">
              <a:lnSpc>
                <a:spcPct val="100000"/>
              </a:lnSpc>
            </a:pPr>
            <a:r>
              <a:rPr dirty="0" sz="4000" spc="-5" b="1">
                <a:solidFill>
                  <a:srgbClr val="FFC000"/>
                </a:solidFill>
                <a:latin typeface="Arial"/>
                <a:cs typeface="Arial"/>
              </a:rPr>
              <a:t>area</a:t>
            </a:r>
            <a:endParaRPr sz="40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09800" y="25404"/>
            <a:ext cx="4953000" cy="683259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600" y="610323"/>
            <a:ext cx="5334000" cy="6138138"/>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133600" y="333375"/>
            <a:ext cx="5334000" cy="276225"/>
          </a:xfrm>
          <a:custGeom>
            <a:avLst/>
            <a:gdLst/>
            <a:ahLst/>
            <a:cxnLst/>
            <a:rect l="l" t="t" r="r" b="b"/>
            <a:pathLst>
              <a:path w="5334000" h="276225">
                <a:moveTo>
                  <a:pt x="0" y="0"/>
                </a:moveTo>
                <a:lnTo>
                  <a:pt x="5334000" y="0"/>
                </a:lnTo>
                <a:lnTo>
                  <a:pt x="5334000" y="276225"/>
                </a:lnTo>
                <a:lnTo>
                  <a:pt x="0" y="276225"/>
                </a:lnTo>
                <a:lnTo>
                  <a:pt x="0" y="0"/>
                </a:lnTo>
                <a:close/>
              </a:path>
            </a:pathLst>
          </a:custGeom>
          <a:solidFill>
            <a:srgbClr val="FFFFFF"/>
          </a:solidFill>
        </p:spPr>
        <p:txBody>
          <a:bodyPr wrap="square" lIns="0" tIns="0" rIns="0" bIns="0" rtlCol="0"/>
          <a:lstStyle/>
          <a:p/>
        </p:txBody>
      </p:sp>
      <p:sp>
        <p:nvSpPr>
          <p:cNvPr id="4" name="object 4"/>
          <p:cNvSpPr/>
          <p:nvPr/>
        </p:nvSpPr>
        <p:spPr>
          <a:xfrm>
            <a:off x="2133600" y="333375"/>
            <a:ext cx="5334000" cy="276225"/>
          </a:xfrm>
          <a:custGeom>
            <a:avLst/>
            <a:gdLst/>
            <a:ahLst/>
            <a:cxnLst/>
            <a:rect l="l" t="t" r="r" b="b"/>
            <a:pathLst>
              <a:path w="5334000" h="276225">
                <a:moveTo>
                  <a:pt x="0" y="0"/>
                </a:moveTo>
                <a:lnTo>
                  <a:pt x="5333996" y="0"/>
                </a:lnTo>
                <a:lnTo>
                  <a:pt x="5333996" y="276224"/>
                </a:lnTo>
                <a:lnTo>
                  <a:pt x="0" y="276224"/>
                </a:lnTo>
                <a:lnTo>
                  <a:pt x="0" y="0"/>
                </a:lnTo>
                <a:close/>
              </a:path>
            </a:pathLst>
          </a:custGeom>
          <a:ln w="25399">
            <a:solidFill>
              <a:srgbClr val="FFFFFF"/>
            </a:solidFill>
          </a:ln>
        </p:spPr>
        <p:txBody>
          <a:bodyPr wrap="square" lIns="0" tIns="0" rIns="0" bIns="0" rtlCol="0"/>
          <a:lstStyle/>
          <a:p/>
        </p:txBody>
      </p:sp>
      <p:sp>
        <p:nvSpPr>
          <p:cNvPr id="5" name="object 5"/>
          <p:cNvSpPr txBox="1"/>
          <p:nvPr/>
        </p:nvSpPr>
        <p:spPr>
          <a:xfrm>
            <a:off x="3223837" y="379095"/>
            <a:ext cx="3159125" cy="194310"/>
          </a:xfrm>
          <a:prstGeom prst="rect">
            <a:avLst/>
          </a:prstGeom>
        </p:spPr>
        <p:txBody>
          <a:bodyPr wrap="square" lIns="0" tIns="0" rIns="0" bIns="0" rtlCol="0" vert="horz">
            <a:spAutoFit/>
          </a:bodyPr>
          <a:lstStyle/>
          <a:p>
            <a:pPr marL="12700">
              <a:lnSpc>
                <a:spcPct val="100000"/>
              </a:lnSpc>
            </a:pPr>
            <a:r>
              <a:rPr dirty="0" sz="1200" spc="-5" b="1">
                <a:latin typeface="Arial"/>
                <a:cs typeface="Arial"/>
              </a:rPr>
              <a:t>Members of the Inter-Ministerial</a:t>
            </a:r>
            <a:r>
              <a:rPr dirty="0" sz="1200" spc="40" b="1">
                <a:latin typeface="Arial"/>
                <a:cs typeface="Arial"/>
              </a:rPr>
              <a:t> </a:t>
            </a:r>
            <a:r>
              <a:rPr dirty="0" sz="1200" spc="-5" b="1">
                <a:latin typeface="Arial"/>
                <a:cs typeface="Arial"/>
              </a:rPr>
              <a:t>Committee</a:t>
            </a:r>
            <a:endParaRPr sz="12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81940"/>
            <a:ext cx="8458835" cy="5499100"/>
          </a:xfrm>
          <a:prstGeom prst="rect">
            <a:avLst/>
          </a:prstGeom>
        </p:spPr>
        <p:txBody>
          <a:bodyPr wrap="square" lIns="0" tIns="0" rIns="0" bIns="0" rtlCol="0" vert="horz">
            <a:spAutoFit/>
          </a:bodyPr>
          <a:lstStyle/>
          <a:p>
            <a:pPr marL="2446655">
              <a:lnSpc>
                <a:spcPts val="2840"/>
              </a:lnSpc>
            </a:pPr>
            <a:r>
              <a:rPr dirty="0" sz="2400" spc="-5" b="1">
                <a:solidFill>
                  <a:srgbClr val="FFC000"/>
                </a:solidFill>
                <a:latin typeface="Arial"/>
                <a:cs typeface="Arial"/>
              </a:rPr>
              <a:t>Recommendations of</a:t>
            </a:r>
            <a:r>
              <a:rPr dirty="0" sz="2400" spc="-40" b="1">
                <a:solidFill>
                  <a:srgbClr val="FFC000"/>
                </a:solidFill>
                <a:latin typeface="Arial"/>
                <a:cs typeface="Arial"/>
              </a:rPr>
              <a:t> </a:t>
            </a:r>
            <a:r>
              <a:rPr dirty="0" sz="2400" spc="-5" b="1">
                <a:solidFill>
                  <a:srgbClr val="FFC000"/>
                </a:solidFill>
                <a:latin typeface="Arial"/>
                <a:cs typeface="Arial"/>
              </a:rPr>
              <a:t>the</a:t>
            </a:r>
            <a:endParaRPr sz="2400">
              <a:latin typeface="Arial"/>
              <a:cs typeface="Arial"/>
            </a:endParaRPr>
          </a:p>
          <a:p>
            <a:pPr marL="1624330">
              <a:lnSpc>
                <a:spcPts val="2840"/>
              </a:lnSpc>
              <a:tabLst>
                <a:tab pos="5722620" algn="l"/>
              </a:tabLst>
            </a:pPr>
            <a:r>
              <a:rPr dirty="0" sz="2400" spc="-5" b="1">
                <a:solidFill>
                  <a:srgbClr val="FFC000"/>
                </a:solidFill>
                <a:latin typeface="Arial"/>
                <a:cs typeface="Arial"/>
              </a:rPr>
              <a:t>Inter-Ministerial  </a:t>
            </a:r>
            <a:r>
              <a:rPr dirty="0" sz="2400" spc="125" b="1">
                <a:solidFill>
                  <a:srgbClr val="FFC000"/>
                </a:solidFill>
                <a:latin typeface="Arial"/>
                <a:cs typeface="Arial"/>
              </a:rPr>
              <a:t> </a:t>
            </a:r>
            <a:r>
              <a:rPr dirty="0" sz="2400" spc="-5" b="1">
                <a:solidFill>
                  <a:srgbClr val="FFC000"/>
                </a:solidFill>
                <a:latin typeface="Arial"/>
                <a:cs typeface="Arial"/>
              </a:rPr>
              <a:t>Committee	9/1/2012</a:t>
            </a:r>
            <a:endParaRPr sz="2400">
              <a:latin typeface="Arial"/>
              <a:cs typeface="Arial"/>
            </a:endParaRPr>
          </a:p>
          <a:p>
            <a:pPr marL="12700">
              <a:lnSpc>
                <a:spcPct val="100000"/>
              </a:lnSpc>
              <a:spcBef>
                <a:spcPts val="1460"/>
              </a:spcBef>
            </a:pPr>
            <a:r>
              <a:rPr dirty="0" sz="2400" spc="-5" b="1">
                <a:solidFill>
                  <a:srgbClr val="CC99FF"/>
                </a:solidFill>
                <a:latin typeface="Arial"/>
                <a:cs typeface="Arial"/>
              </a:rPr>
              <a:t>Mobile Handsets:</a:t>
            </a:r>
            <a:r>
              <a:rPr dirty="0" sz="2400" spc="-50" b="1">
                <a:solidFill>
                  <a:srgbClr val="CC99FF"/>
                </a:solidFill>
                <a:latin typeface="Arial"/>
                <a:cs typeface="Arial"/>
              </a:rPr>
              <a:t> </a:t>
            </a:r>
            <a:r>
              <a:rPr dirty="0" sz="2400" b="1">
                <a:solidFill>
                  <a:srgbClr val="CC99FF"/>
                </a:solidFill>
                <a:latin typeface="Arial"/>
                <a:cs typeface="Arial"/>
              </a:rPr>
              <a:t>-</a:t>
            </a:r>
            <a:endParaRPr sz="2400">
              <a:latin typeface="Arial"/>
              <a:cs typeface="Arial"/>
            </a:endParaRPr>
          </a:p>
          <a:p>
            <a:pPr algn="just" marL="355600" marR="5080" indent="-342900">
              <a:lnSpc>
                <a:spcPct val="99800"/>
              </a:lnSpc>
              <a:spcBef>
                <a:spcPts val="1400"/>
              </a:spcBef>
              <a:buAutoNum type="arabicPeriod"/>
              <a:tabLst>
                <a:tab pos="313690" algn="l"/>
              </a:tabLst>
            </a:pPr>
            <a:r>
              <a:rPr dirty="0" sz="2400" spc="-5" b="1">
                <a:solidFill>
                  <a:srgbClr val="00FFFF"/>
                </a:solidFill>
                <a:latin typeface="Arial"/>
                <a:cs typeface="Arial"/>
              </a:rPr>
              <a:t>Adoption of SAR level for mobile handsets limited </a:t>
            </a:r>
            <a:r>
              <a:rPr dirty="0" sz="2400" b="1">
                <a:solidFill>
                  <a:srgbClr val="00FFFF"/>
                </a:solidFill>
                <a:latin typeface="Arial"/>
                <a:cs typeface="Arial"/>
              </a:rPr>
              <a:t>to </a:t>
            </a:r>
            <a:r>
              <a:rPr dirty="0" sz="2400" spc="-5" b="1">
                <a:solidFill>
                  <a:srgbClr val="00FFFF"/>
                </a:solidFill>
                <a:latin typeface="Arial"/>
                <a:cs typeface="Arial"/>
              </a:rPr>
              <a:t>1.6  </a:t>
            </a:r>
            <a:r>
              <a:rPr dirty="0" sz="2400" spc="-5" b="1">
                <a:solidFill>
                  <a:srgbClr val="00FFFF"/>
                </a:solidFill>
                <a:latin typeface="Arial"/>
                <a:cs typeface="Arial"/>
              </a:rPr>
              <a:t>Watt/Kg, averaged over a 6 minutes period and taken  over a volume containing a mass of 1 gram of human  tissue as per the FCC norms of United</a:t>
            </a:r>
            <a:r>
              <a:rPr dirty="0" sz="2400" spc="25" b="1">
                <a:solidFill>
                  <a:srgbClr val="00FFFF"/>
                </a:solidFill>
                <a:latin typeface="Arial"/>
                <a:cs typeface="Arial"/>
              </a:rPr>
              <a:t> </a:t>
            </a:r>
            <a:r>
              <a:rPr dirty="0" sz="2400" b="1">
                <a:solidFill>
                  <a:srgbClr val="00FFFF"/>
                </a:solidFill>
                <a:latin typeface="Arial"/>
                <a:cs typeface="Arial"/>
              </a:rPr>
              <a:t>States.</a:t>
            </a:r>
            <a:endParaRPr sz="2400">
              <a:latin typeface="Arial"/>
              <a:cs typeface="Arial"/>
            </a:endParaRPr>
          </a:p>
          <a:p>
            <a:pPr algn="just" marL="355600" marR="5080" indent="-342900">
              <a:lnSpc>
                <a:spcPct val="101499"/>
              </a:lnSpc>
              <a:spcBef>
                <a:spcPts val="1450"/>
              </a:spcBef>
              <a:buAutoNum type="arabicPeriod"/>
              <a:tabLst>
                <a:tab pos="313690" algn="l"/>
              </a:tabLst>
            </a:pPr>
            <a:r>
              <a:rPr dirty="0" sz="2400" spc="-5" b="1">
                <a:solidFill>
                  <a:srgbClr val="00FFFF"/>
                </a:solidFill>
                <a:latin typeface="Arial"/>
                <a:cs typeface="Arial"/>
              </a:rPr>
              <a:t>SAR value information is </a:t>
            </a:r>
            <a:r>
              <a:rPr dirty="0" sz="2400" b="1">
                <a:solidFill>
                  <a:srgbClr val="00FFFF"/>
                </a:solidFill>
                <a:latin typeface="Arial"/>
                <a:cs typeface="Arial"/>
              </a:rPr>
              <a:t>to </a:t>
            </a:r>
            <a:r>
              <a:rPr dirty="0" sz="2400" spc="-5" b="1">
                <a:solidFill>
                  <a:srgbClr val="00FFFF"/>
                </a:solidFill>
                <a:latin typeface="Arial"/>
                <a:cs typeface="Arial"/>
              </a:rPr>
              <a:t>be embossed and displayed  </a:t>
            </a:r>
            <a:r>
              <a:rPr dirty="0" sz="2400" spc="-5" b="1">
                <a:solidFill>
                  <a:srgbClr val="00FFFF"/>
                </a:solidFill>
                <a:latin typeface="Arial"/>
                <a:cs typeface="Arial"/>
              </a:rPr>
              <a:t>in the</a:t>
            </a:r>
            <a:r>
              <a:rPr dirty="0" sz="2400" spc="-60" b="1">
                <a:solidFill>
                  <a:srgbClr val="00FFFF"/>
                </a:solidFill>
                <a:latin typeface="Arial"/>
                <a:cs typeface="Arial"/>
              </a:rPr>
              <a:t> </a:t>
            </a:r>
            <a:r>
              <a:rPr dirty="0" sz="2400" spc="-5" b="1">
                <a:solidFill>
                  <a:srgbClr val="00FFFF"/>
                </a:solidFill>
                <a:latin typeface="Arial"/>
                <a:cs typeface="Arial"/>
              </a:rPr>
              <a:t>handset.</a:t>
            </a:r>
            <a:endParaRPr sz="2400">
              <a:latin typeface="Arial"/>
              <a:cs typeface="Arial"/>
            </a:endParaRPr>
          </a:p>
          <a:p>
            <a:pPr algn="just" marL="355600" marR="5080" indent="-342900">
              <a:lnSpc>
                <a:spcPct val="99800"/>
              </a:lnSpc>
              <a:spcBef>
                <a:spcPts val="1500"/>
              </a:spcBef>
              <a:buAutoNum type="arabicPeriod"/>
              <a:tabLst>
                <a:tab pos="313690" algn="l"/>
              </a:tabLst>
            </a:pPr>
            <a:r>
              <a:rPr dirty="0" sz="2400" spc="-5" b="1">
                <a:solidFill>
                  <a:srgbClr val="FFFFFF"/>
                </a:solidFill>
                <a:latin typeface="Arial"/>
                <a:cs typeface="Arial"/>
              </a:rPr>
              <a:t>Information on SAR values for mobile handsets should  be readily available </a:t>
            </a:r>
            <a:r>
              <a:rPr dirty="0" sz="2400" b="1">
                <a:solidFill>
                  <a:srgbClr val="FFFFFF"/>
                </a:solidFill>
                <a:latin typeface="Arial"/>
                <a:cs typeface="Arial"/>
              </a:rPr>
              <a:t>to </a:t>
            </a:r>
            <a:r>
              <a:rPr dirty="0" sz="2400" spc="-5" b="1">
                <a:solidFill>
                  <a:srgbClr val="FFFFFF"/>
                </a:solidFill>
                <a:latin typeface="Arial"/>
                <a:cs typeface="Arial"/>
              </a:rPr>
              <a:t>the consumer at the point of sale  </a:t>
            </a:r>
            <a:r>
              <a:rPr dirty="0" sz="2400" b="1">
                <a:solidFill>
                  <a:srgbClr val="FFFFFF"/>
                </a:solidFill>
                <a:latin typeface="Arial"/>
                <a:cs typeface="Arial"/>
              </a:rPr>
              <a:t>so </a:t>
            </a:r>
            <a:r>
              <a:rPr dirty="0" sz="2400" spc="-5" b="1">
                <a:solidFill>
                  <a:srgbClr val="FFFFFF"/>
                </a:solidFill>
                <a:latin typeface="Arial"/>
                <a:cs typeface="Arial"/>
              </a:rPr>
              <a:t>that one can make sure of the SAR value of the  </a:t>
            </a:r>
            <a:r>
              <a:rPr dirty="0" sz="2400" spc="-5" b="1">
                <a:solidFill>
                  <a:srgbClr val="FFFFFF"/>
                </a:solidFill>
                <a:latin typeface="Arial"/>
                <a:cs typeface="Arial"/>
              </a:rPr>
              <a:t>handset while buying a cell</a:t>
            </a:r>
            <a:r>
              <a:rPr dirty="0" sz="2400" spc="-25" b="1">
                <a:solidFill>
                  <a:srgbClr val="FFFFFF"/>
                </a:solidFill>
                <a:latin typeface="Arial"/>
                <a:cs typeface="Arial"/>
              </a:rPr>
              <a:t> </a:t>
            </a:r>
            <a:r>
              <a:rPr dirty="0" sz="2400" spc="-5" b="1">
                <a:solidFill>
                  <a:srgbClr val="FFFFFF"/>
                </a:solidFill>
                <a:latin typeface="Arial"/>
                <a:cs typeface="Arial"/>
              </a:rPr>
              <a:t>phone.</a:t>
            </a:r>
            <a:endParaRPr sz="24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9325" y="0"/>
            <a:ext cx="5310505" cy="731520"/>
          </a:xfrm>
          <a:prstGeom prst="rect"/>
        </p:spPr>
        <p:txBody>
          <a:bodyPr wrap="square" lIns="0" tIns="0" rIns="0" bIns="0" rtlCol="0" vert="horz">
            <a:spAutoFit/>
          </a:bodyPr>
          <a:lstStyle/>
          <a:p>
            <a:pPr algn="ctr">
              <a:lnSpc>
                <a:spcPts val="2840"/>
              </a:lnSpc>
            </a:pPr>
            <a:r>
              <a:rPr dirty="0" sz="2400" spc="-5"/>
              <a:t>Recommendations of</a:t>
            </a:r>
            <a:r>
              <a:rPr dirty="0" sz="2400" spc="-40"/>
              <a:t> </a:t>
            </a:r>
            <a:r>
              <a:rPr dirty="0" sz="2400" spc="-5"/>
              <a:t>the</a:t>
            </a:r>
            <a:endParaRPr sz="2400"/>
          </a:p>
          <a:p>
            <a:pPr algn="ctr">
              <a:lnSpc>
                <a:spcPts val="2840"/>
              </a:lnSpc>
              <a:tabLst>
                <a:tab pos="4098290" algn="l"/>
              </a:tabLst>
            </a:pPr>
            <a:r>
              <a:rPr dirty="0" sz="2400" spc="-5"/>
              <a:t>I</a:t>
            </a:r>
            <a:r>
              <a:rPr dirty="0" sz="2400" spc="-5"/>
              <a:t>n</a:t>
            </a:r>
            <a:r>
              <a:rPr dirty="0" sz="2400" spc="-5"/>
              <a:t>te</a:t>
            </a:r>
            <a:r>
              <a:rPr dirty="0" sz="2400" spc="-5"/>
              <a:t>r</a:t>
            </a:r>
            <a:r>
              <a:rPr dirty="0" sz="2400"/>
              <a:t>-M</a:t>
            </a:r>
            <a:r>
              <a:rPr dirty="0" sz="2400" spc="-5"/>
              <a:t>i</a:t>
            </a:r>
            <a:r>
              <a:rPr dirty="0" sz="2400" spc="-5"/>
              <a:t>n</a:t>
            </a:r>
            <a:r>
              <a:rPr dirty="0" sz="2400" spc="-5"/>
              <a:t>i</a:t>
            </a:r>
            <a:r>
              <a:rPr dirty="0" sz="2400" spc="-5"/>
              <a:t>s</a:t>
            </a:r>
            <a:r>
              <a:rPr dirty="0" sz="2400" spc="-5"/>
              <a:t>te</a:t>
            </a:r>
            <a:r>
              <a:rPr dirty="0" sz="2400" spc="-5"/>
              <a:t>r</a:t>
            </a:r>
            <a:r>
              <a:rPr dirty="0" sz="2400" spc="-5"/>
              <a:t>i</a:t>
            </a:r>
            <a:r>
              <a:rPr dirty="0" sz="2400" spc="-5"/>
              <a:t>a</a:t>
            </a:r>
            <a:r>
              <a:rPr dirty="0" sz="2400"/>
              <a:t>l</a:t>
            </a:r>
            <a:r>
              <a:rPr dirty="0" sz="2400" spc="-5"/>
              <a:t> </a:t>
            </a:r>
            <a:r>
              <a:rPr dirty="0" sz="2400" spc="-5"/>
              <a:t>C</a:t>
            </a:r>
            <a:r>
              <a:rPr dirty="0" sz="2400" spc="-5"/>
              <a:t>o</a:t>
            </a:r>
            <a:r>
              <a:rPr dirty="0" sz="2400" spc="-5"/>
              <a:t>mm</a:t>
            </a:r>
            <a:r>
              <a:rPr dirty="0" sz="2400" spc="-5"/>
              <a:t>i</a:t>
            </a:r>
            <a:r>
              <a:rPr dirty="0" sz="2400" spc="-5"/>
              <a:t>tte</a:t>
            </a:r>
            <a:r>
              <a:rPr dirty="0" sz="2400" spc="-5"/>
              <a:t>e</a:t>
            </a:r>
            <a:r>
              <a:rPr dirty="0" sz="2400"/>
              <a:t>	</a:t>
            </a:r>
            <a:r>
              <a:rPr dirty="0" sz="2400" spc="-5"/>
              <a:t>9</a:t>
            </a:r>
            <a:r>
              <a:rPr dirty="0" sz="2400" spc="-5"/>
              <a:t>/</a:t>
            </a:r>
            <a:r>
              <a:rPr dirty="0" sz="2400" spc="-5"/>
              <a:t>1</a:t>
            </a:r>
            <a:r>
              <a:rPr dirty="0" sz="2400" spc="-5"/>
              <a:t>/</a:t>
            </a:r>
            <a:r>
              <a:rPr dirty="0" sz="2400" spc="-5"/>
              <a:t>2012</a:t>
            </a:r>
            <a:endParaRPr sz="2400"/>
          </a:p>
        </p:txBody>
      </p:sp>
      <p:sp>
        <p:nvSpPr>
          <p:cNvPr id="3" name="object 3"/>
          <p:cNvSpPr txBox="1"/>
          <p:nvPr/>
        </p:nvSpPr>
        <p:spPr>
          <a:xfrm>
            <a:off x="307340" y="1188720"/>
            <a:ext cx="2616200" cy="868044"/>
          </a:xfrm>
          <a:prstGeom prst="rect">
            <a:avLst/>
          </a:prstGeom>
        </p:spPr>
        <p:txBody>
          <a:bodyPr wrap="square" lIns="0" tIns="0" rIns="0" bIns="0" rtlCol="0" vert="horz">
            <a:spAutoFit/>
          </a:bodyPr>
          <a:lstStyle/>
          <a:p>
            <a:pPr marL="12700">
              <a:lnSpc>
                <a:spcPct val="100000"/>
              </a:lnSpc>
            </a:pPr>
            <a:r>
              <a:rPr dirty="0" sz="2000" spc="-5" b="1">
                <a:solidFill>
                  <a:srgbClr val="CC99FF"/>
                </a:solidFill>
                <a:latin typeface="Arial"/>
                <a:cs typeface="Arial"/>
              </a:rPr>
              <a:t>Mobile Handsets:</a:t>
            </a:r>
            <a:r>
              <a:rPr dirty="0" sz="2000" spc="-50" b="1">
                <a:solidFill>
                  <a:srgbClr val="CC99FF"/>
                </a:solidFill>
                <a:latin typeface="Arial"/>
                <a:cs typeface="Arial"/>
              </a:rPr>
              <a:t> </a:t>
            </a:r>
            <a:r>
              <a:rPr dirty="0" sz="2000" b="1">
                <a:solidFill>
                  <a:srgbClr val="CC99FF"/>
                </a:solidFill>
                <a:latin typeface="Arial"/>
                <a:cs typeface="Arial"/>
              </a:rPr>
              <a:t>-</a:t>
            </a:r>
            <a:endParaRPr sz="2000">
              <a:latin typeface="Arial"/>
              <a:cs typeface="Arial"/>
            </a:endParaRPr>
          </a:p>
          <a:p>
            <a:pPr marL="12700">
              <a:lnSpc>
                <a:spcPct val="100000"/>
              </a:lnSpc>
              <a:spcBef>
                <a:spcPts val="1475"/>
              </a:spcBef>
              <a:tabLst>
                <a:tab pos="1205865" algn="l"/>
                <a:tab pos="2162810" algn="l"/>
              </a:tabLst>
            </a:pPr>
            <a:r>
              <a:rPr dirty="0" sz="2400" b="1">
                <a:solidFill>
                  <a:srgbClr val="FFFFFF"/>
                </a:solidFill>
                <a:latin typeface="Arial"/>
                <a:cs typeface="Arial"/>
              </a:rPr>
              <a:t>M</a:t>
            </a:r>
            <a:r>
              <a:rPr dirty="0" sz="2400" spc="-5" b="1">
                <a:solidFill>
                  <a:srgbClr val="FFFFFF"/>
                </a:solidFill>
                <a:latin typeface="Arial"/>
                <a:cs typeface="Arial"/>
              </a:rPr>
              <a:t>o</a:t>
            </a:r>
            <a:r>
              <a:rPr dirty="0" sz="2400" spc="-5" b="1">
                <a:solidFill>
                  <a:srgbClr val="FFFFFF"/>
                </a:solidFill>
                <a:latin typeface="Arial"/>
                <a:cs typeface="Arial"/>
              </a:rPr>
              <a:t>b</a:t>
            </a:r>
            <a:r>
              <a:rPr dirty="0" sz="2400" spc="-5" b="1">
                <a:solidFill>
                  <a:srgbClr val="FFFFFF"/>
                </a:solidFill>
                <a:latin typeface="Arial"/>
                <a:cs typeface="Arial"/>
              </a:rPr>
              <a:t>il</a:t>
            </a:r>
            <a:r>
              <a:rPr dirty="0" sz="2400" spc="-5" b="1">
                <a:solidFill>
                  <a:srgbClr val="FFFFFF"/>
                </a:solidFill>
                <a:latin typeface="Arial"/>
                <a:cs typeface="Arial"/>
              </a:rPr>
              <a:t>e</a:t>
            </a:r>
            <a:r>
              <a:rPr dirty="0" sz="2400" b="1">
                <a:solidFill>
                  <a:srgbClr val="FFFFFF"/>
                </a:solidFill>
                <a:latin typeface="Arial"/>
                <a:cs typeface="Arial"/>
              </a:rPr>
              <a:t>	</a:t>
            </a:r>
            <a:r>
              <a:rPr dirty="0" sz="2400" spc="-5" b="1">
                <a:solidFill>
                  <a:srgbClr val="FFFFFF"/>
                </a:solidFill>
                <a:latin typeface="Arial"/>
                <a:cs typeface="Arial"/>
              </a:rPr>
              <a:t>h</a:t>
            </a:r>
            <a:r>
              <a:rPr dirty="0" sz="2400" spc="-5" b="1">
                <a:solidFill>
                  <a:srgbClr val="FFFFFF"/>
                </a:solidFill>
                <a:latin typeface="Arial"/>
                <a:cs typeface="Arial"/>
              </a:rPr>
              <a:t>a</a:t>
            </a:r>
            <a:r>
              <a:rPr dirty="0" sz="2400" spc="-5" b="1">
                <a:solidFill>
                  <a:srgbClr val="FFFFFF"/>
                </a:solidFill>
                <a:latin typeface="Arial"/>
                <a:cs typeface="Arial"/>
              </a:rPr>
              <a:t>n</a:t>
            </a:r>
            <a:r>
              <a:rPr dirty="0" sz="2400" b="1">
                <a:solidFill>
                  <a:srgbClr val="FFFFFF"/>
                </a:solidFill>
                <a:latin typeface="Arial"/>
                <a:cs typeface="Arial"/>
              </a:rPr>
              <a:t>d</a:t>
            </a:r>
            <a:r>
              <a:rPr dirty="0" sz="2400" b="1">
                <a:solidFill>
                  <a:srgbClr val="FFFFFF"/>
                </a:solidFill>
                <a:latin typeface="Arial"/>
                <a:cs typeface="Arial"/>
              </a:rPr>
              <a:t>	</a:t>
            </a:r>
            <a:r>
              <a:rPr dirty="0" sz="2400" spc="-5" b="1">
                <a:solidFill>
                  <a:srgbClr val="FFFFFF"/>
                </a:solidFill>
                <a:latin typeface="Arial"/>
                <a:cs typeface="Arial"/>
              </a:rPr>
              <a:t>se</a:t>
            </a:r>
            <a:r>
              <a:rPr dirty="0" sz="2400" b="1">
                <a:solidFill>
                  <a:srgbClr val="FFFFFF"/>
                </a:solidFill>
                <a:latin typeface="Arial"/>
                <a:cs typeface="Arial"/>
              </a:rPr>
              <a:t>t</a:t>
            </a:r>
            <a:endParaRPr sz="2400">
              <a:latin typeface="Arial"/>
              <a:cs typeface="Arial"/>
            </a:endParaRPr>
          </a:p>
        </p:txBody>
      </p:sp>
      <p:sp>
        <p:nvSpPr>
          <p:cNvPr id="4" name="object 4"/>
          <p:cNvSpPr txBox="1"/>
          <p:nvPr/>
        </p:nvSpPr>
        <p:spPr>
          <a:xfrm>
            <a:off x="3126679" y="1680971"/>
            <a:ext cx="2811780" cy="375920"/>
          </a:xfrm>
          <a:prstGeom prst="rect">
            <a:avLst/>
          </a:prstGeom>
        </p:spPr>
        <p:txBody>
          <a:bodyPr wrap="square" lIns="0" tIns="0" rIns="0" bIns="0" rtlCol="0" vert="horz">
            <a:spAutoFit/>
          </a:bodyPr>
          <a:lstStyle/>
          <a:p>
            <a:pPr marL="12700">
              <a:lnSpc>
                <a:spcPct val="100000"/>
              </a:lnSpc>
              <a:tabLst>
                <a:tab pos="2256155" algn="l"/>
              </a:tabLst>
            </a:pPr>
            <a:r>
              <a:rPr dirty="0" sz="2400" spc="-5" b="1">
                <a:solidFill>
                  <a:srgbClr val="FFFFFF"/>
                </a:solidFill>
                <a:latin typeface="Arial"/>
                <a:cs typeface="Arial"/>
              </a:rPr>
              <a:t>ma</a:t>
            </a:r>
            <a:r>
              <a:rPr dirty="0" sz="2400" spc="-5" b="1">
                <a:solidFill>
                  <a:srgbClr val="FFFFFF"/>
                </a:solidFill>
                <a:latin typeface="Arial"/>
                <a:cs typeface="Arial"/>
              </a:rPr>
              <a:t>nu</a:t>
            </a:r>
            <a:r>
              <a:rPr dirty="0" sz="2400" spc="-5" b="1">
                <a:solidFill>
                  <a:srgbClr val="FFFFFF"/>
                </a:solidFill>
                <a:latin typeface="Arial"/>
                <a:cs typeface="Arial"/>
              </a:rPr>
              <a:t>fac</a:t>
            </a:r>
            <a:r>
              <a:rPr dirty="0" sz="2400" b="1">
                <a:solidFill>
                  <a:srgbClr val="FFFFFF"/>
                </a:solidFill>
                <a:latin typeface="Arial"/>
                <a:cs typeface="Arial"/>
              </a:rPr>
              <a:t>t</a:t>
            </a:r>
            <a:r>
              <a:rPr dirty="0" sz="2400" spc="-5" b="1">
                <a:solidFill>
                  <a:srgbClr val="FFFFFF"/>
                </a:solidFill>
                <a:latin typeface="Arial"/>
                <a:cs typeface="Arial"/>
              </a:rPr>
              <a:t>u</a:t>
            </a:r>
            <a:r>
              <a:rPr dirty="0" sz="2400" spc="-5" b="1">
                <a:solidFill>
                  <a:srgbClr val="FFFFFF"/>
                </a:solidFill>
                <a:latin typeface="Arial"/>
                <a:cs typeface="Arial"/>
              </a:rPr>
              <a:t>r</a:t>
            </a:r>
            <a:r>
              <a:rPr dirty="0" sz="2400" spc="-5" b="1">
                <a:solidFill>
                  <a:srgbClr val="FFFFFF"/>
                </a:solidFill>
                <a:latin typeface="Arial"/>
                <a:cs typeface="Arial"/>
              </a:rPr>
              <a:t>e</a:t>
            </a:r>
            <a:r>
              <a:rPr dirty="0" sz="2400" b="1">
                <a:solidFill>
                  <a:srgbClr val="FFFFFF"/>
                </a:solidFill>
                <a:latin typeface="Arial"/>
                <a:cs typeface="Arial"/>
              </a:rPr>
              <a:t>d</a:t>
            </a:r>
            <a:r>
              <a:rPr dirty="0" sz="2400" b="1">
                <a:solidFill>
                  <a:srgbClr val="FFFFFF"/>
                </a:solidFill>
                <a:latin typeface="Arial"/>
                <a:cs typeface="Arial"/>
              </a:rPr>
              <a:t>	</a:t>
            </a:r>
            <a:r>
              <a:rPr dirty="0" sz="2400" spc="-5" b="1">
                <a:solidFill>
                  <a:srgbClr val="FFFFFF"/>
                </a:solidFill>
                <a:latin typeface="Arial"/>
                <a:cs typeface="Arial"/>
              </a:rPr>
              <a:t>a</a:t>
            </a:r>
            <a:r>
              <a:rPr dirty="0" sz="2400" spc="-5" b="1">
                <a:solidFill>
                  <a:srgbClr val="FFFFFF"/>
                </a:solidFill>
                <a:latin typeface="Arial"/>
                <a:cs typeface="Arial"/>
              </a:rPr>
              <a:t>n</a:t>
            </a:r>
            <a:r>
              <a:rPr dirty="0" sz="2400" b="1">
                <a:solidFill>
                  <a:srgbClr val="FFFFFF"/>
                </a:solidFill>
                <a:latin typeface="Arial"/>
                <a:cs typeface="Arial"/>
              </a:rPr>
              <a:t>d</a:t>
            </a:r>
            <a:endParaRPr sz="2400">
              <a:latin typeface="Arial"/>
              <a:cs typeface="Arial"/>
            </a:endParaRPr>
          </a:p>
        </p:txBody>
      </p:sp>
      <p:sp>
        <p:nvSpPr>
          <p:cNvPr id="5" name="object 5"/>
          <p:cNvSpPr txBox="1"/>
          <p:nvPr/>
        </p:nvSpPr>
        <p:spPr>
          <a:xfrm>
            <a:off x="6141090" y="1680971"/>
            <a:ext cx="652145" cy="375920"/>
          </a:xfrm>
          <a:prstGeom prst="rect">
            <a:avLst/>
          </a:prstGeom>
        </p:spPr>
        <p:txBody>
          <a:bodyPr wrap="square" lIns="0" tIns="0" rIns="0" bIns="0" rtlCol="0" vert="horz">
            <a:spAutoFit/>
          </a:bodyPr>
          <a:lstStyle/>
          <a:p>
            <a:pPr marL="12700">
              <a:lnSpc>
                <a:spcPct val="100000"/>
              </a:lnSpc>
            </a:pPr>
            <a:r>
              <a:rPr dirty="0" sz="2400" spc="-5" b="1">
                <a:solidFill>
                  <a:srgbClr val="FFFFFF"/>
                </a:solidFill>
                <a:latin typeface="Arial"/>
                <a:cs typeface="Arial"/>
              </a:rPr>
              <a:t>s</a:t>
            </a:r>
            <a:r>
              <a:rPr dirty="0" sz="2400" spc="-5" b="1">
                <a:solidFill>
                  <a:srgbClr val="FFFFFF"/>
                </a:solidFill>
                <a:latin typeface="Arial"/>
                <a:cs typeface="Arial"/>
              </a:rPr>
              <a:t>o</a:t>
            </a:r>
            <a:r>
              <a:rPr dirty="0" sz="2400" spc="-5" b="1">
                <a:solidFill>
                  <a:srgbClr val="FFFFFF"/>
                </a:solidFill>
                <a:latin typeface="Arial"/>
                <a:cs typeface="Arial"/>
              </a:rPr>
              <a:t>l</a:t>
            </a:r>
            <a:r>
              <a:rPr dirty="0" sz="2400" b="1">
                <a:solidFill>
                  <a:srgbClr val="FFFFFF"/>
                </a:solidFill>
                <a:latin typeface="Arial"/>
                <a:cs typeface="Arial"/>
              </a:rPr>
              <a:t>d</a:t>
            </a:r>
            <a:endParaRPr sz="2400">
              <a:latin typeface="Arial"/>
              <a:cs typeface="Arial"/>
            </a:endParaRPr>
          </a:p>
        </p:txBody>
      </p:sp>
      <p:sp>
        <p:nvSpPr>
          <p:cNvPr id="6" name="object 6"/>
          <p:cNvSpPr txBox="1"/>
          <p:nvPr/>
        </p:nvSpPr>
        <p:spPr>
          <a:xfrm>
            <a:off x="6996176" y="1680971"/>
            <a:ext cx="1769745" cy="375920"/>
          </a:xfrm>
          <a:prstGeom prst="rect">
            <a:avLst/>
          </a:prstGeom>
        </p:spPr>
        <p:txBody>
          <a:bodyPr wrap="square" lIns="0" tIns="0" rIns="0" bIns="0" rtlCol="0" vert="horz">
            <a:spAutoFit/>
          </a:bodyPr>
          <a:lstStyle/>
          <a:p>
            <a:pPr marL="12700">
              <a:lnSpc>
                <a:spcPct val="100000"/>
              </a:lnSpc>
              <a:tabLst>
                <a:tab pos="511809" algn="l"/>
                <a:tab pos="1451610" algn="l"/>
              </a:tabLst>
            </a:pPr>
            <a:r>
              <a:rPr dirty="0" sz="2400" spc="-5" b="1">
                <a:solidFill>
                  <a:srgbClr val="FFFFFF"/>
                </a:solidFill>
                <a:latin typeface="Arial"/>
                <a:cs typeface="Arial"/>
              </a:rPr>
              <a:t>i</a:t>
            </a:r>
            <a:r>
              <a:rPr dirty="0" sz="2400" b="1">
                <a:solidFill>
                  <a:srgbClr val="FFFFFF"/>
                </a:solidFill>
                <a:latin typeface="Arial"/>
                <a:cs typeface="Arial"/>
              </a:rPr>
              <a:t>n</a:t>
            </a:r>
            <a:r>
              <a:rPr dirty="0" sz="2400" b="1">
                <a:solidFill>
                  <a:srgbClr val="FFFFFF"/>
                </a:solidFill>
                <a:latin typeface="Arial"/>
                <a:cs typeface="Arial"/>
              </a:rPr>
              <a:t>	</a:t>
            </a:r>
            <a:r>
              <a:rPr dirty="0" sz="2400" spc="-5" b="1">
                <a:solidFill>
                  <a:srgbClr val="FFFFFF"/>
                </a:solidFill>
                <a:latin typeface="Arial"/>
                <a:cs typeface="Arial"/>
              </a:rPr>
              <a:t>I</a:t>
            </a:r>
            <a:r>
              <a:rPr dirty="0" sz="2400" spc="-5" b="1">
                <a:solidFill>
                  <a:srgbClr val="FFFFFF"/>
                </a:solidFill>
                <a:latin typeface="Arial"/>
                <a:cs typeface="Arial"/>
              </a:rPr>
              <a:t>nd</a:t>
            </a:r>
            <a:r>
              <a:rPr dirty="0" sz="2400" spc="-5" b="1">
                <a:solidFill>
                  <a:srgbClr val="FFFFFF"/>
                </a:solidFill>
                <a:latin typeface="Arial"/>
                <a:cs typeface="Arial"/>
              </a:rPr>
              <a:t>i</a:t>
            </a:r>
            <a:r>
              <a:rPr dirty="0" sz="2400" spc="-5" b="1">
                <a:solidFill>
                  <a:srgbClr val="FFFFFF"/>
                </a:solidFill>
                <a:latin typeface="Arial"/>
                <a:cs typeface="Arial"/>
              </a:rPr>
              <a:t>a</a:t>
            </a:r>
            <a:r>
              <a:rPr dirty="0" sz="2400" b="1">
                <a:solidFill>
                  <a:srgbClr val="FFFFFF"/>
                </a:solidFill>
                <a:latin typeface="Arial"/>
                <a:cs typeface="Arial"/>
              </a:rPr>
              <a:t>	</a:t>
            </a:r>
            <a:r>
              <a:rPr dirty="0" sz="2400" spc="-5" b="1">
                <a:solidFill>
                  <a:srgbClr val="FFFFFF"/>
                </a:solidFill>
                <a:latin typeface="Arial"/>
                <a:cs typeface="Arial"/>
              </a:rPr>
              <a:t>o</a:t>
            </a:r>
            <a:r>
              <a:rPr dirty="0" sz="2400" spc="-5" b="1">
                <a:solidFill>
                  <a:srgbClr val="FFFFFF"/>
                </a:solidFill>
                <a:latin typeface="Arial"/>
                <a:cs typeface="Arial"/>
              </a:rPr>
              <a:t>r</a:t>
            </a:r>
            <a:endParaRPr sz="2400">
              <a:latin typeface="Arial"/>
              <a:cs typeface="Arial"/>
            </a:endParaRPr>
          </a:p>
        </p:txBody>
      </p:sp>
      <p:sp>
        <p:nvSpPr>
          <p:cNvPr id="7" name="object 7"/>
          <p:cNvSpPr txBox="1"/>
          <p:nvPr/>
        </p:nvSpPr>
        <p:spPr>
          <a:xfrm>
            <a:off x="307340" y="2037059"/>
            <a:ext cx="8458835" cy="2029460"/>
          </a:xfrm>
          <a:prstGeom prst="rect">
            <a:avLst/>
          </a:prstGeom>
        </p:spPr>
        <p:txBody>
          <a:bodyPr wrap="square" lIns="0" tIns="0" rIns="0" bIns="0" rtlCol="0" vert="horz">
            <a:spAutoFit/>
          </a:bodyPr>
          <a:lstStyle/>
          <a:p>
            <a:pPr algn="just" marL="12700" marR="5080">
              <a:lnSpc>
                <a:spcPct val="100699"/>
              </a:lnSpc>
            </a:pPr>
            <a:r>
              <a:rPr dirty="0" sz="2400" spc="-5" b="1">
                <a:solidFill>
                  <a:srgbClr val="FFFFFF"/>
                </a:solidFill>
                <a:latin typeface="Arial"/>
                <a:cs typeface="Arial"/>
              </a:rPr>
              <a:t>Imported from other countries should be checked for  compliance of SAR</a:t>
            </a:r>
            <a:r>
              <a:rPr dirty="0" sz="2400" spc="-35" b="1">
                <a:solidFill>
                  <a:srgbClr val="FFFFFF"/>
                </a:solidFill>
                <a:latin typeface="Arial"/>
                <a:cs typeface="Arial"/>
              </a:rPr>
              <a:t> </a:t>
            </a:r>
            <a:r>
              <a:rPr dirty="0" sz="2400" spc="-5" b="1">
                <a:solidFill>
                  <a:srgbClr val="FFFFFF"/>
                </a:solidFill>
                <a:latin typeface="Arial"/>
                <a:cs typeface="Arial"/>
              </a:rPr>
              <a:t>limit</a:t>
            </a:r>
            <a:endParaRPr sz="2400">
              <a:latin typeface="Arial"/>
              <a:cs typeface="Arial"/>
            </a:endParaRPr>
          </a:p>
          <a:p>
            <a:pPr algn="just" marL="12700" marR="5080">
              <a:lnSpc>
                <a:spcPct val="99400"/>
              </a:lnSpc>
              <a:spcBef>
                <a:spcPts val="1510"/>
              </a:spcBef>
            </a:pPr>
            <a:r>
              <a:rPr dirty="0" sz="2400" b="1">
                <a:solidFill>
                  <a:srgbClr val="FFFFFF"/>
                </a:solidFill>
                <a:latin typeface="Arial"/>
                <a:cs typeface="Arial"/>
              </a:rPr>
              <a:t>No </a:t>
            </a:r>
            <a:r>
              <a:rPr dirty="0" sz="2400" spc="-5" b="1">
                <a:solidFill>
                  <a:srgbClr val="FFFFFF"/>
                </a:solidFill>
                <a:latin typeface="Arial"/>
                <a:cs typeface="Arial"/>
              </a:rPr>
              <a:t>hand sets of SAR value above the prescribed standard  </a:t>
            </a:r>
            <a:r>
              <a:rPr dirty="0" sz="2400" spc="-5" b="1">
                <a:solidFill>
                  <a:srgbClr val="FFFFFF"/>
                </a:solidFill>
                <a:latin typeface="Arial"/>
                <a:cs typeface="Arial"/>
              </a:rPr>
              <a:t>adopted in India should be manufactured or sold in the  country</a:t>
            </a:r>
            <a:r>
              <a:rPr dirty="0" sz="1800" spc="-5" b="1">
                <a:solidFill>
                  <a:srgbClr val="FFFFFF"/>
                </a:solidFill>
                <a:latin typeface="Arial"/>
                <a:cs typeface="Arial"/>
              </a:rPr>
              <a:t>.</a:t>
            </a:r>
            <a:endParaRPr sz="18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904240"/>
            <a:ext cx="8235950" cy="4564380"/>
          </a:xfrm>
          <a:prstGeom prst="rect">
            <a:avLst/>
          </a:prstGeom>
        </p:spPr>
        <p:txBody>
          <a:bodyPr wrap="square" lIns="0" tIns="0" rIns="0" bIns="0" rtlCol="0" vert="horz">
            <a:spAutoFit/>
          </a:bodyPr>
          <a:lstStyle/>
          <a:p>
            <a:pPr marL="12700" marR="10795">
              <a:lnSpc>
                <a:spcPts val="2800"/>
              </a:lnSpc>
            </a:pPr>
            <a:r>
              <a:rPr dirty="0" sz="2400" spc="-5" b="1">
                <a:solidFill>
                  <a:srgbClr val="00FFFF"/>
                </a:solidFill>
                <a:latin typeface="Arial"/>
                <a:cs typeface="Arial"/>
              </a:rPr>
              <a:t>To bring awareness, the manufacturer</a:t>
            </a:r>
            <a:r>
              <a:rPr dirty="0" sz="2400" spc="-5" b="1">
                <a:solidFill>
                  <a:srgbClr val="00FDFF"/>
                </a:solidFill>
                <a:latin typeface="MS PGothic"/>
                <a:cs typeface="MS PGothic"/>
              </a:rPr>
              <a:t>’</a:t>
            </a:r>
            <a:r>
              <a:rPr dirty="0" sz="2400" spc="-5" b="1">
                <a:solidFill>
                  <a:srgbClr val="00FFFF"/>
                </a:solidFill>
                <a:latin typeface="Arial"/>
                <a:cs typeface="Arial"/>
              </a:rPr>
              <a:t>s mobile handset  booklet should contain the following for safe</a:t>
            </a:r>
            <a:r>
              <a:rPr dirty="0" sz="2400" spc="30" b="1">
                <a:solidFill>
                  <a:srgbClr val="00FFFF"/>
                </a:solidFill>
                <a:latin typeface="Arial"/>
                <a:cs typeface="Arial"/>
              </a:rPr>
              <a:t> </a:t>
            </a:r>
            <a:r>
              <a:rPr dirty="0" sz="2400" spc="-5" b="1">
                <a:solidFill>
                  <a:srgbClr val="00FFFF"/>
                </a:solidFill>
                <a:latin typeface="Arial"/>
                <a:cs typeface="Arial"/>
              </a:rPr>
              <a:t>use:</a:t>
            </a:r>
            <a:endParaRPr sz="2400">
              <a:latin typeface="Arial"/>
              <a:cs typeface="Arial"/>
            </a:endParaRPr>
          </a:p>
          <a:p>
            <a:pPr marL="749300" marR="11430" indent="-279400">
              <a:lnSpc>
                <a:spcPct val="100000"/>
              </a:lnSpc>
              <a:spcBef>
                <a:spcPts val="1270"/>
              </a:spcBef>
              <a:buAutoNum type="arabicPeriod" startAt="6"/>
              <a:tabLst>
                <a:tab pos="723900" algn="l"/>
              </a:tabLst>
            </a:pPr>
            <a:r>
              <a:rPr dirty="0" sz="1800" spc="-5" b="1">
                <a:solidFill>
                  <a:srgbClr val="FF99FF"/>
                </a:solidFill>
                <a:latin typeface="Arial"/>
                <a:cs typeface="Arial"/>
              </a:rPr>
              <a:t>Use a wireless hands-free system (headphone, headset) with a low  power Bluetooth emitter </a:t>
            </a:r>
            <a:r>
              <a:rPr dirty="0" sz="1800" b="1">
                <a:solidFill>
                  <a:srgbClr val="FF99FF"/>
                </a:solidFill>
                <a:latin typeface="Arial"/>
                <a:cs typeface="Arial"/>
              </a:rPr>
              <a:t>to </a:t>
            </a:r>
            <a:r>
              <a:rPr dirty="0" sz="1800" spc="-5" b="1">
                <a:solidFill>
                  <a:srgbClr val="FF99FF"/>
                </a:solidFill>
                <a:latin typeface="Arial"/>
                <a:cs typeface="Arial"/>
              </a:rPr>
              <a:t>reduce radiation </a:t>
            </a:r>
            <a:r>
              <a:rPr dirty="0" sz="1800" b="1">
                <a:solidFill>
                  <a:srgbClr val="FF99FF"/>
                </a:solidFill>
                <a:latin typeface="Arial"/>
                <a:cs typeface="Arial"/>
              </a:rPr>
              <a:t>to </a:t>
            </a:r>
            <a:r>
              <a:rPr dirty="0" sz="1800" spc="-5" b="1">
                <a:solidFill>
                  <a:srgbClr val="FF99FF"/>
                </a:solidFill>
                <a:latin typeface="Arial"/>
                <a:cs typeface="Arial"/>
              </a:rPr>
              <a:t>the</a:t>
            </a:r>
            <a:r>
              <a:rPr dirty="0" sz="1800" spc="40" b="1">
                <a:solidFill>
                  <a:srgbClr val="FF99FF"/>
                </a:solidFill>
                <a:latin typeface="Arial"/>
                <a:cs typeface="Arial"/>
              </a:rPr>
              <a:t> </a:t>
            </a:r>
            <a:r>
              <a:rPr dirty="0" sz="1800" spc="-5" b="1">
                <a:solidFill>
                  <a:srgbClr val="FF99FF"/>
                </a:solidFill>
                <a:latin typeface="Arial"/>
                <a:cs typeface="Arial"/>
              </a:rPr>
              <a:t>head</a:t>
            </a:r>
            <a:endParaRPr sz="1800">
              <a:latin typeface="Arial"/>
              <a:cs typeface="Arial"/>
            </a:endParaRPr>
          </a:p>
          <a:p>
            <a:pPr lvl="1" marL="749300" indent="-215900">
              <a:lnSpc>
                <a:spcPct val="100000"/>
              </a:lnSpc>
              <a:spcBef>
                <a:spcPts val="1420"/>
              </a:spcBef>
              <a:buSzPct val="90000"/>
              <a:buAutoNum type="alphaLcPeriod" startAt="2"/>
              <a:tabLst>
                <a:tab pos="800100" algn="l"/>
              </a:tabLst>
            </a:pPr>
            <a:r>
              <a:rPr dirty="0" sz="2000" spc="-5" b="1">
                <a:solidFill>
                  <a:srgbClr val="FF99FF"/>
                </a:solidFill>
                <a:latin typeface="Arial"/>
                <a:cs typeface="Arial"/>
              </a:rPr>
              <a:t>When buying a cell phone, make sure it has a low</a:t>
            </a:r>
            <a:r>
              <a:rPr dirty="0" sz="2000" spc="50" b="1">
                <a:solidFill>
                  <a:srgbClr val="FF99FF"/>
                </a:solidFill>
                <a:latin typeface="Arial"/>
                <a:cs typeface="Arial"/>
              </a:rPr>
              <a:t> </a:t>
            </a:r>
            <a:r>
              <a:rPr dirty="0" sz="2000" spc="-5" b="1">
                <a:solidFill>
                  <a:srgbClr val="FF99FF"/>
                </a:solidFill>
                <a:latin typeface="Arial"/>
                <a:cs typeface="Arial"/>
              </a:rPr>
              <a:t>SAR</a:t>
            </a:r>
            <a:endParaRPr sz="2000">
              <a:latin typeface="Arial"/>
              <a:cs typeface="Arial"/>
            </a:endParaRPr>
          </a:p>
          <a:p>
            <a:pPr algn="just" lvl="1" marL="749300" marR="5080" indent="-176530">
              <a:lnSpc>
                <a:spcPct val="100400"/>
              </a:lnSpc>
              <a:spcBef>
                <a:spcPts val="1290"/>
              </a:spcBef>
              <a:buAutoNum type="alphaLcPeriod" startAt="2"/>
              <a:tabLst>
                <a:tab pos="888365" algn="l"/>
              </a:tabLst>
            </a:pPr>
            <a:r>
              <a:rPr dirty="0" sz="2000" spc="-5" b="1">
                <a:solidFill>
                  <a:srgbClr val="FF99FF"/>
                </a:solidFill>
                <a:latin typeface="Arial"/>
                <a:cs typeface="Arial"/>
              </a:rPr>
              <a:t>Either keep your calls short or send a text message </a:t>
            </a:r>
            <a:r>
              <a:rPr dirty="0" sz="2000" b="1">
                <a:solidFill>
                  <a:srgbClr val="FF99FF"/>
                </a:solidFill>
                <a:latin typeface="Arial"/>
                <a:cs typeface="Arial"/>
              </a:rPr>
              <a:t>(SMS)  </a:t>
            </a:r>
            <a:r>
              <a:rPr dirty="0" sz="2000" spc="90" b="1">
                <a:solidFill>
                  <a:srgbClr val="FF99FF"/>
                </a:solidFill>
                <a:latin typeface="Arial"/>
                <a:cs typeface="Arial"/>
              </a:rPr>
              <a:t>instead. </a:t>
            </a:r>
            <a:r>
              <a:rPr dirty="0" sz="2000" spc="75" b="1">
                <a:solidFill>
                  <a:srgbClr val="FF99FF"/>
                </a:solidFill>
                <a:latin typeface="Arial"/>
                <a:cs typeface="Arial"/>
              </a:rPr>
              <a:t>This </a:t>
            </a:r>
            <a:r>
              <a:rPr dirty="0" sz="2000" spc="85" b="1">
                <a:solidFill>
                  <a:srgbClr val="FF99FF"/>
                </a:solidFill>
                <a:latin typeface="Arial"/>
                <a:cs typeface="Arial"/>
              </a:rPr>
              <a:t>advice </a:t>
            </a:r>
            <a:r>
              <a:rPr dirty="0" sz="2000" spc="90" b="1">
                <a:solidFill>
                  <a:srgbClr val="FF99FF"/>
                </a:solidFill>
                <a:latin typeface="Arial"/>
                <a:cs typeface="Arial"/>
              </a:rPr>
              <a:t>applies especially </a:t>
            </a:r>
            <a:r>
              <a:rPr dirty="0" sz="2000" spc="50" b="1">
                <a:solidFill>
                  <a:srgbClr val="FF99FF"/>
                </a:solidFill>
                <a:latin typeface="Arial"/>
                <a:cs typeface="Arial"/>
              </a:rPr>
              <a:t>to </a:t>
            </a:r>
            <a:r>
              <a:rPr dirty="0" sz="2000" spc="105" b="1">
                <a:solidFill>
                  <a:srgbClr val="FF99FF"/>
                </a:solidFill>
                <a:latin typeface="Arial"/>
                <a:cs typeface="Arial"/>
              </a:rPr>
              <a:t>children,  </a:t>
            </a:r>
            <a:r>
              <a:rPr dirty="0" sz="2000" spc="-5" b="1">
                <a:solidFill>
                  <a:srgbClr val="FF99FF"/>
                </a:solidFill>
                <a:latin typeface="Arial"/>
                <a:cs typeface="Arial"/>
              </a:rPr>
              <a:t>adolescents and pregnant</a:t>
            </a:r>
            <a:r>
              <a:rPr dirty="0" sz="2000" spc="-30" b="1">
                <a:solidFill>
                  <a:srgbClr val="FF99FF"/>
                </a:solidFill>
                <a:latin typeface="Arial"/>
                <a:cs typeface="Arial"/>
              </a:rPr>
              <a:t> </a:t>
            </a:r>
            <a:r>
              <a:rPr dirty="0" sz="1800" spc="-5" b="1">
                <a:solidFill>
                  <a:srgbClr val="FF99FF"/>
                </a:solidFill>
                <a:latin typeface="Arial"/>
                <a:cs typeface="Arial"/>
              </a:rPr>
              <a:t>women.</a:t>
            </a:r>
            <a:endParaRPr sz="1800">
              <a:latin typeface="Arial"/>
              <a:cs typeface="Arial"/>
            </a:endParaRPr>
          </a:p>
          <a:p>
            <a:pPr lvl="1" marL="749300" marR="10795" indent="-279400">
              <a:lnSpc>
                <a:spcPct val="100800"/>
              </a:lnSpc>
              <a:spcBef>
                <a:spcPts val="1360"/>
              </a:spcBef>
              <a:buSzPct val="90000"/>
              <a:buAutoNum type="alphaLcPeriod" startAt="2"/>
              <a:tabLst>
                <a:tab pos="754380" algn="l"/>
              </a:tabLst>
            </a:pPr>
            <a:r>
              <a:rPr dirty="0" sz="2000" spc="-5" b="1">
                <a:solidFill>
                  <a:srgbClr val="FF99FF"/>
                </a:solidFill>
                <a:latin typeface="Arial"/>
                <a:cs typeface="Arial"/>
              </a:rPr>
              <a:t>Whenever possible, use cell phone when the signal quality is  good.</a:t>
            </a:r>
            <a:endParaRPr sz="2000">
              <a:latin typeface="Arial"/>
              <a:cs typeface="Arial"/>
            </a:endParaRPr>
          </a:p>
          <a:p>
            <a:pPr lvl="1" marL="749300" marR="10795" indent="-279400">
              <a:lnSpc>
                <a:spcPct val="100800"/>
              </a:lnSpc>
              <a:spcBef>
                <a:spcPts val="1360"/>
              </a:spcBef>
              <a:buAutoNum type="alphaLcPeriod" startAt="2"/>
              <a:tabLst>
                <a:tab pos="769620" algn="l"/>
              </a:tabLst>
            </a:pPr>
            <a:r>
              <a:rPr dirty="0" sz="2000" spc="-5" b="1">
                <a:solidFill>
                  <a:srgbClr val="FF99FF"/>
                </a:solidFill>
                <a:latin typeface="Arial"/>
                <a:cs typeface="Arial"/>
              </a:rPr>
              <a:t>People having active medical implants should keep their cell  phone at least 30 cm away from the</a:t>
            </a:r>
            <a:r>
              <a:rPr dirty="0" sz="2000" spc="45" b="1">
                <a:solidFill>
                  <a:srgbClr val="FF99FF"/>
                </a:solidFill>
                <a:latin typeface="Arial"/>
                <a:cs typeface="Arial"/>
              </a:rPr>
              <a:t> </a:t>
            </a:r>
            <a:r>
              <a:rPr dirty="0" sz="2000" spc="-5" b="1">
                <a:solidFill>
                  <a:srgbClr val="FF99FF"/>
                </a:solidFill>
                <a:latin typeface="Arial"/>
                <a:cs typeface="Arial"/>
              </a:rPr>
              <a:t>implant.</a:t>
            </a:r>
            <a:endParaRPr sz="2000">
              <a:latin typeface="Arial"/>
              <a:cs typeface="Arial"/>
            </a:endParaRPr>
          </a:p>
        </p:txBody>
      </p:sp>
      <p:sp>
        <p:nvSpPr>
          <p:cNvPr id="3" name="object 3"/>
          <p:cNvSpPr txBox="1">
            <a:spLocks noGrp="1"/>
          </p:cNvSpPr>
          <p:nvPr>
            <p:ph type="title"/>
          </p:nvPr>
        </p:nvSpPr>
        <p:spPr>
          <a:prstGeom prst="rect"/>
        </p:spPr>
        <p:txBody>
          <a:bodyPr wrap="square" lIns="0" tIns="129857" rIns="0" bIns="0" rtlCol="0" vert="horz">
            <a:spAutoFit/>
          </a:bodyPr>
          <a:lstStyle/>
          <a:p>
            <a:pPr marL="1433195">
              <a:lnSpc>
                <a:spcPct val="100000"/>
              </a:lnSpc>
            </a:pPr>
            <a:r>
              <a:rPr dirty="0" sz="2800" spc="-5" b="0">
                <a:solidFill>
                  <a:srgbClr val="FFFF00"/>
                </a:solidFill>
                <a:latin typeface="Arial"/>
                <a:cs typeface="Arial"/>
              </a:rPr>
              <a:t>Additional Recommendations</a:t>
            </a:r>
            <a:r>
              <a:rPr dirty="0" sz="2800" spc="30" b="0">
                <a:solidFill>
                  <a:srgbClr val="FFFF00"/>
                </a:solidFill>
                <a:latin typeface="Arial"/>
                <a:cs typeface="Arial"/>
              </a:rPr>
              <a:t> </a:t>
            </a:r>
            <a:r>
              <a:rPr dirty="0" sz="2800" spc="-5" b="0">
                <a:solidFill>
                  <a:srgbClr val="FFFF00"/>
                </a:solidFill>
                <a:latin typeface="Arial"/>
                <a:cs typeface="Arial"/>
              </a:rPr>
              <a:t>2012</a:t>
            </a:r>
            <a:endParaRPr sz="28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21920"/>
            <a:ext cx="8230234" cy="5506720"/>
          </a:xfrm>
          <a:prstGeom prst="rect">
            <a:avLst/>
          </a:prstGeom>
        </p:spPr>
        <p:txBody>
          <a:bodyPr wrap="square" lIns="0" tIns="0" rIns="0" bIns="0" rtlCol="0" vert="horz">
            <a:spAutoFit/>
          </a:bodyPr>
          <a:lstStyle/>
          <a:p>
            <a:pPr algn="just" marL="12700">
              <a:lnSpc>
                <a:spcPct val="100000"/>
              </a:lnSpc>
            </a:pPr>
            <a:r>
              <a:rPr dirty="0" sz="2400" spc="-5" b="1">
                <a:solidFill>
                  <a:srgbClr val="FFFF00"/>
                </a:solidFill>
                <a:latin typeface="Arial"/>
                <a:cs typeface="Arial"/>
              </a:rPr>
              <a:t>Mobile Base Stations Indian Government Advice:</a:t>
            </a:r>
            <a:r>
              <a:rPr dirty="0" sz="2400" spc="40" b="1">
                <a:solidFill>
                  <a:srgbClr val="FFFF00"/>
                </a:solidFill>
                <a:latin typeface="Arial"/>
                <a:cs typeface="Arial"/>
              </a:rPr>
              <a:t> </a:t>
            </a:r>
            <a:r>
              <a:rPr dirty="0" sz="2400" b="1">
                <a:solidFill>
                  <a:srgbClr val="FFFF00"/>
                </a:solidFill>
                <a:latin typeface="Arial"/>
                <a:cs typeface="Arial"/>
              </a:rPr>
              <a:t>-</a:t>
            </a:r>
            <a:endParaRPr sz="2400">
              <a:latin typeface="Arial"/>
              <a:cs typeface="Arial"/>
            </a:endParaRPr>
          </a:p>
          <a:p>
            <a:pPr algn="just" marL="12700" marR="5080">
              <a:lnSpc>
                <a:spcPct val="101499"/>
              </a:lnSpc>
              <a:spcBef>
                <a:spcPts val="1350"/>
              </a:spcBef>
            </a:pPr>
            <a:r>
              <a:rPr dirty="0" sz="2400" spc="-5" b="1">
                <a:solidFill>
                  <a:srgbClr val="00FFFF"/>
                </a:solidFill>
                <a:latin typeface="Arial"/>
                <a:cs typeface="Arial"/>
              </a:rPr>
              <a:t>The </a:t>
            </a:r>
            <a:r>
              <a:rPr dirty="0" sz="2400" b="1">
                <a:solidFill>
                  <a:srgbClr val="00FFFF"/>
                </a:solidFill>
                <a:latin typeface="Arial"/>
                <a:cs typeface="Arial"/>
              </a:rPr>
              <a:t>RF </a:t>
            </a:r>
            <a:r>
              <a:rPr dirty="0" sz="2400" spc="-5" b="1">
                <a:solidFill>
                  <a:srgbClr val="00FFFF"/>
                </a:solidFill>
                <a:latin typeface="Arial"/>
                <a:cs typeface="Arial"/>
              </a:rPr>
              <a:t>exposure limits in India have been lowered </a:t>
            </a:r>
            <a:r>
              <a:rPr dirty="0" sz="2400" b="1">
                <a:solidFill>
                  <a:srgbClr val="00FFFF"/>
                </a:solidFill>
                <a:latin typeface="Arial"/>
                <a:cs typeface="Arial"/>
              </a:rPr>
              <a:t>to  </a:t>
            </a:r>
            <a:r>
              <a:rPr dirty="0" sz="2400" spc="-5" b="1">
                <a:solidFill>
                  <a:srgbClr val="00FFFF"/>
                </a:solidFill>
                <a:latin typeface="Arial"/>
                <a:cs typeface="Arial"/>
              </a:rPr>
              <a:t>1/10th of the some international standards</a:t>
            </a:r>
            <a:r>
              <a:rPr dirty="0" sz="2400" spc="60" b="1">
                <a:solidFill>
                  <a:srgbClr val="00FFFF"/>
                </a:solidFill>
                <a:latin typeface="Arial"/>
                <a:cs typeface="Arial"/>
              </a:rPr>
              <a:t> </a:t>
            </a:r>
            <a:r>
              <a:rPr dirty="0" sz="2400" spc="-5" b="1">
                <a:solidFill>
                  <a:srgbClr val="00FFFF"/>
                </a:solidFill>
                <a:latin typeface="Arial"/>
                <a:cs typeface="Arial"/>
              </a:rPr>
              <a:t>(ICNIRP)</a:t>
            </a:r>
            <a:endParaRPr sz="2400">
              <a:latin typeface="Arial"/>
              <a:cs typeface="Arial"/>
            </a:endParaRPr>
          </a:p>
          <a:p>
            <a:pPr algn="just" marL="12700" marR="5080">
              <a:lnSpc>
                <a:spcPct val="99800"/>
              </a:lnSpc>
              <a:spcBef>
                <a:spcPts val="1500"/>
              </a:spcBef>
            </a:pPr>
            <a:r>
              <a:rPr dirty="0" sz="2400" spc="-5" b="1">
                <a:solidFill>
                  <a:srgbClr val="FFFFFF"/>
                </a:solidFill>
                <a:latin typeface="Arial"/>
                <a:cs typeface="Arial"/>
              </a:rPr>
              <a:t>Apart from self certification for compliance of radiation  norms on EMF, mobile service providers should also  measure the radiation level of certain prominent places  and display it for information of the general</a:t>
            </a:r>
            <a:r>
              <a:rPr dirty="0" sz="2400" spc="40" b="1">
                <a:solidFill>
                  <a:srgbClr val="FFFFFF"/>
                </a:solidFill>
                <a:latin typeface="Arial"/>
                <a:cs typeface="Arial"/>
              </a:rPr>
              <a:t> </a:t>
            </a:r>
            <a:r>
              <a:rPr dirty="0" sz="2400" spc="-5" b="1">
                <a:solidFill>
                  <a:srgbClr val="FFFFFF"/>
                </a:solidFill>
                <a:latin typeface="Arial"/>
                <a:cs typeface="Arial"/>
              </a:rPr>
              <a:t>public.</a:t>
            </a:r>
            <a:endParaRPr sz="2400">
              <a:latin typeface="Arial"/>
              <a:cs typeface="Arial"/>
            </a:endParaRPr>
          </a:p>
          <a:p>
            <a:pPr algn="just" marL="12700" marR="5080">
              <a:lnSpc>
                <a:spcPct val="99800"/>
              </a:lnSpc>
              <a:spcBef>
                <a:spcPts val="1500"/>
              </a:spcBef>
            </a:pPr>
            <a:r>
              <a:rPr dirty="0" sz="2400" spc="-5" b="1">
                <a:solidFill>
                  <a:srgbClr val="FFFFFF"/>
                </a:solidFill>
                <a:latin typeface="Arial"/>
                <a:cs typeface="Arial"/>
              </a:rPr>
              <a:t>Department of Telecommunications (DOT) should create  a national data base with the information of all the base  stations, their emission levels, and display on public  domain for public</a:t>
            </a:r>
            <a:r>
              <a:rPr dirty="0" sz="2400" spc="-35" b="1">
                <a:solidFill>
                  <a:srgbClr val="FFFFFF"/>
                </a:solidFill>
                <a:latin typeface="Arial"/>
                <a:cs typeface="Arial"/>
              </a:rPr>
              <a:t> </a:t>
            </a:r>
            <a:r>
              <a:rPr dirty="0" sz="2400" spc="-5" b="1">
                <a:solidFill>
                  <a:srgbClr val="FFFFFF"/>
                </a:solidFill>
                <a:latin typeface="Arial"/>
                <a:cs typeface="Arial"/>
              </a:rPr>
              <a:t>information.</a:t>
            </a:r>
            <a:endParaRPr sz="2400">
              <a:latin typeface="Arial"/>
              <a:cs typeface="Arial"/>
            </a:endParaRPr>
          </a:p>
          <a:p>
            <a:pPr algn="just" marL="12700" marR="5080">
              <a:lnSpc>
                <a:spcPts val="2820"/>
              </a:lnSpc>
              <a:spcBef>
                <a:spcPts val="1640"/>
              </a:spcBef>
            </a:pPr>
            <a:r>
              <a:rPr dirty="0" sz="2400" b="1">
                <a:solidFill>
                  <a:srgbClr val="FFFFFF"/>
                </a:solidFill>
                <a:latin typeface="Arial"/>
                <a:cs typeface="Arial"/>
              </a:rPr>
              <a:t>No </a:t>
            </a:r>
            <a:r>
              <a:rPr dirty="0" sz="2400" spc="-5" b="1">
                <a:solidFill>
                  <a:srgbClr val="FFFFFF"/>
                </a:solidFill>
                <a:latin typeface="Arial"/>
                <a:cs typeface="Arial"/>
              </a:rPr>
              <a:t>mobile towers installed near high density residential  </a:t>
            </a:r>
            <a:r>
              <a:rPr dirty="0" sz="2400" spc="-5" b="1">
                <a:solidFill>
                  <a:srgbClr val="FFFFFF"/>
                </a:solidFill>
                <a:latin typeface="Arial"/>
                <a:cs typeface="Arial"/>
              </a:rPr>
              <a:t>areas, schools, playgrounds and</a:t>
            </a:r>
            <a:r>
              <a:rPr dirty="0" sz="2400" spc="5" b="1">
                <a:solidFill>
                  <a:srgbClr val="FFFFFF"/>
                </a:solidFill>
                <a:latin typeface="Arial"/>
                <a:cs typeface="Arial"/>
              </a:rPr>
              <a:t> </a:t>
            </a:r>
            <a:r>
              <a:rPr dirty="0" sz="2400" spc="-5" b="1">
                <a:solidFill>
                  <a:srgbClr val="FFFFFF"/>
                </a:solidFill>
                <a:latin typeface="Arial"/>
                <a:cs typeface="Arial"/>
              </a:rPr>
              <a:t>hospitals.</a:t>
            </a:r>
            <a:endParaRPr sz="2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8417" rIns="0" bIns="0" rtlCol="0" vert="horz">
            <a:spAutoFit/>
          </a:bodyPr>
          <a:lstStyle/>
          <a:p>
            <a:pPr marL="408305">
              <a:lnSpc>
                <a:spcPct val="100000"/>
              </a:lnSpc>
            </a:pPr>
            <a:r>
              <a:rPr dirty="0" sz="2600" spc="-5"/>
              <a:t>Factors influence the </a:t>
            </a:r>
            <a:r>
              <a:rPr dirty="0" sz="2600"/>
              <a:t>EMF </a:t>
            </a:r>
            <a:r>
              <a:rPr dirty="0" sz="2600" spc="-5"/>
              <a:t>effect on human</a:t>
            </a:r>
            <a:r>
              <a:rPr dirty="0" sz="2600" spc="35"/>
              <a:t> </a:t>
            </a:r>
            <a:r>
              <a:rPr dirty="0" sz="2600" spc="-5"/>
              <a:t>health</a:t>
            </a:r>
            <a:endParaRPr sz="2600"/>
          </a:p>
        </p:txBody>
      </p:sp>
      <p:sp>
        <p:nvSpPr>
          <p:cNvPr id="3" name="object 3"/>
          <p:cNvSpPr txBox="1"/>
          <p:nvPr/>
        </p:nvSpPr>
        <p:spPr>
          <a:xfrm>
            <a:off x="612140" y="742632"/>
            <a:ext cx="7087234" cy="5917565"/>
          </a:xfrm>
          <a:prstGeom prst="rect">
            <a:avLst/>
          </a:prstGeom>
        </p:spPr>
        <p:txBody>
          <a:bodyPr wrap="square" lIns="0" tIns="0" rIns="0" bIns="0" rtlCol="0" vert="horz">
            <a:spAutoFit/>
          </a:bodyPr>
          <a:lstStyle/>
          <a:p>
            <a:pPr marL="12700">
              <a:lnSpc>
                <a:spcPct val="100000"/>
              </a:lnSpc>
            </a:pPr>
            <a:r>
              <a:rPr dirty="0" sz="2200" spc="-5" b="1">
                <a:solidFill>
                  <a:srgbClr val="66FFFF"/>
                </a:solidFill>
                <a:latin typeface="Arial"/>
                <a:cs typeface="Arial"/>
              </a:rPr>
              <a:t>Environmental</a:t>
            </a:r>
            <a:r>
              <a:rPr dirty="0" sz="2200" spc="-40" b="1">
                <a:solidFill>
                  <a:srgbClr val="66FFFF"/>
                </a:solidFill>
                <a:latin typeface="Arial"/>
                <a:cs typeface="Arial"/>
              </a:rPr>
              <a:t> </a:t>
            </a:r>
            <a:r>
              <a:rPr dirty="0" sz="2200" spc="-5" b="1">
                <a:solidFill>
                  <a:srgbClr val="66FFFF"/>
                </a:solidFill>
                <a:latin typeface="Arial"/>
                <a:cs typeface="Arial"/>
              </a:rPr>
              <a:t>factors</a:t>
            </a:r>
            <a:endParaRPr sz="2200">
              <a:latin typeface="Arial"/>
              <a:cs typeface="Arial"/>
            </a:endParaRPr>
          </a:p>
          <a:p>
            <a:pPr marL="850900" indent="-457200">
              <a:lnSpc>
                <a:spcPct val="100000"/>
              </a:lnSpc>
              <a:spcBef>
                <a:spcPts val="409"/>
              </a:spcBef>
              <a:buFont typeface="Arial"/>
              <a:buChar char="•"/>
              <a:tabLst>
                <a:tab pos="850900" algn="l"/>
              </a:tabLst>
            </a:pPr>
            <a:r>
              <a:rPr dirty="0" sz="2000" spc="-5" b="1">
                <a:solidFill>
                  <a:srgbClr val="FF99FF"/>
                </a:solidFill>
                <a:latin typeface="Arial"/>
                <a:cs typeface="Arial"/>
              </a:rPr>
              <a:t>Ambient</a:t>
            </a:r>
            <a:r>
              <a:rPr dirty="0" sz="2000" spc="-40" b="1">
                <a:solidFill>
                  <a:srgbClr val="FF99FF"/>
                </a:solidFill>
                <a:latin typeface="Arial"/>
                <a:cs typeface="Arial"/>
              </a:rPr>
              <a:t> </a:t>
            </a:r>
            <a:r>
              <a:rPr dirty="0" sz="2000" spc="-5" b="1">
                <a:solidFill>
                  <a:srgbClr val="FF99FF"/>
                </a:solidFill>
                <a:latin typeface="Arial"/>
                <a:cs typeface="Arial"/>
              </a:rPr>
              <a:t>temperature</a:t>
            </a:r>
            <a:endParaRPr sz="2000">
              <a:latin typeface="Arial"/>
              <a:cs typeface="Arial"/>
            </a:endParaRPr>
          </a:p>
          <a:p>
            <a:pPr marL="850900" indent="-457200">
              <a:lnSpc>
                <a:spcPct val="100000"/>
              </a:lnSpc>
              <a:spcBef>
                <a:spcPts val="480"/>
              </a:spcBef>
              <a:buFont typeface="Arial"/>
              <a:buChar char="•"/>
              <a:tabLst>
                <a:tab pos="850900" algn="l"/>
              </a:tabLst>
            </a:pPr>
            <a:r>
              <a:rPr dirty="0" sz="2000" spc="-5" b="1">
                <a:solidFill>
                  <a:srgbClr val="FF99FF"/>
                </a:solidFill>
                <a:latin typeface="Arial"/>
                <a:cs typeface="Arial"/>
              </a:rPr>
              <a:t>Air</a:t>
            </a:r>
            <a:r>
              <a:rPr dirty="0" sz="2000" spc="-70" b="1">
                <a:solidFill>
                  <a:srgbClr val="FF99FF"/>
                </a:solidFill>
                <a:latin typeface="Arial"/>
                <a:cs typeface="Arial"/>
              </a:rPr>
              <a:t> </a:t>
            </a:r>
            <a:r>
              <a:rPr dirty="0" sz="2000" spc="-5" b="1">
                <a:solidFill>
                  <a:srgbClr val="FF99FF"/>
                </a:solidFill>
                <a:latin typeface="Arial"/>
                <a:cs typeface="Arial"/>
              </a:rPr>
              <a:t>velocity</a:t>
            </a:r>
            <a:endParaRPr sz="2000">
              <a:latin typeface="Arial"/>
              <a:cs typeface="Arial"/>
            </a:endParaRPr>
          </a:p>
          <a:p>
            <a:pPr marL="850900" indent="-457200">
              <a:lnSpc>
                <a:spcPct val="100000"/>
              </a:lnSpc>
              <a:spcBef>
                <a:spcPts val="400"/>
              </a:spcBef>
              <a:buFont typeface="Arial"/>
              <a:buChar char="•"/>
              <a:tabLst>
                <a:tab pos="850900" algn="l"/>
              </a:tabLst>
            </a:pPr>
            <a:r>
              <a:rPr dirty="0" sz="2000" spc="-5" b="1">
                <a:solidFill>
                  <a:srgbClr val="FF99FF"/>
                </a:solidFill>
                <a:latin typeface="Arial"/>
                <a:cs typeface="Arial"/>
              </a:rPr>
              <a:t>Humidity</a:t>
            </a:r>
            <a:endParaRPr sz="2000">
              <a:latin typeface="Arial"/>
              <a:cs typeface="Arial"/>
            </a:endParaRPr>
          </a:p>
          <a:p>
            <a:pPr marL="850900" indent="-457200">
              <a:lnSpc>
                <a:spcPct val="100000"/>
              </a:lnSpc>
              <a:spcBef>
                <a:spcPts val="500"/>
              </a:spcBef>
              <a:buFont typeface="Arial"/>
              <a:buChar char="•"/>
              <a:tabLst>
                <a:tab pos="850900" algn="l"/>
              </a:tabLst>
            </a:pPr>
            <a:r>
              <a:rPr dirty="0" sz="2000" spc="-5" b="1">
                <a:solidFill>
                  <a:srgbClr val="FF99FF"/>
                </a:solidFill>
                <a:latin typeface="Arial"/>
                <a:cs typeface="Arial"/>
              </a:rPr>
              <a:t>Electrical property of the</a:t>
            </a:r>
            <a:r>
              <a:rPr dirty="0" sz="2000" spc="15" b="1">
                <a:solidFill>
                  <a:srgbClr val="FF99FF"/>
                </a:solidFill>
                <a:latin typeface="Arial"/>
                <a:cs typeface="Arial"/>
              </a:rPr>
              <a:t> </a:t>
            </a:r>
            <a:r>
              <a:rPr dirty="0" sz="2000" spc="-5" b="1">
                <a:solidFill>
                  <a:srgbClr val="FF99FF"/>
                </a:solidFill>
                <a:latin typeface="Arial"/>
                <a:cs typeface="Arial"/>
              </a:rPr>
              <a:t>environment</a:t>
            </a:r>
            <a:endParaRPr sz="2000">
              <a:latin typeface="Arial"/>
              <a:cs typeface="Arial"/>
            </a:endParaRPr>
          </a:p>
          <a:p>
            <a:pPr marL="850900" indent="-457200">
              <a:lnSpc>
                <a:spcPct val="100000"/>
              </a:lnSpc>
              <a:spcBef>
                <a:spcPts val="500"/>
              </a:spcBef>
              <a:buFont typeface="Arial"/>
              <a:buChar char="•"/>
              <a:tabLst>
                <a:tab pos="850900" algn="l"/>
              </a:tabLst>
            </a:pPr>
            <a:r>
              <a:rPr dirty="0" sz="2000" spc="-5" b="1">
                <a:solidFill>
                  <a:srgbClr val="FF99FF"/>
                </a:solidFill>
                <a:latin typeface="Arial"/>
                <a:cs typeface="Arial"/>
              </a:rPr>
              <a:t>Altitude</a:t>
            </a:r>
            <a:endParaRPr sz="2000">
              <a:latin typeface="Arial"/>
              <a:cs typeface="Arial"/>
            </a:endParaRPr>
          </a:p>
          <a:p>
            <a:pPr marL="850900" indent="-457200">
              <a:lnSpc>
                <a:spcPct val="100000"/>
              </a:lnSpc>
              <a:spcBef>
                <a:spcPts val="500"/>
              </a:spcBef>
              <a:buFont typeface="Arial"/>
              <a:buChar char="•"/>
              <a:tabLst>
                <a:tab pos="850900" algn="l"/>
              </a:tabLst>
            </a:pPr>
            <a:r>
              <a:rPr dirty="0" sz="2000" spc="-5" b="1">
                <a:solidFill>
                  <a:srgbClr val="FF99FF"/>
                </a:solidFill>
                <a:latin typeface="Arial"/>
                <a:cs typeface="Arial"/>
              </a:rPr>
              <a:t>Geo-pathic</a:t>
            </a:r>
            <a:r>
              <a:rPr dirty="0" sz="2000" spc="-55" b="1">
                <a:solidFill>
                  <a:srgbClr val="FF99FF"/>
                </a:solidFill>
                <a:latin typeface="Arial"/>
                <a:cs typeface="Arial"/>
              </a:rPr>
              <a:t> </a:t>
            </a:r>
            <a:r>
              <a:rPr dirty="0" sz="2000" spc="-5" b="1">
                <a:solidFill>
                  <a:srgbClr val="FF99FF"/>
                </a:solidFill>
                <a:latin typeface="Arial"/>
                <a:cs typeface="Arial"/>
              </a:rPr>
              <a:t>radiation</a:t>
            </a:r>
            <a:endParaRPr sz="2000">
              <a:latin typeface="Arial"/>
              <a:cs typeface="Arial"/>
            </a:endParaRPr>
          </a:p>
          <a:p>
            <a:pPr marL="12700">
              <a:lnSpc>
                <a:spcPct val="100000"/>
              </a:lnSpc>
              <a:spcBef>
                <a:spcPts val="1305"/>
              </a:spcBef>
            </a:pPr>
            <a:r>
              <a:rPr dirty="0" sz="2200" spc="-5" b="1">
                <a:solidFill>
                  <a:srgbClr val="66FFFF"/>
                </a:solidFill>
                <a:latin typeface="Arial"/>
                <a:cs typeface="Arial"/>
              </a:rPr>
              <a:t>Biological</a:t>
            </a:r>
            <a:r>
              <a:rPr dirty="0" sz="2200" spc="-55" b="1">
                <a:solidFill>
                  <a:srgbClr val="66FFFF"/>
                </a:solidFill>
                <a:latin typeface="Arial"/>
                <a:cs typeface="Arial"/>
              </a:rPr>
              <a:t> </a:t>
            </a:r>
            <a:r>
              <a:rPr dirty="0" sz="2200" spc="-5" b="1">
                <a:solidFill>
                  <a:srgbClr val="66FFFF"/>
                </a:solidFill>
                <a:latin typeface="Arial"/>
                <a:cs typeface="Arial"/>
              </a:rPr>
              <a:t>factors</a:t>
            </a:r>
            <a:endParaRPr sz="2200">
              <a:latin typeface="Arial"/>
              <a:cs typeface="Arial"/>
            </a:endParaRPr>
          </a:p>
          <a:p>
            <a:pPr marL="850900" indent="-457200">
              <a:lnSpc>
                <a:spcPct val="100000"/>
              </a:lnSpc>
              <a:spcBef>
                <a:spcPts val="735"/>
              </a:spcBef>
              <a:buFont typeface="Arial"/>
              <a:buChar char="•"/>
              <a:tabLst>
                <a:tab pos="850900" algn="l"/>
              </a:tabLst>
            </a:pPr>
            <a:r>
              <a:rPr dirty="0" sz="2000" spc="-5" b="1">
                <a:solidFill>
                  <a:srgbClr val="FF99FF"/>
                </a:solidFill>
                <a:latin typeface="Arial"/>
                <a:cs typeface="Arial"/>
              </a:rPr>
              <a:t>Mass, Shape and the size of the</a:t>
            </a:r>
            <a:r>
              <a:rPr dirty="0" sz="2000" spc="15" b="1">
                <a:solidFill>
                  <a:srgbClr val="FF99FF"/>
                </a:solidFill>
                <a:latin typeface="Arial"/>
                <a:cs typeface="Arial"/>
              </a:rPr>
              <a:t> </a:t>
            </a:r>
            <a:r>
              <a:rPr dirty="0" sz="2000" spc="-5" b="1">
                <a:solidFill>
                  <a:srgbClr val="FF99FF"/>
                </a:solidFill>
                <a:latin typeface="Arial"/>
                <a:cs typeface="Arial"/>
              </a:rPr>
              <a:t>body</a:t>
            </a:r>
            <a:endParaRPr sz="2000">
              <a:latin typeface="Arial"/>
              <a:cs typeface="Arial"/>
            </a:endParaRPr>
          </a:p>
          <a:p>
            <a:pPr marL="850900" indent="-457200">
              <a:lnSpc>
                <a:spcPct val="100000"/>
              </a:lnSpc>
              <a:spcBef>
                <a:spcPts val="480"/>
              </a:spcBef>
              <a:buFont typeface="Arial"/>
              <a:buChar char="•"/>
              <a:tabLst>
                <a:tab pos="850900" algn="l"/>
              </a:tabLst>
            </a:pPr>
            <a:r>
              <a:rPr dirty="0" sz="2000" spc="-5" b="1">
                <a:solidFill>
                  <a:srgbClr val="FF99FF"/>
                </a:solidFill>
                <a:latin typeface="Arial"/>
                <a:cs typeface="Arial"/>
              </a:rPr>
              <a:t>The orientation of the body with the field</a:t>
            </a:r>
            <a:r>
              <a:rPr dirty="0" sz="2000" spc="40" b="1">
                <a:solidFill>
                  <a:srgbClr val="FF99FF"/>
                </a:solidFill>
                <a:latin typeface="Arial"/>
                <a:cs typeface="Arial"/>
              </a:rPr>
              <a:t> </a:t>
            </a:r>
            <a:r>
              <a:rPr dirty="0" sz="2000" spc="-5" b="1">
                <a:solidFill>
                  <a:srgbClr val="FF99FF"/>
                </a:solidFill>
                <a:latin typeface="Arial"/>
                <a:cs typeface="Arial"/>
              </a:rPr>
              <a:t>vectors</a:t>
            </a:r>
            <a:endParaRPr sz="2000">
              <a:latin typeface="Arial"/>
              <a:cs typeface="Arial"/>
            </a:endParaRPr>
          </a:p>
          <a:p>
            <a:pPr marL="850900" indent="-457200">
              <a:lnSpc>
                <a:spcPct val="100000"/>
              </a:lnSpc>
              <a:spcBef>
                <a:spcPts val="400"/>
              </a:spcBef>
              <a:buFont typeface="Arial"/>
              <a:buChar char="•"/>
              <a:tabLst>
                <a:tab pos="850900" algn="l"/>
              </a:tabLst>
            </a:pPr>
            <a:r>
              <a:rPr dirty="0" sz="2000" spc="-5" b="1">
                <a:solidFill>
                  <a:srgbClr val="FF99FF"/>
                </a:solidFill>
                <a:latin typeface="Arial"/>
                <a:cs typeface="Arial"/>
              </a:rPr>
              <a:t>Electric property of the</a:t>
            </a:r>
            <a:r>
              <a:rPr dirty="0" sz="2000" spc="-10" b="1">
                <a:solidFill>
                  <a:srgbClr val="FF99FF"/>
                </a:solidFill>
                <a:latin typeface="Arial"/>
                <a:cs typeface="Arial"/>
              </a:rPr>
              <a:t> </a:t>
            </a:r>
            <a:r>
              <a:rPr dirty="0" sz="2000" spc="-5" b="1">
                <a:solidFill>
                  <a:srgbClr val="FF99FF"/>
                </a:solidFill>
                <a:latin typeface="Arial"/>
                <a:cs typeface="Arial"/>
              </a:rPr>
              <a:t>body</a:t>
            </a:r>
            <a:endParaRPr sz="2000">
              <a:latin typeface="Arial"/>
              <a:cs typeface="Arial"/>
            </a:endParaRPr>
          </a:p>
          <a:p>
            <a:pPr marL="850900" indent="-457200">
              <a:lnSpc>
                <a:spcPct val="100000"/>
              </a:lnSpc>
              <a:spcBef>
                <a:spcPts val="500"/>
              </a:spcBef>
              <a:buFont typeface="Arial"/>
              <a:buChar char="•"/>
              <a:tabLst>
                <a:tab pos="850900" algn="l"/>
              </a:tabLst>
            </a:pPr>
            <a:r>
              <a:rPr dirty="0" sz="2000" spc="-5" b="1">
                <a:solidFill>
                  <a:srgbClr val="FF99FF"/>
                </a:solidFill>
                <a:latin typeface="Arial"/>
                <a:cs typeface="Arial"/>
              </a:rPr>
              <a:t>Age, gender, activity</a:t>
            </a:r>
            <a:r>
              <a:rPr dirty="0" sz="2000" spc="-20" b="1">
                <a:solidFill>
                  <a:srgbClr val="FF99FF"/>
                </a:solidFill>
                <a:latin typeface="Arial"/>
                <a:cs typeface="Arial"/>
              </a:rPr>
              <a:t> </a:t>
            </a:r>
            <a:r>
              <a:rPr dirty="0" sz="2000" spc="-5" b="1">
                <a:solidFill>
                  <a:srgbClr val="FF99FF"/>
                </a:solidFill>
                <a:latin typeface="Arial"/>
                <a:cs typeface="Arial"/>
              </a:rPr>
              <a:t>level</a:t>
            </a:r>
            <a:endParaRPr sz="2000">
              <a:latin typeface="Arial"/>
              <a:cs typeface="Arial"/>
            </a:endParaRPr>
          </a:p>
          <a:p>
            <a:pPr marL="850900" indent="-457200">
              <a:lnSpc>
                <a:spcPct val="100000"/>
              </a:lnSpc>
              <a:spcBef>
                <a:spcPts val="500"/>
              </a:spcBef>
              <a:buFont typeface="Arial"/>
              <a:buChar char="•"/>
              <a:tabLst>
                <a:tab pos="850900" algn="l"/>
              </a:tabLst>
            </a:pPr>
            <a:r>
              <a:rPr dirty="0" sz="2000" spc="-5" b="1">
                <a:solidFill>
                  <a:srgbClr val="FF99FF"/>
                </a:solidFill>
                <a:latin typeface="Arial"/>
                <a:cs typeface="Arial"/>
              </a:rPr>
              <a:t>Muscles contents and fat</a:t>
            </a:r>
            <a:r>
              <a:rPr dirty="0" sz="2000" spc="5" b="1">
                <a:solidFill>
                  <a:srgbClr val="FF99FF"/>
                </a:solidFill>
                <a:latin typeface="Arial"/>
                <a:cs typeface="Arial"/>
              </a:rPr>
              <a:t> </a:t>
            </a:r>
            <a:r>
              <a:rPr dirty="0" sz="2000" spc="-5" b="1">
                <a:solidFill>
                  <a:srgbClr val="FF99FF"/>
                </a:solidFill>
                <a:latin typeface="Arial"/>
                <a:cs typeface="Arial"/>
              </a:rPr>
              <a:t>contents</a:t>
            </a:r>
            <a:endParaRPr sz="2000">
              <a:latin typeface="Arial"/>
              <a:cs typeface="Arial"/>
            </a:endParaRPr>
          </a:p>
          <a:p>
            <a:pPr marL="850900" indent="-457200">
              <a:lnSpc>
                <a:spcPct val="100000"/>
              </a:lnSpc>
              <a:spcBef>
                <a:spcPts val="500"/>
              </a:spcBef>
              <a:buFont typeface="Arial"/>
              <a:buChar char="•"/>
              <a:tabLst>
                <a:tab pos="850900" algn="l"/>
              </a:tabLst>
            </a:pPr>
            <a:r>
              <a:rPr dirty="0" sz="2000" spc="-5" b="1">
                <a:solidFill>
                  <a:srgbClr val="FF99FF"/>
                </a:solidFill>
                <a:latin typeface="Arial"/>
                <a:cs typeface="Arial"/>
              </a:rPr>
              <a:t>Bone Mineral</a:t>
            </a:r>
            <a:r>
              <a:rPr dirty="0" sz="2000" spc="-45" b="1">
                <a:solidFill>
                  <a:srgbClr val="FF99FF"/>
                </a:solidFill>
                <a:latin typeface="Arial"/>
                <a:cs typeface="Arial"/>
              </a:rPr>
              <a:t> </a:t>
            </a:r>
            <a:r>
              <a:rPr dirty="0" sz="2000" spc="-5" b="1">
                <a:solidFill>
                  <a:srgbClr val="FF99FF"/>
                </a:solidFill>
                <a:latin typeface="Arial"/>
                <a:cs typeface="Arial"/>
              </a:rPr>
              <a:t>Density</a:t>
            </a:r>
            <a:endParaRPr sz="2000">
              <a:latin typeface="Arial"/>
              <a:cs typeface="Arial"/>
            </a:endParaRPr>
          </a:p>
          <a:p>
            <a:pPr marL="850900" marR="5080" indent="-457200">
              <a:lnSpc>
                <a:spcPts val="2320"/>
              </a:lnSpc>
              <a:spcBef>
                <a:spcPts val="640"/>
              </a:spcBef>
              <a:buFont typeface="Arial"/>
              <a:buChar char="•"/>
              <a:tabLst>
                <a:tab pos="850900" algn="l"/>
                <a:tab pos="2418715" algn="l"/>
                <a:tab pos="3126740" algn="l"/>
                <a:tab pos="3566160" algn="l"/>
                <a:tab pos="4387215" algn="l"/>
                <a:tab pos="5645785" algn="l"/>
                <a:tab pos="6565265" algn="l"/>
              </a:tabLst>
            </a:pPr>
            <a:r>
              <a:rPr dirty="0" sz="2000" spc="-5" b="1">
                <a:solidFill>
                  <a:srgbClr val="FF99FF"/>
                </a:solidFill>
                <a:latin typeface="Arial"/>
                <a:cs typeface="Arial"/>
              </a:rPr>
              <a:t>De</a:t>
            </a:r>
            <a:r>
              <a:rPr dirty="0" sz="2000" spc="-5" b="1">
                <a:solidFill>
                  <a:srgbClr val="FF99FF"/>
                </a:solidFill>
                <a:latin typeface="Arial"/>
                <a:cs typeface="Arial"/>
              </a:rPr>
              <a:t>b</a:t>
            </a:r>
            <a:r>
              <a:rPr dirty="0" sz="2000" spc="-5" b="1">
                <a:solidFill>
                  <a:srgbClr val="FF99FF"/>
                </a:solidFill>
                <a:latin typeface="Arial"/>
                <a:cs typeface="Arial"/>
              </a:rPr>
              <a:t>ili</a:t>
            </a:r>
            <a:r>
              <a:rPr dirty="0" sz="2000" spc="-5" b="1">
                <a:solidFill>
                  <a:srgbClr val="FF99FF"/>
                </a:solidFill>
                <a:latin typeface="Arial"/>
                <a:cs typeface="Arial"/>
              </a:rPr>
              <a:t>ta</a:t>
            </a:r>
            <a:r>
              <a:rPr dirty="0" sz="2000" b="1">
                <a:solidFill>
                  <a:srgbClr val="FF99FF"/>
                </a:solidFill>
                <a:latin typeface="Arial"/>
                <a:cs typeface="Arial"/>
              </a:rPr>
              <a:t>t</a:t>
            </a:r>
            <a:r>
              <a:rPr dirty="0" sz="2000" spc="-5" b="1">
                <a:solidFill>
                  <a:srgbClr val="FF99FF"/>
                </a:solidFill>
                <a:latin typeface="Arial"/>
                <a:cs typeface="Arial"/>
              </a:rPr>
              <a:t>io</a:t>
            </a:r>
            <a:r>
              <a:rPr dirty="0" sz="2000" b="1">
                <a:solidFill>
                  <a:srgbClr val="FF99FF"/>
                </a:solidFill>
                <a:latin typeface="Arial"/>
                <a:cs typeface="Arial"/>
              </a:rPr>
              <a:t>n</a:t>
            </a:r>
            <a:r>
              <a:rPr dirty="0" sz="2000" b="1">
                <a:solidFill>
                  <a:srgbClr val="FF99FF"/>
                </a:solidFill>
                <a:latin typeface="Arial"/>
                <a:cs typeface="Arial"/>
              </a:rPr>
              <a:t>	</a:t>
            </a:r>
            <a:r>
              <a:rPr dirty="0" sz="2000" spc="-5" b="1">
                <a:solidFill>
                  <a:srgbClr val="FF99FF"/>
                </a:solidFill>
                <a:latin typeface="Arial"/>
                <a:cs typeface="Arial"/>
              </a:rPr>
              <a:t>a</a:t>
            </a:r>
            <a:r>
              <a:rPr dirty="0" sz="2000" spc="-5" b="1">
                <a:solidFill>
                  <a:srgbClr val="FF99FF"/>
                </a:solidFill>
                <a:latin typeface="Arial"/>
                <a:cs typeface="Arial"/>
              </a:rPr>
              <a:t>nd</a:t>
            </a:r>
            <a:r>
              <a:rPr dirty="0" sz="2000" b="1">
                <a:solidFill>
                  <a:srgbClr val="FF99FF"/>
                </a:solidFill>
                <a:latin typeface="Arial"/>
                <a:cs typeface="Arial"/>
              </a:rPr>
              <a:t>/</a:t>
            </a:r>
            <a:r>
              <a:rPr dirty="0" sz="2000" b="1">
                <a:solidFill>
                  <a:srgbClr val="FF99FF"/>
                </a:solidFill>
                <a:latin typeface="Arial"/>
                <a:cs typeface="Arial"/>
              </a:rPr>
              <a:t>	</a:t>
            </a:r>
            <a:r>
              <a:rPr dirty="0" sz="2000" spc="-5" b="1">
                <a:solidFill>
                  <a:srgbClr val="FF99FF"/>
                </a:solidFill>
                <a:latin typeface="Arial"/>
                <a:cs typeface="Arial"/>
              </a:rPr>
              <a:t>o</a:t>
            </a:r>
            <a:r>
              <a:rPr dirty="0" sz="2000" spc="-5" b="1">
                <a:solidFill>
                  <a:srgbClr val="FF99FF"/>
                </a:solidFill>
                <a:latin typeface="Arial"/>
                <a:cs typeface="Arial"/>
              </a:rPr>
              <a:t>r</a:t>
            </a:r>
            <a:r>
              <a:rPr dirty="0" sz="2000" b="1">
                <a:solidFill>
                  <a:srgbClr val="FF99FF"/>
                </a:solidFill>
                <a:latin typeface="Arial"/>
                <a:cs typeface="Arial"/>
              </a:rPr>
              <a:t>	</a:t>
            </a:r>
            <a:r>
              <a:rPr dirty="0" sz="2000" spc="-5" b="1">
                <a:solidFill>
                  <a:srgbClr val="FF99FF"/>
                </a:solidFill>
                <a:latin typeface="Arial"/>
                <a:cs typeface="Arial"/>
              </a:rPr>
              <a:t>o</a:t>
            </a:r>
            <a:r>
              <a:rPr dirty="0" sz="2000" b="1">
                <a:solidFill>
                  <a:srgbClr val="FF99FF"/>
                </a:solidFill>
                <a:latin typeface="Arial"/>
                <a:cs typeface="Arial"/>
              </a:rPr>
              <a:t>t</a:t>
            </a:r>
            <a:r>
              <a:rPr dirty="0" sz="2000" spc="-5" b="1">
                <a:solidFill>
                  <a:srgbClr val="FF99FF"/>
                </a:solidFill>
                <a:latin typeface="Arial"/>
                <a:cs typeface="Arial"/>
              </a:rPr>
              <a:t>h</a:t>
            </a:r>
            <a:r>
              <a:rPr dirty="0" sz="2000" spc="-5" b="1">
                <a:solidFill>
                  <a:srgbClr val="FF99FF"/>
                </a:solidFill>
                <a:latin typeface="Arial"/>
                <a:cs typeface="Arial"/>
              </a:rPr>
              <a:t>e</a:t>
            </a:r>
            <a:r>
              <a:rPr dirty="0" sz="2000" spc="-5" b="1">
                <a:solidFill>
                  <a:srgbClr val="FF99FF"/>
                </a:solidFill>
                <a:latin typeface="Arial"/>
                <a:cs typeface="Arial"/>
              </a:rPr>
              <a:t>r</a:t>
            </a:r>
            <a:r>
              <a:rPr dirty="0" sz="2000" b="1">
                <a:solidFill>
                  <a:srgbClr val="FF99FF"/>
                </a:solidFill>
                <a:latin typeface="Arial"/>
                <a:cs typeface="Arial"/>
              </a:rPr>
              <a:t>	</a:t>
            </a:r>
            <a:r>
              <a:rPr dirty="0" sz="2000" spc="-5" b="1">
                <a:solidFill>
                  <a:srgbClr val="FF99FF"/>
                </a:solidFill>
                <a:latin typeface="Arial"/>
                <a:cs typeface="Arial"/>
              </a:rPr>
              <a:t>d</a:t>
            </a:r>
            <a:r>
              <a:rPr dirty="0" sz="2000" spc="-5" b="1">
                <a:solidFill>
                  <a:srgbClr val="FF99FF"/>
                </a:solidFill>
                <a:latin typeface="Arial"/>
                <a:cs typeface="Arial"/>
              </a:rPr>
              <a:t>i</a:t>
            </a:r>
            <a:r>
              <a:rPr dirty="0" sz="2000" spc="-5" b="1">
                <a:solidFill>
                  <a:srgbClr val="FF99FF"/>
                </a:solidFill>
                <a:latin typeface="Arial"/>
                <a:cs typeface="Arial"/>
              </a:rPr>
              <a:t>seases</a:t>
            </a:r>
            <a:r>
              <a:rPr dirty="0" sz="2000" b="1">
                <a:solidFill>
                  <a:srgbClr val="FF99FF"/>
                </a:solidFill>
                <a:latin typeface="Arial"/>
                <a:cs typeface="Arial"/>
              </a:rPr>
              <a:t>	</a:t>
            </a:r>
            <a:r>
              <a:rPr dirty="0" sz="2000" spc="-5" b="1">
                <a:solidFill>
                  <a:srgbClr val="FF99FF"/>
                </a:solidFill>
                <a:latin typeface="Arial"/>
                <a:cs typeface="Arial"/>
              </a:rPr>
              <a:t>wou</a:t>
            </a:r>
            <a:r>
              <a:rPr dirty="0" sz="2000" spc="-5" b="1">
                <a:solidFill>
                  <a:srgbClr val="FF99FF"/>
                </a:solidFill>
                <a:latin typeface="Arial"/>
                <a:cs typeface="Arial"/>
              </a:rPr>
              <a:t>l</a:t>
            </a:r>
            <a:r>
              <a:rPr dirty="0" sz="2000" b="1">
                <a:solidFill>
                  <a:srgbClr val="FF99FF"/>
                </a:solidFill>
                <a:latin typeface="Arial"/>
                <a:cs typeface="Arial"/>
              </a:rPr>
              <a:t>d</a:t>
            </a:r>
            <a:r>
              <a:rPr dirty="0" sz="2000" b="1">
                <a:solidFill>
                  <a:srgbClr val="FF99FF"/>
                </a:solidFill>
                <a:latin typeface="Arial"/>
                <a:cs typeface="Arial"/>
              </a:rPr>
              <a:t>	</a:t>
            </a:r>
            <a:r>
              <a:rPr dirty="0" sz="2000" spc="-5" b="1">
                <a:solidFill>
                  <a:srgbClr val="FF99FF"/>
                </a:solidFill>
                <a:latin typeface="Arial"/>
                <a:cs typeface="Arial"/>
              </a:rPr>
              <a:t>a</a:t>
            </a:r>
            <a:r>
              <a:rPr dirty="0" sz="2000" spc="-5" b="1">
                <a:solidFill>
                  <a:srgbClr val="FF99FF"/>
                </a:solidFill>
                <a:latin typeface="Arial"/>
                <a:cs typeface="Arial"/>
              </a:rPr>
              <a:t>l</a:t>
            </a:r>
            <a:r>
              <a:rPr dirty="0" sz="2000" spc="-5" b="1">
                <a:solidFill>
                  <a:srgbClr val="FF99FF"/>
                </a:solidFill>
                <a:latin typeface="Arial"/>
                <a:cs typeface="Arial"/>
              </a:rPr>
              <a:t>s</a:t>
            </a:r>
            <a:r>
              <a:rPr dirty="0" sz="2000" b="1">
                <a:solidFill>
                  <a:srgbClr val="FF99FF"/>
                </a:solidFill>
                <a:latin typeface="Arial"/>
                <a:cs typeface="Arial"/>
              </a:rPr>
              <a:t>o </a:t>
            </a:r>
            <a:r>
              <a:rPr dirty="0" sz="2000" b="1">
                <a:solidFill>
                  <a:srgbClr val="FF99FF"/>
                </a:solidFill>
                <a:latin typeface="Arial"/>
                <a:cs typeface="Arial"/>
              </a:rPr>
              <a:t> </a:t>
            </a:r>
            <a:r>
              <a:rPr dirty="0" sz="2000" spc="-5" b="1">
                <a:solidFill>
                  <a:srgbClr val="FF99FF"/>
                </a:solidFill>
                <a:latin typeface="Arial"/>
                <a:cs typeface="Arial"/>
              </a:rPr>
              <a:t>contribute</a:t>
            </a:r>
            <a:endParaRPr sz="20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328294" rIns="0" bIns="0" rtlCol="0" vert="horz">
            <a:spAutoFit/>
          </a:bodyPr>
          <a:lstStyle/>
          <a:p>
            <a:pPr marL="328295" marR="5080" indent="-342900">
              <a:lnSpc>
                <a:spcPct val="100000"/>
              </a:lnSpc>
            </a:pPr>
            <a:r>
              <a:rPr dirty="0" sz="2000" spc="-5">
                <a:solidFill>
                  <a:srgbClr val="FFFFFF"/>
                </a:solidFill>
              </a:rPr>
              <a:t>14.For the future expansion of telecom network in the country use low  power micro cell transmitters with in-building</a:t>
            </a:r>
            <a:r>
              <a:rPr dirty="0" sz="2000" spc="35">
                <a:solidFill>
                  <a:srgbClr val="FFFFFF"/>
                </a:solidFill>
              </a:rPr>
              <a:t> </a:t>
            </a:r>
            <a:r>
              <a:rPr dirty="0" sz="2000" spc="-5">
                <a:solidFill>
                  <a:srgbClr val="FFFFFF"/>
                </a:solidFill>
              </a:rPr>
              <a:t>solutions</a:t>
            </a:r>
            <a:endParaRPr sz="2000"/>
          </a:p>
        </p:txBody>
      </p:sp>
      <p:sp>
        <p:nvSpPr>
          <p:cNvPr id="3" name="object 3"/>
          <p:cNvSpPr txBox="1"/>
          <p:nvPr/>
        </p:nvSpPr>
        <p:spPr>
          <a:xfrm>
            <a:off x="231140" y="1421498"/>
            <a:ext cx="8687435" cy="928369"/>
          </a:xfrm>
          <a:prstGeom prst="rect">
            <a:avLst/>
          </a:prstGeom>
        </p:spPr>
        <p:txBody>
          <a:bodyPr wrap="square" lIns="0" tIns="0" rIns="0" bIns="0" rtlCol="0" vert="horz">
            <a:spAutoFit/>
          </a:bodyPr>
          <a:lstStyle/>
          <a:p>
            <a:pPr algn="just" marL="355600" marR="5080" indent="-342900">
              <a:lnSpc>
                <a:spcPct val="100400"/>
              </a:lnSpc>
            </a:pPr>
            <a:r>
              <a:rPr dirty="0" sz="2000" spc="-5" b="1">
                <a:solidFill>
                  <a:srgbClr val="66FFFF"/>
                </a:solidFill>
                <a:latin typeface="Arial"/>
                <a:cs typeface="Arial"/>
              </a:rPr>
              <a:t>To conduct the long term scientific research related </a:t>
            </a:r>
            <a:r>
              <a:rPr dirty="0" sz="2000" b="1">
                <a:solidFill>
                  <a:srgbClr val="66FFFF"/>
                </a:solidFill>
                <a:latin typeface="Arial"/>
                <a:cs typeface="Arial"/>
              </a:rPr>
              <a:t>to </a:t>
            </a:r>
            <a:r>
              <a:rPr dirty="0" sz="2000" spc="-5" b="1">
                <a:solidFill>
                  <a:srgbClr val="66FFFF"/>
                </a:solidFill>
                <a:latin typeface="Arial"/>
                <a:cs typeface="Arial"/>
              </a:rPr>
              <a:t>health aspect of  </a:t>
            </a:r>
            <a:r>
              <a:rPr dirty="0" sz="2000" b="1">
                <a:solidFill>
                  <a:srgbClr val="66FFFF"/>
                </a:solidFill>
                <a:latin typeface="Arial"/>
                <a:cs typeface="Arial"/>
              </a:rPr>
              <a:t>EMF </a:t>
            </a:r>
            <a:r>
              <a:rPr dirty="0" sz="2000" spc="-5" b="1">
                <a:solidFill>
                  <a:srgbClr val="66FFFF"/>
                </a:solidFill>
                <a:latin typeface="Arial"/>
                <a:cs typeface="Arial"/>
              </a:rPr>
              <a:t>radiation exposure and associated technologies in India in the  </a:t>
            </a:r>
            <a:r>
              <a:rPr dirty="0" sz="2000" spc="-5" b="1">
                <a:solidFill>
                  <a:srgbClr val="66FFFF"/>
                </a:solidFill>
                <a:latin typeface="Arial"/>
                <a:cs typeface="Arial"/>
              </a:rPr>
              <a:t>following</a:t>
            </a:r>
            <a:r>
              <a:rPr dirty="0" sz="2000" spc="-65" b="1">
                <a:solidFill>
                  <a:srgbClr val="66FFFF"/>
                </a:solidFill>
                <a:latin typeface="Arial"/>
                <a:cs typeface="Arial"/>
              </a:rPr>
              <a:t> </a:t>
            </a:r>
            <a:r>
              <a:rPr dirty="0" sz="2000" spc="-5" b="1">
                <a:solidFill>
                  <a:srgbClr val="66FFFF"/>
                </a:solidFill>
                <a:latin typeface="Arial"/>
                <a:cs typeface="Arial"/>
              </a:rPr>
              <a:t>areas:</a:t>
            </a:r>
            <a:endParaRPr sz="2000">
              <a:latin typeface="Arial"/>
              <a:cs typeface="Arial"/>
            </a:endParaRPr>
          </a:p>
        </p:txBody>
      </p:sp>
      <p:sp>
        <p:nvSpPr>
          <p:cNvPr id="4" name="object 4"/>
          <p:cNvSpPr txBox="1"/>
          <p:nvPr/>
        </p:nvSpPr>
        <p:spPr>
          <a:xfrm>
            <a:off x="6292032" y="2768917"/>
            <a:ext cx="1028065" cy="314960"/>
          </a:xfrm>
          <a:prstGeom prst="rect">
            <a:avLst/>
          </a:prstGeom>
        </p:spPr>
        <p:txBody>
          <a:bodyPr wrap="square" lIns="0" tIns="0" rIns="0" bIns="0" rtlCol="0" vert="horz">
            <a:spAutoFit/>
          </a:bodyPr>
          <a:lstStyle/>
          <a:p>
            <a:pPr marL="12700">
              <a:lnSpc>
                <a:spcPct val="100000"/>
              </a:lnSpc>
            </a:pPr>
            <a:r>
              <a:rPr dirty="0" sz="2000" spc="-5" b="1">
                <a:solidFill>
                  <a:srgbClr val="66FFFF"/>
                </a:solidFill>
                <a:latin typeface="Arial"/>
                <a:cs typeface="Arial"/>
              </a:rPr>
              <a:t>mothers</a:t>
            </a:r>
            <a:endParaRPr sz="2000">
              <a:latin typeface="Arial"/>
              <a:cs typeface="Arial"/>
            </a:endParaRPr>
          </a:p>
        </p:txBody>
      </p:sp>
      <p:sp>
        <p:nvSpPr>
          <p:cNvPr id="5" name="object 5"/>
          <p:cNvSpPr txBox="1"/>
          <p:nvPr/>
        </p:nvSpPr>
        <p:spPr>
          <a:xfrm>
            <a:off x="7458095" y="2768917"/>
            <a:ext cx="1459865" cy="314960"/>
          </a:xfrm>
          <a:prstGeom prst="rect">
            <a:avLst/>
          </a:prstGeom>
        </p:spPr>
        <p:txBody>
          <a:bodyPr wrap="square" lIns="0" tIns="0" rIns="0" bIns="0" rtlCol="0" vert="horz">
            <a:spAutoFit/>
          </a:bodyPr>
          <a:lstStyle/>
          <a:p>
            <a:pPr marL="12700">
              <a:lnSpc>
                <a:spcPct val="100000"/>
              </a:lnSpc>
              <a:tabLst>
                <a:tab pos="628015" algn="l"/>
              </a:tabLst>
            </a:pPr>
            <a:r>
              <a:rPr dirty="0" sz="2000" spc="-5" b="1">
                <a:solidFill>
                  <a:srgbClr val="66FFFF"/>
                </a:solidFill>
                <a:latin typeface="Arial"/>
                <a:cs typeface="Arial"/>
              </a:rPr>
              <a:t>a</a:t>
            </a:r>
            <a:r>
              <a:rPr dirty="0" sz="2000" spc="-5" b="1">
                <a:solidFill>
                  <a:srgbClr val="66FFFF"/>
                </a:solidFill>
                <a:latin typeface="Arial"/>
                <a:cs typeface="Arial"/>
              </a:rPr>
              <a:t>n</a:t>
            </a:r>
            <a:r>
              <a:rPr dirty="0" sz="2000" b="1">
                <a:solidFill>
                  <a:srgbClr val="66FFFF"/>
                </a:solidFill>
                <a:latin typeface="Arial"/>
                <a:cs typeface="Arial"/>
              </a:rPr>
              <a:t>d</a:t>
            </a:r>
            <a:r>
              <a:rPr dirty="0" sz="2000" b="1">
                <a:solidFill>
                  <a:srgbClr val="66FFFF"/>
                </a:solidFill>
                <a:latin typeface="Arial"/>
                <a:cs typeface="Arial"/>
              </a:rPr>
              <a:t>	</a:t>
            </a:r>
            <a:r>
              <a:rPr dirty="0" sz="2000" spc="-5" b="1">
                <a:solidFill>
                  <a:srgbClr val="66FFFF"/>
                </a:solidFill>
                <a:latin typeface="Arial"/>
                <a:cs typeface="Arial"/>
              </a:rPr>
              <a:t>e</a:t>
            </a:r>
            <a:r>
              <a:rPr dirty="0" sz="2000" spc="-5" b="1">
                <a:solidFill>
                  <a:srgbClr val="66FFFF"/>
                </a:solidFill>
                <a:latin typeface="Arial"/>
                <a:cs typeface="Arial"/>
              </a:rPr>
              <a:t>l</a:t>
            </a:r>
            <a:r>
              <a:rPr dirty="0" sz="2000" spc="-5" b="1">
                <a:solidFill>
                  <a:srgbClr val="66FFFF"/>
                </a:solidFill>
                <a:latin typeface="Arial"/>
                <a:cs typeface="Arial"/>
              </a:rPr>
              <a:t>d</a:t>
            </a:r>
            <a:r>
              <a:rPr dirty="0" sz="2000" spc="-5" b="1">
                <a:solidFill>
                  <a:srgbClr val="66FFFF"/>
                </a:solidFill>
                <a:latin typeface="Arial"/>
                <a:cs typeface="Arial"/>
              </a:rPr>
              <a:t>e</a:t>
            </a:r>
            <a:r>
              <a:rPr dirty="0" sz="2000" spc="-5" b="1">
                <a:solidFill>
                  <a:srgbClr val="66FFFF"/>
                </a:solidFill>
                <a:latin typeface="Arial"/>
                <a:cs typeface="Arial"/>
              </a:rPr>
              <a:t>r</a:t>
            </a:r>
            <a:r>
              <a:rPr dirty="0" sz="2000" spc="-5" b="1">
                <a:solidFill>
                  <a:srgbClr val="66FFFF"/>
                </a:solidFill>
                <a:latin typeface="Arial"/>
                <a:cs typeface="Arial"/>
              </a:rPr>
              <a:t>l</a:t>
            </a:r>
            <a:r>
              <a:rPr dirty="0" sz="2000" spc="-5" b="1">
                <a:solidFill>
                  <a:srgbClr val="66FFFF"/>
                </a:solidFill>
                <a:latin typeface="Arial"/>
                <a:cs typeface="Arial"/>
              </a:rPr>
              <a:t>y</a:t>
            </a:r>
            <a:endParaRPr sz="2000">
              <a:latin typeface="Arial"/>
              <a:cs typeface="Arial"/>
            </a:endParaRPr>
          </a:p>
        </p:txBody>
      </p:sp>
      <p:sp>
        <p:nvSpPr>
          <p:cNvPr id="6" name="object 6"/>
          <p:cNvSpPr txBox="1"/>
          <p:nvPr/>
        </p:nvSpPr>
        <p:spPr>
          <a:xfrm>
            <a:off x="231140" y="2400617"/>
            <a:ext cx="5922645" cy="990600"/>
          </a:xfrm>
          <a:prstGeom prst="rect">
            <a:avLst/>
          </a:prstGeom>
        </p:spPr>
        <p:txBody>
          <a:bodyPr wrap="square" lIns="0" tIns="0" rIns="0" bIns="0" rtlCol="0" vert="horz">
            <a:spAutoFit/>
          </a:bodyPr>
          <a:lstStyle/>
          <a:p>
            <a:pPr marL="355600" indent="-342900">
              <a:lnSpc>
                <a:spcPct val="100000"/>
              </a:lnSpc>
              <a:buChar char="o"/>
              <a:tabLst>
                <a:tab pos="355600" algn="l"/>
              </a:tabLst>
            </a:pPr>
            <a:r>
              <a:rPr dirty="0" sz="2000" spc="-5" b="1">
                <a:solidFill>
                  <a:srgbClr val="66FFFF"/>
                </a:solidFill>
                <a:latin typeface="Arial"/>
                <a:cs typeface="Arial"/>
              </a:rPr>
              <a:t>Health effect of </a:t>
            </a:r>
            <a:r>
              <a:rPr dirty="0" sz="2000" b="1">
                <a:solidFill>
                  <a:srgbClr val="66FFFF"/>
                </a:solidFill>
                <a:latin typeface="Arial"/>
                <a:cs typeface="Arial"/>
              </a:rPr>
              <a:t>RF </a:t>
            </a:r>
            <a:r>
              <a:rPr dirty="0" sz="2000" spc="-5" b="1">
                <a:solidFill>
                  <a:srgbClr val="66FFFF"/>
                </a:solidFill>
                <a:latin typeface="Arial"/>
                <a:cs typeface="Arial"/>
              </a:rPr>
              <a:t>exposure in</a:t>
            </a:r>
            <a:r>
              <a:rPr dirty="0" sz="2000" spc="15" b="1">
                <a:solidFill>
                  <a:srgbClr val="66FFFF"/>
                </a:solidFill>
                <a:latin typeface="Arial"/>
                <a:cs typeface="Arial"/>
              </a:rPr>
              <a:t> </a:t>
            </a:r>
            <a:r>
              <a:rPr dirty="0" sz="2000" spc="-5" b="1">
                <a:solidFill>
                  <a:srgbClr val="66FFFF"/>
                </a:solidFill>
                <a:latin typeface="Arial"/>
                <a:cs typeface="Arial"/>
              </a:rPr>
              <a:t>children.</a:t>
            </a:r>
            <a:endParaRPr sz="2000">
              <a:latin typeface="Arial"/>
              <a:cs typeface="Arial"/>
            </a:endParaRPr>
          </a:p>
          <a:p>
            <a:pPr marL="355600" marR="5080" indent="-342900">
              <a:lnSpc>
                <a:spcPct val="100800"/>
              </a:lnSpc>
              <a:spcBef>
                <a:spcPts val="480"/>
              </a:spcBef>
              <a:buChar char="o"/>
              <a:tabLst>
                <a:tab pos="636270" algn="l"/>
                <a:tab pos="1575435" algn="l"/>
                <a:tab pos="2416810" algn="l"/>
                <a:tab pos="2820670" algn="l"/>
                <a:tab pos="3322954" algn="l"/>
                <a:tab pos="4616450" algn="l"/>
                <a:tab pos="5006340" algn="l"/>
              </a:tabLst>
            </a:pPr>
            <a:r>
              <a:rPr dirty="0" sz="2000" spc="-5" b="1">
                <a:solidFill>
                  <a:srgbClr val="66FFFF"/>
                </a:solidFill>
                <a:latin typeface="Arial"/>
                <a:cs typeface="Arial"/>
              </a:rPr>
              <a:t>Hea</a:t>
            </a:r>
            <a:r>
              <a:rPr dirty="0" sz="2000" spc="-5" b="1">
                <a:solidFill>
                  <a:srgbClr val="66FFFF"/>
                </a:solidFill>
                <a:latin typeface="Arial"/>
                <a:cs typeface="Arial"/>
              </a:rPr>
              <a:t>l</a:t>
            </a:r>
            <a:r>
              <a:rPr dirty="0" sz="2000" b="1">
                <a:solidFill>
                  <a:srgbClr val="66FFFF"/>
                </a:solidFill>
                <a:latin typeface="Arial"/>
                <a:cs typeface="Arial"/>
              </a:rPr>
              <a:t>th</a:t>
            </a:r>
            <a:r>
              <a:rPr dirty="0" sz="2000" b="1">
                <a:solidFill>
                  <a:srgbClr val="66FFFF"/>
                </a:solidFill>
                <a:latin typeface="Arial"/>
                <a:cs typeface="Arial"/>
              </a:rPr>
              <a:t>	</a:t>
            </a:r>
            <a:r>
              <a:rPr dirty="0" sz="2000" spc="-5" b="1">
                <a:solidFill>
                  <a:srgbClr val="66FFFF"/>
                </a:solidFill>
                <a:latin typeface="Arial"/>
                <a:cs typeface="Arial"/>
              </a:rPr>
              <a:t>e</a:t>
            </a:r>
            <a:r>
              <a:rPr dirty="0" sz="2000" spc="-5" b="1">
                <a:solidFill>
                  <a:srgbClr val="66FFFF"/>
                </a:solidFill>
                <a:latin typeface="Arial"/>
                <a:cs typeface="Arial"/>
              </a:rPr>
              <a:t>ffe</a:t>
            </a:r>
            <a:r>
              <a:rPr dirty="0" sz="2000" spc="-5" b="1">
                <a:solidFill>
                  <a:srgbClr val="66FFFF"/>
                </a:solidFill>
                <a:latin typeface="Arial"/>
                <a:cs typeface="Arial"/>
              </a:rPr>
              <a:t>c</a:t>
            </a:r>
            <a:r>
              <a:rPr dirty="0" sz="2000" b="1">
                <a:solidFill>
                  <a:srgbClr val="66FFFF"/>
                </a:solidFill>
                <a:latin typeface="Arial"/>
                <a:cs typeface="Arial"/>
              </a:rPr>
              <a:t>t	</a:t>
            </a:r>
            <a:r>
              <a:rPr dirty="0" sz="2000" spc="-5" b="1">
                <a:solidFill>
                  <a:srgbClr val="66FFFF"/>
                </a:solidFill>
                <a:latin typeface="Arial"/>
                <a:cs typeface="Arial"/>
              </a:rPr>
              <a:t>o</a:t>
            </a:r>
            <a:r>
              <a:rPr dirty="0" sz="2000" b="1">
                <a:solidFill>
                  <a:srgbClr val="66FFFF"/>
                </a:solidFill>
                <a:latin typeface="Arial"/>
                <a:cs typeface="Arial"/>
              </a:rPr>
              <a:t>f	</a:t>
            </a:r>
            <a:r>
              <a:rPr dirty="0" sz="2000" spc="-5" b="1">
                <a:solidFill>
                  <a:srgbClr val="66FFFF"/>
                </a:solidFill>
                <a:latin typeface="Arial"/>
                <a:cs typeface="Arial"/>
              </a:rPr>
              <a:t>R</a:t>
            </a:r>
            <a:r>
              <a:rPr dirty="0" sz="2000" b="1">
                <a:solidFill>
                  <a:srgbClr val="66FFFF"/>
                </a:solidFill>
                <a:latin typeface="Arial"/>
                <a:cs typeface="Arial"/>
              </a:rPr>
              <a:t>F</a:t>
            </a:r>
            <a:r>
              <a:rPr dirty="0" sz="2000" b="1">
                <a:solidFill>
                  <a:srgbClr val="66FFFF"/>
                </a:solidFill>
                <a:latin typeface="Arial"/>
                <a:cs typeface="Arial"/>
              </a:rPr>
              <a:t>	</a:t>
            </a:r>
            <a:r>
              <a:rPr dirty="0" sz="2000" spc="-5" b="1">
                <a:solidFill>
                  <a:srgbClr val="66FFFF"/>
                </a:solidFill>
                <a:latin typeface="Arial"/>
                <a:cs typeface="Arial"/>
              </a:rPr>
              <a:t>ex</a:t>
            </a:r>
            <a:r>
              <a:rPr dirty="0" sz="2000" spc="-5" b="1">
                <a:solidFill>
                  <a:srgbClr val="66FFFF"/>
                </a:solidFill>
                <a:latin typeface="Arial"/>
                <a:cs typeface="Arial"/>
              </a:rPr>
              <a:t>po</a:t>
            </a:r>
            <a:r>
              <a:rPr dirty="0" sz="2000" spc="-5" b="1">
                <a:solidFill>
                  <a:srgbClr val="66FFFF"/>
                </a:solidFill>
                <a:latin typeface="Arial"/>
                <a:cs typeface="Arial"/>
              </a:rPr>
              <a:t>s</a:t>
            </a:r>
            <a:r>
              <a:rPr dirty="0" sz="2000" spc="-5" b="1">
                <a:solidFill>
                  <a:srgbClr val="66FFFF"/>
                </a:solidFill>
                <a:latin typeface="Arial"/>
                <a:cs typeface="Arial"/>
              </a:rPr>
              <a:t>u</a:t>
            </a:r>
            <a:r>
              <a:rPr dirty="0" sz="2000" spc="-5" b="1">
                <a:solidFill>
                  <a:srgbClr val="66FFFF"/>
                </a:solidFill>
                <a:latin typeface="Arial"/>
                <a:cs typeface="Arial"/>
              </a:rPr>
              <a:t>r</a:t>
            </a:r>
            <a:r>
              <a:rPr dirty="0" sz="2000" spc="-5" b="1">
                <a:solidFill>
                  <a:srgbClr val="66FFFF"/>
                </a:solidFill>
                <a:latin typeface="Arial"/>
                <a:cs typeface="Arial"/>
              </a:rPr>
              <a:t>e</a:t>
            </a:r>
            <a:r>
              <a:rPr dirty="0" sz="2000" b="1">
                <a:solidFill>
                  <a:srgbClr val="66FFFF"/>
                </a:solidFill>
                <a:latin typeface="Arial"/>
                <a:cs typeface="Arial"/>
              </a:rPr>
              <a:t>	</a:t>
            </a:r>
            <a:r>
              <a:rPr dirty="0" sz="2000" spc="-5" b="1">
                <a:solidFill>
                  <a:srgbClr val="66FFFF"/>
                </a:solidFill>
                <a:latin typeface="Arial"/>
                <a:cs typeface="Arial"/>
              </a:rPr>
              <a:t>i</a:t>
            </a:r>
            <a:r>
              <a:rPr dirty="0" sz="2000" b="1">
                <a:solidFill>
                  <a:srgbClr val="66FFFF"/>
                </a:solidFill>
                <a:latin typeface="Arial"/>
                <a:cs typeface="Arial"/>
              </a:rPr>
              <a:t>n</a:t>
            </a:r>
            <a:r>
              <a:rPr dirty="0" sz="2000" b="1">
                <a:solidFill>
                  <a:srgbClr val="66FFFF"/>
                </a:solidFill>
                <a:latin typeface="Arial"/>
                <a:cs typeface="Arial"/>
              </a:rPr>
              <a:t>	</a:t>
            </a:r>
            <a:r>
              <a:rPr dirty="0" sz="2000" spc="-5" b="1">
                <a:solidFill>
                  <a:srgbClr val="66FFFF"/>
                </a:solidFill>
                <a:latin typeface="Arial"/>
                <a:cs typeface="Arial"/>
              </a:rPr>
              <a:t>Fo</a:t>
            </a:r>
            <a:r>
              <a:rPr dirty="0" sz="2000" spc="-5" b="1">
                <a:solidFill>
                  <a:srgbClr val="66FFFF"/>
                </a:solidFill>
                <a:latin typeface="Arial"/>
                <a:cs typeface="Arial"/>
              </a:rPr>
              <a:t>e</a:t>
            </a:r>
            <a:r>
              <a:rPr dirty="0" sz="2000" b="1">
                <a:solidFill>
                  <a:srgbClr val="66FFFF"/>
                </a:solidFill>
                <a:latin typeface="Arial"/>
                <a:cs typeface="Arial"/>
              </a:rPr>
              <a:t>t</a:t>
            </a:r>
            <a:r>
              <a:rPr dirty="0" sz="2000" spc="-5" b="1">
                <a:solidFill>
                  <a:srgbClr val="66FFFF"/>
                </a:solidFill>
                <a:latin typeface="Arial"/>
                <a:cs typeface="Arial"/>
              </a:rPr>
              <a:t>u</a:t>
            </a:r>
            <a:r>
              <a:rPr dirty="0" sz="2000" spc="-5" b="1">
                <a:solidFill>
                  <a:srgbClr val="66FFFF"/>
                </a:solidFill>
                <a:latin typeface="Arial"/>
                <a:cs typeface="Arial"/>
              </a:rPr>
              <a:t>s</a:t>
            </a:r>
            <a:r>
              <a:rPr dirty="0" sz="2000" b="1">
                <a:solidFill>
                  <a:srgbClr val="66FFFF"/>
                </a:solidFill>
                <a:latin typeface="Arial"/>
                <a:cs typeface="Arial"/>
              </a:rPr>
              <a:t>, </a:t>
            </a:r>
            <a:r>
              <a:rPr dirty="0" sz="2000" b="1">
                <a:solidFill>
                  <a:srgbClr val="66FFFF"/>
                </a:solidFill>
                <a:latin typeface="Arial"/>
                <a:cs typeface="Arial"/>
              </a:rPr>
              <a:t> </a:t>
            </a:r>
            <a:r>
              <a:rPr dirty="0" sz="2000" spc="-5" b="1">
                <a:solidFill>
                  <a:srgbClr val="66FFFF"/>
                </a:solidFill>
                <a:latin typeface="Arial"/>
                <a:cs typeface="Arial"/>
              </a:rPr>
              <a:t>persons.</a:t>
            </a:r>
            <a:endParaRPr sz="2000">
              <a:latin typeface="Arial"/>
              <a:cs typeface="Arial"/>
            </a:endParaRPr>
          </a:p>
        </p:txBody>
      </p:sp>
      <p:sp>
        <p:nvSpPr>
          <p:cNvPr id="7" name="object 7"/>
          <p:cNvSpPr txBox="1"/>
          <p:nvPr/>
        </p:nvSpPr>
        <p:spPr>
          <a:xfrm>
            <a:off x="7004939" y="3442017"/>
            <a:ext cx="1155065" cy="314960"/>
          </a:xfrm>
          <a:prstGeom prst="rect">
            <a:avLst/>
          </a:prstGeom>
        </p:spPr>
        <p:txBody>
          <a:bodyPr wrap="square" lIns="0" tIns="0" rIns="0" bIns="0" rtlCol="0" vert="horz">
            <a:spAutoFit/>
          </a:bodyPr>
          <a:lstStyle/>
          <a:p>
            <a:pPr marL="12700">
              <a:lnSpc>
                <a:spcPct val="100000"/>
              </a:lnSpc>
            </a:pPr>
            <a:r>
              <a:rPr dirty="0" sz="2000" spc="-5" b="1">
                <a:solidFill>
                  <a:srgbClr val="66FFFF"/>
                </a:solidFill>
                <a:latin typeface="Arial"/>
                <a:cs typeface="Arial"/>
              </a:rPr>
              <a:t>exposure</a:t>
            </a:r>
            <a:endParaRPr sz="2000">
              <a:latin typeface="Arial"/>
              <a:cs typeface="Arial"/>
            </a:endParaRPr>
          </a:p>
        </p:txBody>
      </p:sp>
      <p:sp>
        <p:nvSpPr>
          <p:cNvPr id="8" name="object 8"/>
          <p:cNvSpPr txBox="1"/>
          <p:nvPr/>
        </p:nvSpPr>
        <p:spPr>
          <a:xfrm>
            <a:off x="8328101" y="3442017"/>
            <a:ext cx="589915" cy="314960"/>
          </a:xfrm>
          <a:prstGeom prst="rect">
            <a:avLst/>
          </a:prstGeom>
        </p:spPr>
        <p:txBody>
          <a:bodyPr wrap="square" lIns="0" tIns="0" rIns="0" bIns="0" rtlCol="0" vert="horz">
            <a:spAutoFit/>
          </a:bodyPr>
          <a:lstStyle/>
          <a:p>
            <a:pPr marL="12700">
              <a:lnSpc>
                <a:spcPct val="100000"/>
              </a:lnSpc>
            </a:pPr>
            <a:r>
              <a:rPr dirty="0" sz="2000" spc="-5" b="1">
                <a:solidFill>
                  <a:srgbClr val="66FFFF"/>
                </a:solidFill>
                <a:latin typeface="Arial"/>
                <a:cs typeface="Arial"/>
              </a:rPr>
              <a:t>fr</a:t>
            </a:r>
            <a:r>
              <a:rPr dirty="0" sz="2000" spc="-5" b="1">
                <a:solidFill>
                  <a:srgbClr val="66FFFF"/>
                </a:solidFill>
                <a:latin typeface="Arial"/>
                <a:cs typeface="Arial"/>
              </a:rPr>
              <a:t>o</a:t>
            </a:r>
            <a:r>
              <a:rPr dirty="0" sz="2000" spc="-5" b="1">
                <a:solidFill>
                  <a:srgbClr val="66FFFF"/>
                </a:solidFill>
                <a:latin typeface="Arial"/>
                <a:cs typeface="Arial"/>
              </a:rPr>
              <a:t>m</a:t>
            </a:r>
            <a:endParaRPr sz="2000">
              <a:latin typeface="Arial"/>
              <a:cs typeface="Arial"/>
            </a:endParaRPr>
          </a:p>
        </p:txBody>
      </p:sp>
      <p:sp>
        <p:nvSpPr>
          <p:cNvPr id="9" name="object 9"/>
          <p:cNvSpPr txBox="1"/>
          <p:nvPr/>
        </p:nvSpPr>
        <p:spPr>
          <a:xfrm>
            <a:off x="231140" y="3439579"/>
            <a:ext cx="6605905" cy="624840"/>
          </a:xfrm>
          <a:prstGeom prst="rect">
            <a:avLst/>
          </a:prstGeom>
        </p:spPr>
        <p:txBody>
          <a:bodyPr wrap="square" lIns="0" tIns="0" rIns="0" bIns="0" rtlCol="0" vert="horz">
            <a:spAutoFit/>
          </a:bodyPr>
          <a:lstStyle/>
          <a:p>
            <a:pPr marL="355600" marR="5080" indent="-342900">
              <a:lnSpc>
                <a:spcPct val="100800"/>
              </a:lnSpc>
              <a:buFont typeface="Arial"/>
              <a:buChar char="•"/>
              <a:tabLst>
                <a:tab pos="355600" algn="l"/>
                <a:tab pos="1790700" algn="l"/>
                <a:tab pos="3932554" algn="l"/>
                <a:tab pos="4648200" algn="l"/>
                <a:tab pos="5915025" algn="l"/>
              </a:tabLst>
            </a:pPr>
            <a:r>
              <a:rPr dirty="0" sz="2000" spc="-5" b="1">
                <a:solidFill>
                  <a:srgbClr val="66FFFF"/>
                </a:solidFill>
                <a:latin typeface="Arial"/>
                <a:cs typeface="Arial"/>
              </a:rPr>
              <a:t>C</a:t>
            </a:r>
            <a:r>
              <a:rPr dirty="0" sz="2000" spc="-5" b="1">
                <a:solidFill>
                  <a:srgbClr val="66FFFF"/>
                </a:solidFill>
                <a:latin typeface="Arial"/>
                <a:cs typeface="Arial"/>
              </a:rPr>
              <a:t>o</a:t>
            </a:r>
            <a:r>
              <a:rPr dirty="0" sz="2000" spc="-5" b="1">
                <a:solidFill>
                  <a:srgbClr val="66FFFF"/>
                </a:solidFill>
                <a:latin typeface="Arial"/>
                <a:cs typeface="Arial"/>
              </a:rPr>
              <a:t>m</a:t>
            </a:r>
            <a:r>
              <a:rPr dirty="0" sz="2000" spc="-5" b="1">
                <a:solidFill>
                  <a:srgbClr val="66FFFF"/>
                </a:solidFill>
                <a:latin typeface="Arial"/>
                <a:cs typeface="Arial"/>
              </a:rPr>
              <a:t>b</a:t>
            </a:r>
            <a:r>
              <a:rPr dirty="0" sz="2000" spc="-5" b="1">
                <a:solidFill>
                  <a:srgbClr val="66FFFF"/>
                </a:solidFill>
                <a:latin typeface="Arial"/>
                <a:cs typeface="Arial"/>
              </a:rPr>
              <a:t>i</a:t>
            </a:r>
            <a:r>
              <a:rPr dirty="0" sz="2000" spc="-5" b="1">
                <a:solidFill>
                  <a:srgbClr val="66FFFF"/>
                </a:solidFill>
                <a:latin typeface="Arial"/>
                <a:cs typeface="Arial"/>
              </a:rPr>
              <a:t>n</a:t>
            </a:r>
            <a:r>
              <a:rPr dirty="0" sz="2000" spc="-5" b="1">
                <a:solidFill>
                  <a:srgbClr val="66FFFF"/>
                </a:solidFill>
                <a:latin typeface="Arial"/>
                <a:cs typeface="Arial"/>
              </a:rPr>
              <a:t>e</a:t>
            </a:r>
            <a:r>
              <a:rPr dirty="0" sz="2000" b="1">
                <a:solidFill>
                  <a:srgbClr val="66FFFF"/>
                </a:solidFill>
                <a:latin typeface="Arial"/>
                <a:cs typeface="Arial"/>
              </a:rPr>
              <a:t>d</a:t>
            </a:r>
            <a:r>
              <a:rPr dirty="0" sz="2000" b="1">
                <a:solidFill>
                  <a:srgbClr val="66FFFF"/>
                </a:solidFill>
                <a:latin typeface="Arial"/>
                <a:cs typeface="Arial"/>
              </a:rPr>
              <a:t>	</a:t>
            </a:r>
            <a:r>
              <a:rPr dirty="0" sz="2000" spc="-5" b="1">
                <a:solidFill>
                  <a:srgbClr val="66FFFF"/>
                </a:solidFill>
                <a:latin typeface="Arial"/>
                <a:cs typeface="Arial"/>
              </a:rPr>
              <a:t>e</a:t>
            </a:r>
            <a:r>
              <a:rPr dirty="0" sz="2000" spc="-5" b="1">
                <a:solidFill>
                  <a:srgbClr val="66FFFF"/>
                </a:solidFill>
                <a:latin typeface="Arial"/>
                <a:cs typeface="Arial"/>
              </a:rPr>
              <a:t>l</a:t>
            </a:r>
            <a:r>
              <a:rPr dirty="0" sz="2000" spc="-5" b="1">
                <a:solidFill>
                  <a:srgbClr val="66FFFF"/>
                </a:solidFill>
                <a:latin typeface="Arial"/>
                <a:cs typeface="Arial"/>
              </a:rPr>
              <a:t>ectr</a:t>
            </a:r>
            <a:r>
              <a:rPr dirty="0" sz="2000" spc="-5" b="1">
                <a:solidFill>
                  <a:srgbClr val="66FFFF"/>
                </a:solidFill>
                <a:latin typeface="Arial"/>
                <a:cs typeface="Arial"/>
              </a:rPr>
              <a:t>o</a:t>
            </a:r>
            <a:r>
              <a:rPr dirty="0" sz="2000" spc="-5" b="1">
                <a:solidFill>
                  <a:srgbClr val="66FFFF"/>
                </a:solidFill>
                <a:latin typeface="Arial"/>
                <a:cs typeface="Arial"/>
              </a:rPr>
              <a:t>ma</a:t>
            </a:r>
            <a:r>
              <a:rPr dirty="0" sz="2000" spc="-5" b="1">
                <a:solidFill>
                  <a:srgbClr val="66FFFF"/>
                </a:solidFill>
                <a:latin typeface="Arial"/>
                <a:cs typeface="Arial"/>
              </a:rPr>
              <a:t>gn</a:t>
            </a:r>
            <a:r>
              <a:rPr dirty="0" sz="2000" spc="-5" b="1">
                <a:solidFill>
                  <a:srgbClr val="66FFFF"/>
                </a:solidFill>
                <a:latin typeface="Arial"/>
                <a:cs typeface="Arial"/>
              </a:rPr>
              <a:t>e</a:t>
            </a:r>
            <a:r>
              <a:rPr dirty="0" sz="2000" b="1">
                <a:solidFill>
                  <a:srgbClr val="66FFFF"/>
                </a:solidFill>
                <a:latin typeface="Arial"/>
                <a:cs typeface="Arial"/>
              </a:rPr>
              <a:t>t</a:t>
            </a:r>
            <a:r>
              <a:rPr dirty="0" sz="2000" spc="-5" b="1">
                <a:solidFill>
                  <a:srgbClr val="66FFFF"/>
                </a:solidFill>
                <a:latin typeface="Arial"/>
                <a:cs typeface="Arial"/>
              </a:rPr>
              <a:t>i</a:t>
            </a:r>
            <a:r>
              <a:rPr dirty="0" sz="2000" spc="-5" b="1">
                <a:solidFill>
                  <a:srgbClr val="66FFFF"/>
                </a:solidFill>
                <a:latin typeface="Arial"/>
                <a:cs typeface="Arial"/>
              </a:rPr>
              <a:t>c</a:t>
            </a:r>
            <a:r>
              <a:rPr dirty="0" sz="2000" b="1">
                <a:solidFill>
                  <a:srgbClr val="66FFFF"/>
                </a:solidFill>
                <a:latin typeface="Arial"/>
                <a:cs typeface="Arial"/>
              </a:rPr>
              <a:t>	</a:t>
            </a:r>
            <a:r>
              <a:rPr dirty="0" sz="2000" b="1">
                <a:solidFill>
                  <a:srgbClr val="66FFFF"/>
                </a:solidFill>
                <a:latin typeface="Arial"/>
                <a:cs typeface="Arial"/>
              </a:rPr>
              <a:t>f</a:t>
            </a:r>
            <a:r>
              <a:rPr dirty="0" sz="2000" spc="-5" b="1">
                <a:solidFill>
                  <a:srgbClr val="66FFFF"/>
                </a:solidFill>
                <a:latin typeface="Arial"/>
                <a:cs typeface="Arial"/>
              </a:rPr>
              <a:t>i</a:t>
            </a:r>
            <a:r>
              <a:rPr dirty="0" sz="2000" spc="-5" b="1">
                <a:solidFill>
                  <a:srgbClr val="66FFFF"/>
                </a:solidFill>
                <a:latin typeface="Arial"/>
                <a:cs typeface="Arial"/>
              </a:rPr>
              <a:t>e</a:t>
            </a:r>
            <a:r>
              <a:rPr dirty="0" sz="2000" spc="-5" b="1">
                <a:solidFill>
                  <a:srgbClr val="66FFFF"/>
                </a:solidFill>
                <a:latin typeface="Arial"/>
                <a:cs typeface="Arial"/>
              </a:rPr>
              <a:t>l</a:t>
            </a:r>
            <a:r>
              <a:rPr dirty="0" sz="2000" b="1">
                <a:solidFill>
                  <a:srgbClr val="66FFFF"/>
                </a:solidFill>
                <a:latin typeface="Arial"/>
                <a:cs typeface="Arial"/>
              </a:rPr>
              <a:t>d</a:t>
            </a:r>
            <a:r>
              <a:rPr dirty="0" sz="2000" b="1">
                <a:solidFill>
                  <a:srgbClr val="66FFFF"/>
                </a:solidFill>
                <a:latin typeface="Arial"/>
                <a:cs typeface="Arial"/>
              </a:rPr>
              <a:t>	</a:t>
            </a:r>
            <a:r>
              <a:rPr dirty="0" sz="2000" spc="-5" b="1">
                <a:solidFill>
                  <a:srgbClr val="66FFFF"/>
                </a:solidFill>
                <a:latin typeface="Arial"/>
                <a:cs typeface="Arial"/>
              </a:rPr>
              <a:t>r</a:t>
            </a:r>
            <a:r>
              <a:rPr dirty="0" sz="2000" spc="-5" b="1">
                <a:solidFill>
                  <a:srgbClr val="66FFFF"/>
                </a:solidFill>
                <a:latin typeface="Arial"/>
                <a:cs typeface="Arial"/>
              </a:rPr>
              <a:t>a</a:t>
            </a:r>
            <a:r>
              <a:rPr dirty="0" sz="2000" spc="-5" b="1">
                <a:solidFill>
                  <a:srgbClr val="66FFFF"/>
                </a:solidFill>
                <a:latin typeface="Arial"/>
                <a:cs typeface="Arial"/>
              </a:rPr>
              <a:t>d</a:t>
            </a:r>
            <a:r>
              <a:rPr dirty="0" sz="2000" spc="-5" b="1">
                <a:solidFill>
                  <a:srgbClr val="66FFFF"/>
                </a:solidFill>
                <a:latin typeface="Arial"/>
                <a:cs typeface="Arial"/>
              </a:rPr>
              <a:t>i</a:t>
            </a:r>
            <a:r>
              <a:rPr dirty="0" sz="2000" spc="-5" b="1">
                <a:solidFill>
                  <a:srgbClr val="66FFFF"/>
                </a:solidFill>
                <a:latin typeface="Arial"/>
                <a:cs typeface="Arial"/>
              </a:rPr>
              <a:t>a</a:t>
            </a:r>
            <a:r>
              <a:rPr dirty="0" sz="2000" b="1">
                <a:solidFill>
                  <a:srgbClr val="66FFFF"/>
                </a:solidFill>
                <a:latin typeface="Arial"/>
                <a:cs typeface="Arial"/>
              </a:rPr>
              <a:t>t</a:t>
            </a:r>
            <a:r>
              <a:rPr dirty="0" sz="2000" spc="-5" b="1">
                <a:solidFill>
                  <a:srgbClr val="66FFFF"/>
                </a:solidFill>
                <a:latin typeface="Arial"/>
                <a:cs typeface="Arial"/>
              </a:rPr>
              <a:t>io</a:t>
            </a:r>
            <a:r>
              <a:rPr dirty="0" sz="2000" b="1">
                <a:solidFill>
                  <a:srgbClr val="66FFFF"/>
                </a:solidFill>
                <a:latin typeface="Arial"/>
                <a:cs typeface="Arial"/>
              </a:rPr>
              <a:t>n</a:t>
            </a:r>
            <a:r>
              <a:rPr dirty="0" sz="2000" b="1">
                <a:solidFill>
                  <a:srgbClr val="66FFFF"/>
                </a:solidFill>
                <a:latin typeface="Arial"/>
                <a:cs typeface="Arial"/>
              </a:rPr>
              <a:t>	</a:t>
            </a:r>
            <a:r>
              <a:rPr dirty="0" sz="2000" spc="-5" b="1">
                <a:solidFill>
                  <a:srgbClr val="66FFFF"/>
                </a:solidFill>
                <a:latin typeface="Arial"/>
                <a:cs typeface="Arial"/>
              </a:rPr>
              <a:t>e</a:t>
            </a:r>
            <a:r>
              <a:rPr dirty="0" sz="2000" spc="-5" b="1">
                <a:solidFill>
                  <a:srgbClr val="66FFFF"/>
                </a:solidFill>
                <a:latin typeface="Arial"/>
                <a:cs typeface="Arial"/>
              </a:rPr>
              <a:t>ffe</a:t>
            </a:r>
            <a:r>
              <a:rPr dirty="0" sz="2000" spc="-5" b="1">
                <a:solidFill>
                  <a:srgbClr val="66FFFF"/>
                </a:solidFill>
                <a:latin typeface="Arial"/>
                <a:cs typeface="Arial"/>
              </a:rPr>
              <a:t>c</a:t>
            </a:r>
            <a:r>
              <a:rPr dirty="0" sz="2000" b="1">
                <a:solidFill>
                  <a:srgbClr val="66FFFF"/>
                </a:solidFill>
                <a:latin typeface="Arial"/>
                <a:cs typeface="Arial"/>
              </a:rPr>
              <a:t>t </a:t>
            </a:r>
            <a:r>
              <a:rPr dirty="0" sz="2000" b="1">
                <a:solidFill>
                  <a:srgbClr val="66FFFF"/>
                </a:solidFill>
                <a:latin typeface="Arial"/>
                <a:cs typeface="Arial"/>
              </a:rPr>
              <a:t> </a:t>
            </a:r>
            <a:r>
              <a:rPr dirty="0" sz="2000" spc="-5" b="1">
                <a:solidFill>
                  <a:srgbClr val="66FFFF"/>
                </a:solidFill>
                <a:latin typeface="Arial"/>
                <a:cs typeface="Arial"/>
              </a:rPr>
              <a:t>multiple antennas of a shared infrastructure</a:t>
            </a:r>
            <a:r>
              <a:rPr dirty="0" sz="2000" spc="60" b="1">
                <a:solidFill>
                  <a:srgbClr val="66FFFF"/>
                </a:solidFill>
                <a:latin typeface="Arial"/>
                <a:cs typeface="Arial"/>
              </a:rPr>
              <a:t> </a:t>
            </a:r>
            <a:r>
              <a:rPr dirty="0" sz="2000" spc="-5" b="1">
                <a:solidFill>
                  <a:srgbClr val="66FFFF"/>
                </a:solidFill>
                <a:latin typeface="Arial"/>
                <a:cs typeface="Arial"/>
              </a:rPr>
              <a:t>sites</a:t>
            </a:r>
            <a:endParaRPr sz="2000">
              <a:latin typeface="Arial"/>
              <a:cs typeface="Arial"/>
            </a:endParaRPr>
          </a:p>
        </p:txBody>
      </p:sp>
      <p:sp>
        <p:nvSpPr>
          <p:cNvPr id="10" name="object 10"/>
          <p:cNvSpPr txBox="1"/>
          <p:nvPr/>
        </p:nvSpPr>
        <p:spPr>
          <a:xfrm>
            <a:off x="231140" y="4469498"/>
            <a:ext cx="8687435" cy="1588135"/>
          </a:xfrm>
          <a:prstGeom prst="rect">
            <a:avLst/>
          </a:prstGeom>
        </p:spPr>
        <p:txBody>
          <a:bodyPr wrap="square" lIns="0" tIns="0" rIns="0" bIns="0" rtlCol="0" vert="horz">
            <a:spAutoFit/>
          </a:bodyPr>
          <a:lstStyle/>
          <a:p>
            <a:pPr algn="just" marL="355600" marR="5080" indent="-342900">
              <a:lnSpc>
                <a:spcPct val="100400"/>
              </a:lnSpc>
            </a:pPr>
            <a:r>
              <a:rPr dirty="0" sz="2000" spc="-5" b="1">
                <a:solidFill>
                  <a:srgbClr val="FFFFFF"/>
                </a:solidFill>
                <a:latin typeface="Arial"/>
                <a:cs typeface="Arial"/>
              </a:rPr>
              <a:t>16.It is recommended for use of hands free and ear phone technologies  such as blue tooth handsets and ear phone </a:t>
            </a:r>
            <a:r>
              <a:rPr dirty="0" sz="2000" b="1">
                <a:solidFill>
                  <a:srgbClr val="FFFFFF"/>
                </a:solidFill>
                <a:latin typeface="Arial"/>
                <a:cs typeface="Arial"/>
              </a:rPr>
              <a:t>so </a:t>
            </a:r>
            <a:r>
              <a:rPr dirty="0" sz="2000" spc="-5" b="1">
                <a:solidFill>
                  <a:srgbClr val="FFFFFF"/>
                </a:solidFill>
                <a:latin typeface="Arial"/>
                <a:cs typeface="Arial"/>
              </a:rPr>
              <a:t>as </a:t>
            </a:r>
            <a:r>
              <a:rPr dirty="0" sz="2000" b="1">
                <a:solidFill>
                  <a:srgbClr val="FFFFFF"/>
                </a:solidFill>
                <a:latin typeface="Arial"/>
                <a:cs typeface="Arial"/>
              </a:rPr>
              <a:t>to </a:t>
            </a:r>
            <a:r>
              <a:rPr dirty="0" sz="2000" spc="-5" b="1">
                <a:solidFill>
                  <a:srgbClr val="FFFFFF"/>
                </a:solidFill>
                <a:latin typeface="Arial"/>
                <a:cs typeface="Arial"/>
              </a:rPr>
              <a:t>minimize the </a:t>
            </a:r>
            <a:r>
              <a:rPr dirty="0" sz="2000" spc="545" b="1">
                <a:solidFill>
                  <a:srgbClr val="FFFFFF"/>
                </a:solidFill>
                <a:latin typeface="Arial"/>
                <a:cs typeface="Arial"/>
              </a:rPr>
              <a:t> </a:t>
            </a:r>
            <a:r>
              <a:rPr dirty="0" sz="2000" spc="-5" b="1">
                <a:solidFill>
                  <a:srgbClr val="FFFFFF"/>
                </a:solidFill>
                <a:latin typeface="Arial"/>
                <a:cs typeface="Arial"/>
              </a:rPr>
              <a:t>contact of head with cell</a:t>
            </a:r>
            <a:r>
              <a:rPr dirty="0" sz="2000" spc="-15" b="1">
                <a:solidFill>
                  <a:srgbClr val="FFFFFF"/>
                </a:solidFill>
                <a:latin typeface="Arial"/>
                <a:cs typeface="Arial"/>
              </a:rPr>
              <a:t> </a:t>
            </a:r>
            <a:r>
              <a:rPr dirty="0" sz="2000" spc="-5" b="1">
                <a:solidFill>
                  <a:srgbClr val="FFFFFF"/>
                </a:solidFill>
                <a:latin typeface="Arial"/>
                <a:cs typeface="Arial"/>
              </a:rPr>
              <a:t>phone.</a:t>
            </a:r>
            <a:endParaRPr sz="2000">
              <a:latin typeface="Arial"/>
              <a:cs typeface="Arial"/>
            </a:endParaRPr>
          </a:p>
          <a:p>
            <a:pPr>
              <a:lnSpc>
                <a:spcPct val="100000"/>
              </a:lnSpc>
              <a:spcBef>
                <a:spcPts val="42"/>
              </a:spcBef>
            </a:pPr>
            <a:endParaRPr sz="2600">
              <a:latin typeface="Times New Roman"/>
              <a:cs typeface="Times New Roman"/>
            </a:endParaRPr>
          </a:p>
          <a:p>
            <a:pPr marL="12700">
              <a:lnSpc>
                <a:spcPct val="100000"/>
              </a:lnSpc>
            </a:pPr>
            <a:r>
              <a:rPr dirty="0" sz="1800" b="1">
                <a:solidFill>
                  <a:srgbClr val="FFFFFF"/>
                </a:solidFill>
                <a:latin typeface="Arial"/>
                <a:cs typeface="Arial"/>
              </a:rPr>
              <a:t>.</a:t>
            </a:r>
            <a:endParaRPr sz="18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15071" y="2103120"/>
            <a:ext cx="1019175" cy="677545"/>
          </a:xfrm>
          <a:prstGeom prst="rect">
            <a:avLst/>
          </a:prstGeom>
        </p:spPr>
        <p:txBody>
          <a:bodyPr wrap="square" lIns="0" tIns="0" rIns="0" bIns="0" rtlCol="0" vert="horz">
            <a:spAutoFit/>
          </a:bodyPr>
          <a:lstStyle/>
          <a:p>
            <a:pPr marL="12700">
              <a:lnSpc>
                <a:spcPct val="100000"/>
              </a:lnSpc>
            </a:pPr>
            <a:r>
              <a:rPr dirty="0" sz="4400" b="1">
                <a:solidFill>
                  <a:srgbClr val="FFC000"/>
                </a:solidFill>
                <a:latin typeface="Arial"/>
                <a:cs typeface="Arial"/>
              </a:rPr>
              <a:t>(</a:t>
            </a:r>
            <a:r>
              <a:rPr dirty="0" sz="4400" spc="-5" b="1">
                <a:solidFill>
                  <a:srgbClr val="FFC000"/>
                </a:solidFill>
                <a:latin typeface="Arial"/>
                <a:cs typeface="Arial"/>
              </a:rPr>
              <a:t>i</a:t>
            </a:r>
            <a:r>
              <a:rPr dirty="0" sz="4400" spc="-5" b="1">
                <a:solidFill>
                  <a:srgbClr val="FFC000"/>
                </a:solidFill>
                <a:latin typeface="Arial"/>
                <a:cs typeface="Arial"/>
              </a:rPr>
              <a:t>v</a:t>
            </a:r>
            <a:r>
              <a:rPr dirty="0" sz="4400" b="1">
                <a:solidFill>
                  <a:srgbClr val="FFC000"/>
                </a:solidFill>
                <a:latin typeface="Arial"/>
                <a:cs typeface="Arial"/>
              </a:rPr>
              <a:t>).</a:t>
            </a:r>
            <a:endParaRPr sz="4400">
              <a:latin typeface="Arial"/>
              <a:cs typeface="Arial"/>
            </a:endParaRPr>
          </a:p>
        </p:txBody>
      </p:sp>
      <p:sp>
        <p:nvSpPr>
          <p:cNvPr id="3" name="object 3"/>
          <p:cNvSpPr txBox="1">
            <a:spLocks noGrp="1"/>
          </p:cNvSpPr>
          <p:nvPr>
            <p:ph type="title"/>
          </p:nvPr>
        </p:nvSpPr>
        <p:spPr>
          <a:xfrm>
            <a:off x="3174210" y="2103120"/>
            <a:ext cx="4031615" cy="677545"/>
          </a:xfrm>
          <a:prstGeom prst="rect"/>
        </p:spPr>
        <p:txBody>
          <a:bodyPr wrap="square" lIns="0" tIns="0" rIns="0" bIns="0" rtlCol="0" vert="horz">
            <a:spAutoFit/>
          </a:bodyPr>
          <a:lstStyle/>
          <a:p>
            <a:pPr marL="12700">
              <a:lnSpc>
                <a:spcPct val="100000"/>
              </a:lnSpc>
            </a:pPr>
            <a:r>
              <a:rPr dirty="0" sz="4400" spc="-5"/>
              <a:t>Public</a:t>
            </a:r>
            <a:r>
              <a:rPr dirty="0" sz="4400" spc="-65"/>
              <a:t> </a:t>
            </a:r>
            <a:r>
              <a:rPr dirty="0" sz="4400" spc="-5"/>
              <a:t>concern</a:t>
            </a:r>
            <a:endParaRPr sz="4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447800"/>
            <a:ext cx="8458200" cy="4876800"/>
          </a:xfrm>
          <a:prstGeom prst="rect">
            <a:avLst/>
          </a:prstGeom>
          <a:blipFill>
            <a:blip r:embed="rId2" cstate="print"/>
            <a:stretch>
              <a:fillRect/>
            </a:stretch>
          </a:blipFill>
        </p:spPr>
        <p:txBody>
          <a:bodyPr wrap="square" lIns="0" tIns="0" rIns="0" bIns="0" rtlCol="0"/>
          <a:lstStyle/>
          <a:p/>
        </p:txBody>
      </p:sp>
      <p:sp>
        <p:nvSpPr>
          <p:cNvPr id="3" name="object 3"/>
          <p:cNvSpPr txBox="1">
            <a:spLocks noGrp="1"/>
          </p:cNvSpPr>
          <p:nvPr>
            <p:ph type="title"/>
          </p:nvPr>
        </p:nvSpPr>
        <p:spPr>
          <a:prstGeom prst="rect"/>
        </p:spPr>
        <p:txBody>
          <a:bodyPr wrap="square" lIns="0" tIns="206057" rIns="0" bIns="0" rtlCol="0" vert="horz">
            <a:spAutoFit/>
          </a:bodyPr>
          <a:lstStyle/>
          <a:p>
            <a:pPr marL="916305">
              <a:lnSpc>
                <a:spcPct val="100000"/>
              </a:lnSpc>
            </a:pPr>
            <a:r>
              <a:rPr dirty="0" sz="4400" spc="-5">
                <a:solidFill>
                  <a:srgbClr val="FFFF00"/>
                </a:solidFill>
              </a:rPr>
              <a:t>Pulprilhad Pur, New</a:t>
            </a:r>
            <a:r>
              <a:rPr dirty="0" sz="4400" spc="-65">
                <a:solidFill>
                  <a:srgbClr val="FFFF00"/>
                </a:solidFill>
              </a:rPr>
              <a:t> </a:t>
            </a:r>
            <a:r>
              <a:rPr dirty="0" sz="4400" spc="-5">
                <a:solidFill>
                  <a:srgbClr val="FFFF00"/>
                </a:solidFill>
              </a:rPr>
              <a:t>Delhi</a:t>
            </a:r>
            <a:endParaRPr sz="4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3117" y="297497"/>
            <a:ext cx="7315834" cy="1102995"/>
          </a:xfrm>
          <a:prstGeom prst="rect">
            <a:avLst/>
          </a:prstGeom>
        </p:spPr>
        <p:txBody>
          <a:bodyPr wrap="square" lIns="0" tIns="0" rIns="0" bIns="0" rtlCol="0" vert="horz">
            <a:spAutoFit/>
          </a:bodyPr>
          <a:lstStyle/>
          <a:p>
            <a:pPr marL="12700">
              <a:lnSpc>
                <a:spcPts val="4310"/>
              </a:lnSpc>
            </a:pPr>
            <a:r>
              <a:rPr dirty="0" sz="3600" spc="-5" b="1">
                <a:solidFill>
                  <a:srgbClr val="FFFF00"/>
                </a:solidFill>
                <a:latin typeface="Arial"/>
                <a:cs typeface="Arial"/>
              </a:rPr>
              <a:t>Rahugupta T-10B Pulprahilad</a:t>
            </a:r>
            <a:r>
              <a:rPr dirty="0" sz="3600" spc="-20" b="1">
                <a:solidFill>
                  <a:srgbClr val="FFFF00"/>
                </a:solidFill>
                <a:latin typeface="Arial"/>
                <a:cs typeface="Arial"/>
              </a:rPr>
              <a:t> </a:t>
            </a:r>
            <a:r>
              <a:rPr dirty="0" sz="3600" spc="-5" b="1">
                <a:solidFill>
                  <a:srgbClr val="FFFF00"/>
                </a:solidFill>
                <a:latin typeface="Arial"/>
                <a:cs typeface="Arial"/>
              </a:rPr>
              <a:t>Pur</a:t>
            </a:r>
            <a:endParaRPr sz="3600">
              <a:latin typeface="Arial"/>
              <a:cs typeface="Arial"/>
            </a:endParaRPr>
          </a:p>
          <a:p>
            <a:pPr algn="ctr" marL="127635">
              <a:lnSpc>
                <a:spcPts val="4310"/>
              </a:lnSpc>
            </a:pPr>
            <a:r>
              <a:rPr dirty="0" sz="3600" spc="-5" b="1">
                <a:solidFill>
                  <a:srgbClr val="FFFF00"/>
                </a:solidFill>
                <a:latin typeface="Arial"/>
                <a:cs typeface="Arial"/>
              </a:rPr>
              <a:t>New</a:t>
            </a:r>
            <a:r>
              <a:rPr dirty="0" sz="3600" spc="-85" b="1">
                <a:solidFill>
                  <a:srgbClr val="FFFF00"/>
                </a:solidFill>
                <a:latin typeface="Arial"/>
                <a:cs typeface="Arial"/>
              </a:rPr>
              <a:t> </a:t>
            </a:r>
            <a:r>
              <a:rPr dirty="0" sz="3600" b="1">
                <a:solidFill>
                  <a:srgbClr val="FFFF00"/>
                </a:solidFill>
                <a:latin typeface="Arial"/>
                <a:cs typeface="Arial"/>
              </a:rPr>
              <a:t>Delhi</a:t>
            </a:r>
            <a:endParaRPr sz="3600">
              <a:latin typeface="Arial"/>
              <a:cs typeface="Arial"/>
            </a:endParaRPr>
          </a:p>
        </p:txBody>
      </p:sp>
      <p:sp>
        <p:nvSpPr>
          <p:cNvPr id="3" name="object 3"/>
          <p:cNvSpPr/>
          <p:nvPr/>
        </p:nvSpPr>
        <p:spPr>
          <a:xfrm>
            <a:off x="1600200" y="1524000"/>
            <a:ext cx="5943600" cy="5181600"/>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9450" y="914401"/>
            <a:ext cx="7854950" cy="5005386"/>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7487" y="390525"/>
            <a:ext cx="6056312" cy="6162675"/>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21100" y="2578100"/>
            <a:ext cx="1549398" cy="1854198"/>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4142830" y="3368040"/>
            <a:ext cx="711835" cy="285115"/>
          </a:xfrm>
          <a:prstGeom prst="rect">
            <a:avLst/>
          </a:prstGeom>
        </p:spPr>
        <p:txBody>
          <a:bodyPr wrap="square" lIns="0" tIns="0" rIns="0" bIns="0" rtlCol="0" vert="horz">
            <a:spAutoFit/>
          </a:bodyPr>
          <a:lstStyle/>
          <a:p>
            <a:pPr marL="12700">
              <a:lnSpc>
                <a:spcPct val="100000"/>
              </a:lnSpc>
            </a:pPr>
            <a:r>
              <a:rPr dirty="0" sz="1800" b="1">
                <a:latin typeface="Arial"/>
                <a:cs typeface="Arial"/>
              </a:rPr>
              <a:t>P</a:t>
            </a:r>
            <a:r>
              <a:rPr dirty="0" sz="1800" spc="-5" b="1">
                <a:latin typeface="Arial"/>
                <a:cs typeface="Arial"/>
              </a:rPr>
              <a:t>u</a:t>
            </a:r>
            <a:r>
              <a:rPr dirty="0" sz="1800" spc="-5" b="1">
                <a:latin typeface="Arial"/>
                <a:cs typeface="Arial"/>
              </a:rPr>
              <a:t>b</a:t>
            </a:r>
            <a:r>
              <a:rPr dirty="0" sz="1800" spc="-5" b="1">
                <a:latin typeface="Arial"/>
                <a:cs typeface="Arial"/>
              </a:rPr>
              <a:t>li</a:t>
            </a:r>
            <a:r>
              <a:rPr dirty="0" sz="1800" spc="-5" b="1">
                <a:latin typeface="Arial"/>
                <a:cs typeface="Arial"/>
              </a:rPr>
              <a:t>c</a:t>
            </a:r>
            <a:endParaRPr sz="1800">
              <a:latin typeface="Arial"/>
              <a:cs typeface="Arial"/>
            </a:endParaRPr>
          </a:p>
        </p:txBody>
      </p:sp>
      <p:sp>
        <p:nvSpPr>
          <p:cNvPr id="4" name="object 4"/>
          <p:cNvSpPr/>
          <p:nvPr/>
        </p:nvSpPr>
        <p:spPr>
          <a:xfrm>
            <a:off x="977900" y="1054099"/>
            <a:ext cx="1854198" cy="1549398"/>
          </a:xfrm>
          <a:prstGeom prst="rect">
            <a:avLst/>
          </a:prstGeom>
          <a:blipFill>
            <a:blip r:embed="rId3" cstate="print"/>
            <a:stretch>
              <a:fillRect/>
            </a:stretch>
          </a:blipFill>
        </p:spPr>
        <p:txBody>
          <a:bodyPr wrap="square" lIns="0" tIns="0" rIns="0" bIns="0" rtlCol="0"/>
          <a:lstStyle/>
          <a:p/>
        </p:txBody>
      </p:sp>
      <p:sp>
        <p:nvSpPr>
          <p:cNvPr id="5" name="object 5"/>
          <p:cNvSpPr txBox="1"/>
          <p:nvPr/>
        </p:nvSpPr>
        <p:spPr>
          <a:xfrm>
            <a:off x="1342527" y="1691640"/>
            <a:ext cx="1130935" cy="285115"/>
          </a:xfrm>
          <a:prstGeom prst="rect">
            <a:avLst/>
          </a:prstGeom>
        </p:spPr>
        <p:txBody>
          <a:bodyPr wrap="square" lIns="0" tIns="0" rIns="0" bIns="0" rtlCol="0" vert="horz">
            <a:spAutoFit/>
          </a:bodyPr>
          <a:lstStyle/>
          <a:p>
            <a:pPr marL="12700">
              <a:lnSpc>
                <a:spcPct val="100000"/>
              </a:lnSpc>
            </a:pPr>
            <a:r>
              <a:rPr dirty="0" sz="1800" spc="-5" b="1">
                <a:latin typeface="Arial"/>
                <a:cs typeface="Arial"/>
              </a:rPr>
              <a:t>Engineers</a:t>
            </a:r>
            <a:endParaRPr sz="1800">
              <a:latin typeface="Arial"/>
              <a:cs typeface="Arial"/>
            </a:endParaRPr>
          </a:p>
        </p:txBody>
      </p:sp>
      <p:sp>
        <p:nvSpPr>
          <p:cNvPr id="6" name="object 6"/>
          <p:cNvSpPr/>
          <p:nvPr/>
        </p:nvSpPr>
        <p:spPr>
          <a:xfrm>
            <a:off x="6311900" y="977899"/>
            <a:ext cx="1777998" cy="1473199"/>
          </a:xfrm>
          <a:prstGeom prst="rect">
            <a:avLst/>
          </a:prstGeom>
          <a:blipFill>
            <a:blip r:embed="rId4" cstate="print"/>
            <a:stretch>
              <a:fillRect/>
            </a:stretch>
          </a:blipFill>
        </p:spPr>
        <p:txBody>
          <a:bodyPr wrap="square" lIns="0" tIns="0" rIns="0" bIns="0" rtlCol="0"/>
          <a:lstStyle/>
          <a:p/>
        </p:txBody>
      </p:sp>
      <p:sp>
        <p:nvSpPr>
          <p:cNvPr id="7" name="object 7"/>
          <p:cNvSpPr txBox="1"/>
          <p:nvPr/>
        </p:nvSpPr>
        <p:spPr>
          <a:xfrm>
            <a:off x="6740119" y="1577340"/>
            <a:ext cx="927735" cy="285115"/>
          </a:xfrm>
          <a:prstGeom prst="rect">
            <a:avLst/>
          </a:prstGeom>
        </p:spPr>
        <p:txBody>
          <a:bodyPr wrap="square" lIns="0" tIns="0" rIns="0" bIns="0" rtlCol="0" vert="horz">
            <a:spAutoFit/>
          </a:bodyPr>
          <a:lstStyle/>
          <a:p>
            <a:pPr marL="12700">
              <a:lnSpc>
                <a:spcPct val="100000"/>
              </a:lnSpc>
            </a:pPr>
            <a:r>
              <a:rPr dirty="0" sz="1800" spc="-5" b="1">
                <a:latin typeface="Arial"/>
                <a:cs typeface="Arial"/>
              </a:rPr>
              <a:t>Industry</a:t>
            </a:r>
            <a:endParaRPr sz="1800">
              <a:latin typeface="Arial"/>
              <a:cs typeface="Arial"/>
            </a:endParaRPr>
          </a:p>
        </p:txBody>
      </p:sp>
      <p:sp>
        <p:nvSpPr>
          <p:cNvPr id="8" name="object 8"/>
          <p:cNvSpPr/>
          <p:nvPr/>
        </p:nvSpPr>
        <p:spPr>
          <a:xfrm>
            <a:off x="3492500" y="5626100"/>
            <a:ext cx="2006598" cy="1092199"/>
          </a:xfrm>
          <a:prstGeom prst="rect">
            <a:avLst/>
          </a:prstGeom>
          <a:blipFill>
            <a:blip r:embed="rId5" cstate="print"/>
            <a:stretch>
              <a:fillRect/>
            </a:stretch>
          </a:blipFill>
        </p:spPr>
        <p:txBody>
          <a:bodyPr wrap="square" lIns="0" tIns="0" rIns="0" bIns="0" rtlCol="0"/>
          <a:lstStyle/>
          <a:p/>
        </p:txBody>
      </p:sp>
      <p:sp>
        <p:nvSpPr>
          <p:cNvPr id="9" name="object 9"/>
          <p:cNvSpPr txBox="1"/>
          <p:nvPr/>
        </p:nvSpPr>
        <p:spPr>
          <a:xfrm>
            <a:off x="3944033" y="5938520"/>
            <a:ext cx="1109980" cy="485775"/>
          </a:xfrm>
          <a:prstGeom prst="rect">
            <a:avLst/>
          </a:prstGeom>
        </p:spPr>
        <p:txBody>
          <a:bodyPr wrap="square" lIns="0" tIns="0" rIns="0" bIns="0" rtlCol="0" vert="horz">
            <a:spAutoFit/>
          </a:bodyPr>
          <a:lstStyle/>
          <a:p>
            <a:pPr marL="74295" marR="5080" indent="-62230">
              <a:lnSpc>
                <a:spcPts val="1900"/>
              </a:lnSpc>
            </a:pPr>
            <a:r>
              <a:rPr dirty="0" sz="1600" b="1">
                <a:latin typeface="Arial"/>
                <a:cs typeface="Arial"/>
              </a:rPr>
              <a:t>Biomedical  </a:t>
            </a:r>
            <a:r>
              <a:rPr dirty="0" sz="1600" spc="-5" b="1">
                <a:latin typeface="Arial"/>
                <a:cs typeface="Arial"/>
              </a:rPr>
              <a:t>Scientists</a:t>
            </a:r>
            <a:endParaRPr sz="1600">
              <a:latin typeface="Arial"/>
              <a:cs typeface="Arial"/>
            </a:endParaRPr>
          </a:p>
        </p:txBody>
      </p:sp>
      <p:sp>
        <p:nvSpPr>
          <p:cNvPr id="10" name="object 10"/>
          <p:cNvSpPr/>
          <p:nvPr/>
        </p:nvSpPr>
        <p:spPr>
          <a:xfrm>
            <a:off x="2585262" y="2223651"/>
            <a:ext cx="1371599" cy="1147156"/>
          </a:xfrm>
          <a:prstGeom prst="rect">
            <a:avLst/>
          </a:prstGeom>
          <a:blipFill>
            <a:blip r:embed="rId6" cstate="print"/>
            <a:stretch>
              <a:fillRect/>
            </a:stretch>
          </a:blipFill>
        </p:spPr>
        <p:txBody>
          <a:bodyPr wrap="square" lIns="0" tIns="0" rIns="0" bIns="0" rtlCol="0"/>
          <a:lstStyle/>
          <a:p/>
        </p:txBody>
      </p:sp>
      <p:sp>
        <p:nvSpPr>
          <p:cNvPr id="11" name="object 11"/>
          <p:cNvSpPr/>
          <p:nvPr/>
        </p:nvSpPr>
        <p:spPr>
          <a:xfrm>
            <a:off x="2667000" y="2286000"/>
            <a:ext cx="1037590" cy="815340"/>
          </a:xfrm>
          <a:custGeom>
            <a:avLst/>
            <a:gdLst/>
            <a:ahLst/>
            <a:cxnLst/>
            <a:rect l="l" t="t" r="r" b="b"/>
            <a:pathLst>
              <a:path w="1037589" h="815339">
                <a:moveTo>
                  <a:pt x="0" y="0"/>
                </a:moveTo>
                <a:lnTo>
                  <a:pt x="1037069" y="814841"/>
                </a:lnTo>
              </a:path>
            </a:pathLst>
          </a:custGeom>
          <a:ln w="38099">
            <a:solidFill>
              <a:srgbClr val="C6E6E9"/>
            </a:solidFill>
          </a:ln>
        </p:spPr>
        <p:txBody>
          <a:bodyPr wrap="square" lIns="0" tIns="0" rIns="0" bIns="0" rtlCol="0"/>
          <a:lstStyle/>
          <a:p/>
        </p:txBody>
      </p:sp>
      <p:sp>
        <p:nvSpPr>
          <p:cNvPr id="12" name="object 12"/>
          <p:cNvSpPr/>
          <p:nvPr/>
        </p:nvSpPr>
        <p:spPr>
          <a:xfrm>
            <a:off x="3554133" y="2958746"/>
            <a:ext cx="179705" cy="165735"/>
          </a:xfrm>
          <a:custGeom>
            <a:avLst/>
            <a:gdLst/>
            <a:ahLst/>
            <a:cxnLst/>
            <a:rect l="l" t="t" r="r" b="b"/>
            <a:pathLst>
              <a:path w="179704" h="165735">
                <a:moveTo>
                  <a:pt x="21488" y="105039"/>
                </a:moveTo>
                <a:lnTo>
                  <a:pt x="13935" y="105502"/>
                </a:lnTo>
                <a:lnTo>
                  <a:pt x="7377" y="108712"/>
                </a:lnTo>
                <a:lnTo>
                  <a:pt x="2502" y="114147"/>
                </a:lnTo>
                <a:lnTo>
                  <a:pt x="0" y="121282"/>
                </a:lnTo>
                <a:lnTo>
                  <a:pt x="462" y="128837"/>
                </a:lnTo>
                <a:lnTo>
                  <a:pt x="3673" y="135398"/>
                </a:lnTo>
                <a:lnTo>
                  <a:pt x="9108" y="140274"/>
                </a:lnTo>
                <a:lnTo>
                  <a:pt x="16243" y="142771"/>
                </a:lnTo>
                <a:lnTo>
                  <a:pt x="179666" y="165453"/>
                </a:lnTo>
                <a:lnTo>
                  <a:pt x="161187" y="118742"/>
                </a:lnTo>
                <a:lnTo>
                  <a:pt x="120205" y="118742"/>
                </a:lnTo>
                <a:lnTo>
                  <a:pt x="21488" y="105039"/>
                </a:lnTo>
                <a:close/>
              </a:path>
              <a:path w="179704" h="165735">
                <a:moveTo>
                  <a:pt x="101691" y="0"/>
                </a:moveTo>
                <a:lnTo>
                  <a:pt x="94246" y="1331"/>
                </a:lnTo>
                <a:lnTo>
                  <a:pt x="87903" y="5453"/>
                </a:lnTo>
                <a:lnTo>
                  <a:pt x="83773" y="11480"/>
                </a:lnTo>
                <a:lnTo>
                  <a:pt x="82204" y="18613"/>
                </a:lnTo>
                <a:lnTo>
                  <a:pt x="83540" y="26058"/>
                </a:lnTo>
                <a:lnTo>
                  <a:pt x="120205" y="118742"/>
                </a:lnTo>
                <a:lnTo>
                  <a:pt x="161187" y="118742"/>
                </a:lnTo>
                <a:lnTo>
                  <a:pt x="118973" y="12037"/>
                </a:lnTo>
                <a:lnTo>
                  <a:pt x="114851" y="5695"/>
                </a:lnTo>
                <a:lnTo>
                  <a:pt x="108824" y="1569"/>
                </a:lnTo>
                <a:lnTo>
                  <a:pt x="101691" y="0"/>
                </a:lnTo>
                <a:close/>
              </a:path>
            </a:pathLst>
          </a:custGeom>
          <a:solidFill>
            <a:srgbClr val="C6E6E9"/>
          </a:solidFill>
        </p:spPr>
        <p:txBody>
          <a:bodyPr wrap="square" lIns="0" tIns="0" rIns="0" bIns="0" rtlCol="0"/>
          <a:lstStyle/>
          <a:p/>
        </p:txBody>
      </p:sp>
      <p:sp>
        <p:nvSpPr>
          <p:cNvPr id="13" name="object 13"/>
          <p:cNvSpPr/>
          <p:nvPr/>
        </p:nvSpPr>
        <p:spPr>
          <a:xfrm>
            <a:off x="5112321" y="2165464"/>
            <a:ext cx="1554480" cy="1433944"/>
          </a:xfrm>
          <a:prstGeom prst="rect">
            <a:avLst/>
          </a:prstGeom>
          <a:blipFill>
            <a:blip r:embed="rId7" cstate="print"/>
            <a:stretch>
              <a:fillRect/>
            </a:stretch>
          </a:blipFill>
        </p:spPr>
        <p:txBody>
          <a:bodyPr wrap="square" lIns="0" tIns="0" rIns="0" bIns="0" rtlCol="0"/>
          <a:lstStyle/>
          <a:p/>
        </p:txBody>
      </p:sp>
      <p:sp>
        <p:nvSpPr>
          <p:cNvPr id="14" name="object 14"/>
          <p:cNvSpPr/>
          <p:nvPr/>
        </p:nvSpPr>
        <p:spPr>
          <a:xfrm>
            <a:off x="5362056" y="2225675"/>
            <a:ext cx="1219835" cy="1102360"/>
          </a:xfrm>
          <a:custGeom>
            <a:avLst/>
            <a:gdLst/>
            <a:ahLst/>
            <a:cxnLst/>
            <a:rect l="l" t="t" r="r" b="b"/>
            <a:pathLst>
              <a:path w="1219834" h="1102360">
                <a:moveTo>
                  <a:pt x="1219718" y="0"/>
                </a:moveTo>
                <a:lnTo>
                  <a:pt x="0" y="1101779"/>
                </a:lnTo>
              </a:path>
            </a:pathLst>
          </a:custGeom>
          <a:ln w="38099">
            <a:solidFill>
              <a:srgbClr val="C6E6E9"/>
            </a:solidFill>
          </a:ln>
        </p:spPr>
        <p:txBody>
          <a:bodyPr wrap="square" lIns="0" tIns="0" rIns="0" bIns="0" rtlCol="0"/>
          <a:lstStyle/>
          <a:p/>
        </p:txBody>
      </p:sp>
      <p:sp>
        <p:nvSpPr>
          <p:cNvPr id="15" name="object 15"/>
          <p:cNvSpPr/>
          <p:nvPr/>
        </p:nvSpPr>
        <p:spPr>
          <a:xfrm>
            <a:off x="5334000" y="3182385"/>
            <a:ext cx="176530" cy="170815"/>
          </a:xfrm>
          <a:custGeom>
            <a:avLst/>
            <a:gdLst/>
            <a:ahLst/>
            <a:cxnLst/>
            <a:rect l="l" t="t" r="r" b="b"/>
            <a:pathLst>
              <a:path w="176529" h="170814">
                <a:moveTo>
                  <a:pt x="66434" y="0"/>
                </a:moveTo>
                <a:lnTo>
                  <a:pt x="59426" y="2057"/>
                </a:lnTo>
                <a:lnTo>
                  <a:pt x="53699" y="6591"/>
                </a:lnTo>
                <a:lnTo>
                  <a:pt x="50025" y="13201"/>
                </a:lnTo>
                <a:lnTo>
                  <a:pt x="0" y="170414"/>
                </a:lnTo>
                <a:lnTo>
                  <a:pt x="161467" y="136582"/>
                </a:lnTo>
                <a:lnTo>
                  <a:pt x="168420" y="133595"/>
                </a:lnTo>
                <a:lnTo>
                  <a:pt x="173512" y="128357"/>
                </a:lnTo>
                <a:lnTo>
                  <a:pt x="176267" y="121592"/>
                </a:lnTo>
                <a:lnTo>
                  <a:pt x="176254" y="119729"/>
                </a:lnTo>
                <a:lnTo>
                  <a:pt x="56108" y="119729"/>
                </a:lnTo>
                <a:lnTo>
                  <a:pt x="86334" y="24758"/>
                </a:lnTo>
                <a:lnTo>
                  <a:pt x="87155" y="17235"/>
                </a:lnTo>
                <a:lnTo>
                  <a:pt x="85101" y="10226"/>
                </a:lnTo>
                <a:lnTo>
                  <a:pt x="80567" y="4498"/>
                </a:lnTo>
                <a:lnTo>
                  <a:pt x="73952" y="819"/>
                </a:lnTo>
                <a:lnTo>
                  <a:pt x="66434" y="0"/>
                </a:lnTo>
                <a:close/>
              </a:path>
              <a:path w="176529" h="170814">
                <a:moveTo>
                  <a:pt x="161223" y="99232"/>
                </a:moveTo>
                <a:lnTo>
                  <a:pt x="153657" y="99282"/>
                </a:lnTo>
                <a:lnTo>
                  <a:pt x="56108" y="119729"/>
                </a:lnTo>
                <a:lnTo>
                  <a:pt x="176254" y="119729"/>
                </a:lnTo>
                <a:lnTo>
                  <a:pt x="176212" y="114026"/>
                </a:lnTo>
                <a:lnTo>
                  <a:pt x="173225" y="107076"/>
                </a:lnTo>
                <a:lnTo>
                  <a:pt x="167987" y="101987"/>
                </a:lnTo>
                <a:lnTo>
                  <a:pt x="161223" y="99232"/>
                </a:lnTo>
                <a:close/>
              </a:path>
            </a:pathLst>
          </a:custGeom>
          <a:solidFill>
            <a:srgbClr val="C6E6E9"/>
          </a:solidFill>
        </p:spPr>
        <p:txBody>
          <a:bodyPr wrap="square" lIns="0" tIns="0" rIns="0" bIns="0" rtlCol="0"/>
          <a:lstStyle/>
          <a:p/>
        </p:txBody>
      </p:sp>
      <p:sp>
        <p:nvSpPr>
          <p:cNvPr id="16" name="object 16"/>
          <p:cNvSpPr/>
          <p:nvPr/>
        </p:nvSpPr>
        <p:spPr>
          <a:xfrm>
            <a:off x="4276902" y="4372486"/>
            <a:ext cx="440574" cy="1363294"/>
          </a:xfrm>
          <a:prstGeom prst="rect">
            <a:avLst/>
          </a:prstGeom>
          <a:blipFill>
            <a:blip r:embed="rId8" cstate="print"/>
            <a:stretch>
              <a:fillRect/>
            </a:stretch>
          </a:blipFill>
        </p:spPr>
        <p:txBody>
          <a:bodyPr wrap="square" lIns="0" tIns="0" rIns="0" bIns="0" rtlCol="0"/>
          <a:lstStyle/>
          <a:p/>
        </p:txBody>
      </p:sp>
      <p:sp>
        <p:nvSpPr>
          <p:cNvPr id="17" name="object 17"/>
          <p:cNvSpPr/>
          <p:nvPr/>
        </p:nvSpPr>
        <p:spPr>
          <a:xfrm>
            <a:off x="4494212" y="4611398"/>
            <a:ext cx="3175" cy="1029335"/>
          </a:xfrm>
          <a:custGeom>
            <a:avLst/>
            <a:gdLst/>
            <a:ahLst/>
            <a:cxnLst/>
            <a:rect l="l" t="t" r="r" b="b"/>
            <a:pathLst>
              <a:path w="3175" h="1029335">
                <a:moveTo>
                  <a:pt x="0" y="1028989"/>
                </a:moveTo>
                <a:lnTo>
                  <a:pt x="3062" y="0"/>
                </a:lnTo>
              </a:path>
            </a:pathLst>
          </a:custGeom>
          <a:ln w="38099">
            <a:solidFill>
              <a:srgbClr val="C6E6E9"/>
            </a:solidFill>
          </a:ln>
        </p:spPr>
        <p:txBody>
          <a:bodyPr wrap="square" lIns="0" tIns="0" rIns="0" bIns="0" rtlCol="0"/>
          <a:lstStyle/>
          <a:p/>
        </p:txBody>
      </p:sp>
      <p:sp>
        <p:nvSpPr>
          <p:cNvPr id="18" name="object 18"/>
          <p:cNvSpPr/>
          <p:nvPr/>
        </p:nvSpPr>
        <p:spPr>
          <a:xfrm>
            <a:off x="4411366" y="4573587"/>
            <a:ext cx="171450" cy="171450"/>
          </a:xfrm>
          <a:custGeom>
            <a:avLst/>
            <a:gdLst/>
            <a:ahLst/>
            <a:cxnLst/>
            <a:rect l="l" t="t" r="r" b="b"/>
            <a:pathLst>
              <a:path w="171450" h="171450">
                <a:moveTo>
                  <a:pt x="129825" y="75615"/>
                </a:moveTo>
                <a:lnTo>
                  <a:pt x="85792" y="75615"/>
                </a:lnTo>
                <a:lnTo>
                  <a:pt x="135754" y="161861"/>
                </a:lnTo>
                <a:lnTo>
                  <a:pt x="140772" y="167522"/>
                </a:lnTo>
                <a:lnTo>
                  <a:pt x="147342" y="170713"/>
                </a:lnTo>
                <a:lnTo>
                  <a:pt x="154627" y="171209"/>
                </a:lnTo>
                <a:lnTo>
                  <a:pt x="161789" y="168782"/>
                </a:lnTo>
                <a:lnTo>
                  <a:pt x="167457" y="163772"/>
                </a:lnTo>
                <a:lnTo>
                  <a:pt x="170652" y="157205"/>
                </a:lnTo>
                <a:lnTo>
                  <a:pt x="171149" y="149921"/>
                </a:lnTo>
                <a:lnTo>
                  <a:pt x="168723" y="142760"/>
                </a:lnTo>
                <a:lnTo>
                  <a:pt x="129825" y="75615"/>
                </a:lnTo>
                <a:close/>
              </a:path>
              <a:path w="171450" h="171450">
                <a:moveTo>
                  <a:pt x="86020" y="0"/>
                </a:moveTo>
                <a:lnTo>
                  <a:pt x="2467" y="142265"/>
                </a:lnTo>
                <a:lnTo>
                  <a:pt x="0" y="149414"/>
                </a:lnTo>
                <a:lnTo>
                  <a:pt x="453" y="156702"/>
                </a:lnTo>
                <a:lnTo>
                  <a:pt x="3608" y="163289"/>
                </a:lnTo>
                <a:lnTo>
                  <a:pt x="9249" y="168338"/>
                </a:lnTo>
                <a:lnTo>
                  <a:pt x="16398" y="170798"/>
                </a:lnTo>
                <a:lnTo>
                  <a:pt x="23686" y="170343"/>
                </a:lnTo>
                <a:lnTo>
                  <a:pt x="30273" y="167190"/>
                </a:lnTo>
                <a:lnTo>
                  <a:pt x="35322" y="161556"/>
                </a:lnTo>
                <a:lnTo>
                  <a:pt x="85792" y="75615"/>
                </a:lnTo>
                <a:lnTo>
                  <a:pt x="129825" y="75615"/>
                </a:lnTo>
                <a:lnTo>
                  <a:pt x="86020" y="0"/>
                </a:lnTo>
                <a:close/>
              </a:path>
            </a:pathLst>
          </a:custGeom>
          <a:solidFill>
            <a:srgbClr val="C6E6E9"/>
          </a:solidFill>
        </p:spPr>
        <p:txBody>
          <a:bodyPr wrap="square" lIns="0" tIns="0" rIns="0" bIns="0" rtlCol="0"/>
          <a:lstStyle/>
          <a:p/>
        </p:txBody>
      </p:sp>
      <p:sp>
        <p:nvSpPr>
          <p:cNvPr id="19" name="object 19"/>
          <p:cNvSpPr/>
          <p:nvPr/>
        </p:nvSpPr>
        <p:spPr>
          <a:xfrm>
            <a:off x="2597721" y="1517070"/>
            <a:ext cx="3948544" cy="482137"/>
          </a:xfrm>
          <a:prstGeom prst="rect">
            <a:avLst/>
          </a:prstGeom>
          <a:blipFill>
            <a:blip r:embed="rId9" cstate="print"/>
            <a:stretch>
              <a:fillRect/>
            </a:stretch>
          </a:blipFill>
        </p:spPr>
        <p:txBody>
          <a:bodyPr wrap="square" lIns="0" tIns="0" rIns="0" bIns="0" rtlCol="0"/>
          <a:lstStyle/>
          <a:p/>
        </p:txBody>
      </p:sp>
      <p:sp>
        <p:nvSpPr>
          <p:cNvPr id="20" name="object 20"/>
          <p:cNvSpPr/>
          <p:nvPr/>
        </p:nvSpPr>
        <p:spPr>
          <a:xfrm>
            <a:off x="2857205" y="1714911"/>
            <a:ext cx="3429635" cy="37465"/>
          </a:xfrm>
          <a:custGeom>
            <a:avLst/>
            <a:gdLst/>
            <a:ahLst/>
            <a:cxnLst/>
            <a:rect l="l" t="t" r="r" b="b"/>
            <a:pathLst>
              <a:path w="3429635" h="37464">
                <a:moveTo>
                  <a:pt x="0" y="37278"/>
                </a:moveTo>
                <a:lnTo>
                  <a:pt x="3429592" y="0"/>
                </a:lnTo>
              </a:path>
            </a:pathLst>
          </a:custGeom>
          <a:ln w="38099">
            <a:solidFill>
              <a:srgbClr val="C6E6E9"/>
            </a:solidFill>
          </a:ln>
        </p:spPr>
        <p:txBody>
          <a:bodyPr wrap="square" lIns="0" tIns="0" rIns="0" bIns="0" rtlCol="0"/>
          <a:lstStyle/>
          <a:p/>
        </p:txBody>
      </p:sp>
      <p:sp>
        <p:nvSpPr>
          <p:cNvPr id="21" name="object 21"/>
          <p:cNvSpPr/>
          <p:nvPr/>
        </p:nvSpPr>
        <p:spPr>
          <a:xfrm>
            <a:off x="2819400" y="1665408"/>
            <a:ext cx="172085" cy="171450"/>
          </a:xfrm>
          <a:custGeom>
            <a:avLst/>
            <a:gdLst/>
            <a:ahLst/>
            <a:cxnLst/>
            <a:rect l="l" t="t" r="r" b="b"/>
            <a:pathLst>
              <a:path w="172085" h="171450">
                <a:moveTo>
                  <a:pt x="148724" y="0"/>
                </a:moveTo>
                <a:lnTo>
                  <a:pt x="141592" y="2520"/>
                </a:lnTo>
                <a:lnTo>
                  <a:pt x="0" y="87191"/>
                </a:lnTo>
                <a:lnTo>
                  <a:pt x="143408" y="168763"/>
                </a:lnTo>
                <a:lnTo>
                  <a:pt x="150591" y="171131"/>
                </a:lnTo>
                <a:lnTo>
                  <a:pt x="157870" y="170576"/>
                </a:lnTo>
                <a:lnTo>
                  <a:pt x="164411" y="167331"/>
                </a:lnTo>
                <a:lnTo>
                  <a:pt x="169379" y="161626"/>
                </a:lnTo>
                <a:lnTo>
                  <a:pt x="171747" y="154441"/>
                </a:lnTo>
                <a:lnTo>
                  <a:pt x="171192" y="147159"/>
                </a:lnTo>
                <a:lnTo>
                  <a:pt x="167947" y="140618"/>
                </a:lnTo>
                <a:lnTo>
                  <a:pt x="162242" y="135655"/>
                </a:lnTo>
                <a:lnTo>
                  <a:pt x="75603" y="86366"/>
                </a:lnTo>
                <a:lnTo>
                  <a:pt x="161150" y="35223"/>
                </a:lnTo>
                <a:lnTo>
                  <a:pt x="166746" y="30126"/>
                </a:lnTo>
                <a:lnTo>
                  <a:pt x="169848" y="23512"/>
                </a:lnTo>
                <a:lnTo>
                  <a:pt x="170242" y="16219"/>
                </a:lnTo>
                <a:lnTo>
                  <a:pt x="167716" y="9086"/>
                </a:lnTo>
                <a:lnTo>
                  <a:pt x="162627" y="3492"/>
                </a:lnTo>
                <a:lnTo>
                  <a:pt x="156016" y="393"/>
                </a:lnTo>
                <a:lnTo>
                  <a:pt x="148724" y="0"/>
                </a:lnTo>
                <a:close/>
              </a:path>
            </a:pathLst>
          </a:custGeom>
          <a:solidFill>
            <a:srgbClr val="C6E6E9"/>
          </a:solidFill>
        </p:spPr>
        <p:txBody>
          <a:bodyPr wrap="square" lIns="0" tIns="0" rIns="0" bIns="0" rtlCol="0"/>
          <a:lstStyle/>
          <a:p/>
        </p:txBody>
      </p:sp>
      <p:sp>
        <p:nvSpPr>
          <p:cNvPr id="22" name="object 22"/>
          <p:cNvSpPr/>
          <p:nvPr/>
        </p:nvSpPr>
        <p:spPr>
          <a:xfrm>
            <a:off x="6152852" y="1630560"/>
            <a:ext cx="172085" cy="171450"/>
          </a:xfrm>
          <a:custGeom>
            <a:avLst/>
            <a:gdLst/>
            <a:ahLst/>
            <a:cxnLst/>
            <a:rect l="l" t="t" r="r" b="b"/>
            <a:pathLst>
              <a:path w="172085" h="171450">
                <a:moveTo>
                  <a:pt x="21153" y="0"/>
                </a:moveTo>
                <a:lnTo>
                  <a:pt x="13871" y="554"/>
                </a:lnTo>
                <a:lnTo>
                  <a:pt x="7330" y="3799"/>
                </a:lnTo>
                <a:lnTo>
                  <a:pt x="2367" y="9504"/>
                </a:lnTo>
                <a:lnTo>
                  <a:pt x="0" y="16689"/>
                </a:lnTo>
                <a:lnTo>
                  <a:pt x="554" y="23971"/>
                </a:lnTo>
                <a:lnTo>
                  <a:pt x="3799" y="30512"/>
                </a:lnTo>
                <a:lnTo>
                  <a:pt x="9504" y="35476"/>
                </a:lnTo>
                <a:lnTo>
                  <a:pt x="96131" y="84764"/>
                </a:lnTo>
                <a:lnTo>
                  <a:pt x="10596" y="135920"/>
                </a:lnTo>
                <a:lnTo>
                  <a:pt x="5000" y="141009"/>
                </a:lnTo>
                <a:lnTo>
                  <a:pt x="1897" y="147620"/>
                </a:lnTo>
                <a:lnTo>
                  <a:pt x="1499" y="154912"/>
                </a:lnTo>
                <a:lnTo>
                  <a:pt x="4018" y="162044"/>
                </a:lnTo>
                <a:lnTo>
                  <a:pt x="9114" y="167638"/>
                </a:lnTo>
                <a:lnTo>
                  <a:pt x="15729" y="170737"/>
                </a:lnTo>
                <a:lnTo>
                  <a:pt x="23022" y="171131"/>
                </a:lnTo>
                <a:lnTo>
                  <a:pt x="30154" y="168610"/>
                </a:lnTo>
                <a:lnTo>
                  <a:pt x="171747" y="83939"/>
                </a:lnTo>
                <a:lnTo>
                  <a:pt x="28338" y="2367"/>
                </a:lnTo>
                <a:lnTo>
                  <a:pt x="21153" y="0"/>
                </a:lnTo>
                <a:close/>
              </a:path>
            </a:pathLst>
          </a:custGeom>
          <a:solidFill>
            <a:srgbClr val="C6E6E9"/>
          </a:solidFill>
        </p:spPr>
        <p:txBody>
          <a:bodyPr wrap="square" lIns="0" tIns="0" rIns="0" bIns="0" rtlCol="0"/>
          <a:lstStyle/>
          <a:p/>
        </p:txBody>
      </p:sp>
      <p:sp>
        <p:nvSpPr>
          <p:cNvPr id="23" name="object 23"/>
          <p:cNvSpPr/>
          <p:nvPr/>
        </p:nvSpPr>
        <p:spPr>
          <a:xfrm>
            <a:off x="4975161" y="2240283"/>
            <a:ext cx="2448102" cy="3798912"/>
          </a:xfrm>
          <a:prstGeom prst="rect">
            <a:avLst/>
          </a:prstGeom>
          <a:blipFill>
            <a:blip r:embed="rId10" cstate="print"/>
            <a:stretch>
              <a:fillRect/>
            </a:stretch>
          </a:blipFill>
        </p:spPr>
        <p:txBody>
          <a:bodyPr wrap="square" lIns="0" tIns="0" rIns="0" bIns="0" rtlCol="0"/>
          <a:lstStyle/>
          <a:p/>
        </p:txBody>
      </p:sp>
      <p:sp>
        <p:nvSpPr>
          <p:cNvPr id="24" name="object 24"/>
          <p:cNvSpPr/>
          <p:nvPr/>
        </p:nvSpPr>
        <p:spPr>
          <a:xfrm>
            <a:off x="5215281" y="2470856"/>
            <a:ext cx="1966595" cy="3291204"/>
          </a:xfrm>
          <a:custGeom>
            <a:avLst/>
            <a:gdLst/>
            <a:ahLst/>
            <a:cxnLst/>
            <a:rect l="l" t="t" r="r" b="b"/>
            <a:pathLst>
              <a:path w="1966595" h="3291204">
                <a:moveTo>
                  <a:pt x="1966227" y="0"/>
                </a:moveTo>
                <a:lnTo>
                  <a:pt x="0" y="3291061"/>
                </a:lnTo>
              </a:path>
            </a:pathLst>
          </a:custGeom>
          <a:ln w="38099">
            <a:solidFill>
              <a:srgbClr val="C6E6E9"/>
            </a:solidFill>
          </a:ln>
        </p:spPr>
        <p:txBody>
          <a:bodyPr wrap="square" lIns="0" tIns="0" rIns="0" bIns="0" rtlCol="0"/>
          <a:lstStyle/>
          <a:p/>
        </p:txBody>
      </p:sp>
      <p:sp>
        <p:nvSpPr>
          <p:cNvPr id="25" name="object 25"/>
          <p:cNvSpPr/>
          <p:nvPr/>
        </p:nvSpPr>
        <p:spPr>
          <a:xfrm>
            <a:off x="7046698" y="2438400"/>
            <a:ext cx="154305" cy="184150"/>
          </a:xfrm>
          <a:custGeom>
            <a:avLst/>
            <a:gdLst/>
            <a:ahLst/>
            <a:cxnLst/>
            <a:rect l="l" t="t" r="r" b="b"/>
            <a:pathLst>
              <a:path w="154304" h="184150">
                <a:moveTo>
                  <a:pt x="153521" y="64909"/>
                </a:moveTo>
                <a:lnTo>
                  <a:pt x="115415" y="64909"/>
                </a:lnTo>
                <a:lnTo>
                  <a:pt x="114374" y="164579"/>
                </a:lnTo>
                <a:lnTo>
                  <a:pt x="115791" y="172007"/>
                </a:lnTo>
                <a:lnTo>
                  <a:pt x="119811" y="178104"/>
                </a:lnTo>
                <a:lnTo>
                  <a:pt x="125823" y="182249"/>
                </a:lnTo>
                <a:lnTo>
                  <a:pt x="133220" y="183819"/>
                </a:lnTo>
                <a:lnTo>
                  <a:pt x="140654" y="182403"/>
                </a:lnTo>
                <a:lnTo>
                  <a:pt x="146752" y="178387"/>
                </a:lnTo>
                <a:lnTo>
                  <a:pt x="150898" y="172375"/>
                </a:lnTo>
                <a:lnTo>
                  <a:pt x="152474" y="164973"/>
                </a:lnTo>
                <a:lnTo>
                  <a:pt x="153521" y="64909"/>
                </a:lnTo>
                <a:close/>
              </a:path>
              <a:path w="154304" h="184150">
                <a:moveTo>
                  <a:pt x="154201" y="0"/>
                </a:moveTo>
                <a:lnTo>
                  <a:pt x="9738" y="79705"/>
                </a:lnTo>
                <a:lnTo>
                  <a:pt x="3973" y="84597"/>
                </a:lnTo>
                <a:lnTo>
                  <a:pt x="647" y="91098"/>
                </a:lnTo>
                <a:lnTo>
                  <a:pt x="0" y="98373"/>
                </a:lnTo>
                <a:lnTo>
                  <a:pt x="2271" y="105587"/>
                </a:lnTo>
                <a:lnTo>
                  <a:pt x="7161" y="111355"/>
                </a:lnTo>
                <a:lnTo>
                  <a:pt x="13659" y="114685"/>
                </a:lnTo>
                <a:lnTo>
                  <a:pt x="20934" y="115337"/>
                </a:lnTo>
                <a:lnTo>
                  <a:pt x="28153" y="113068"/>
                </a:lnTo>
                <a:lnTo>
                  <a:pt x="115415" y="64909"/>
                </a:lnTo>
                <a:lnTo>
                  <a:pt x="153521" y="64909"/>
                </a:lnTo>
                <a:lnTo>
                  <a:pt x="154201" y="0"/>
                </a:lnTo>
                <a:close/>
              </a:path>
            </a:pathLst>
          </a:custGeom>
          <a:solidFill>
            <a:srgbClr val="C6E6E9"/>
          </a:solidFill>
        </p:spPr>
        <p:txBody>
          <a:bodyPr wrap="square" lIns="0" tIns="0" rIns="0" bIns="0" rtlCol="0"/>
          <a:lstStyle/>
          <a:p/>
        </p:txBody>
      </p:sp>
      <p:sp>
        <p:nvSpPr>
          <p:cNvPr id="26" name="object 26"/>
          <p:cNvSpPr/>
          <p:nvPr/>
        </p:nvSpPr>
        <p:spPr>
          <a:xfrm>
            <a:off x="5195887" y="5610552"/>
            <a:ext cx="154305" cy="184150"/>
          </a:xfrm>
          <a:custGeom>
            <a:avLst/>
            <a:gdLst/>
            <a:ahLst/>
            <a:cxnLst/>
            <a:rect l="l" t="t" r="r" b="b"/>
            <a:pathLst>
              <a:path w="154304" h="184150">
                <a:moveTo>
                  <a:pt x="20967" y="0"/>
                </a:moveTo>
                <a:lnTo>
                  <a:pt x="0" y="183822"/>
                </a:lnTo>
                <a:lnTo>
                  <a:pt x="117643" y="118911"/>
                </a:lnTo>
                <a:lnTo>
                  <a:pt x="38785" y="118911"/>
                </a:lnTo>
                <a:lnTo>
                  <a:pt x="39827" y="19248"/>
                </a:lnTo>
                <a:lnTo>
                  <a:pt x="38403" y="11817"/>
                </a:lnTo>
                <a:lnTo>
                  <a:pt x="34383" y="5720"/>
                </a:lnTo>
                <a:lnTo>
                  <a:pt x="28370" y="1574"/>
                </a:lnTo>
                <a:lnTo>
                  <a:pt x="20967" y="0"/>
                </a:lnTo>
                <a:close/>
              </a:path>
              <a:path w="154304" h="184150">
                <a:moveTo>
                  <a:pt x="133261" y="68490"/>
                </a:moveTo>
                <a:lnTo>
                  <a:pt x="126047" y="70761"/>
                </a:lnTo>
                <a:lnTo>
                  <a:pt x="38785" y="118911"/>
                </a:lnTo>
                <a:lnTo>
                  <a:pt x="117643" y="118911"/>
                </a:lnTo>
                <a:lnTo>
                  <a:pt x="144449" y="104120"/>
                </a:lnTo>
                <a:lnTo>
                  <a:pt x="150222" y="99228"/>
                </a:lnTo>
                <a:lnTo>
                  <a:pt x="153552" y="92728"/>
                </a:lnTo>
                <a:lnTo>
                  <a:pt x="154201" y="85454"/>
                </a:lnTo>
                <a:lnTo>
                  <a:pt x="151930" y="78238"/>
                </a:lnTo>
                <a:lnTo>
                  <a:pt x="147037" y="72469"/>
                </a:lnTo>
                <a:lnTo>
                  <a:pt x="140536" y="69139"/>
                </a:lnTo>
                <a:lnTo>
                  <a:pt x="133261" y="68490"/>
                </a:lnTo>
                <a:close/>
              </a:path>
            </a:pathLst>
          </a:custGeom>
          <a:solidFill>
            <a:srgbClr val="C6E6E9"/>
          </a:solidFill>
        </p:spPr>
        <p:txBody>
          <a:bodyPr wrap="square" lIns="0" tIns="0" rIns="0" bIns="0" rtlCol="0"/>
          <a:lstStyle/>
          <a:p/>
        </p:txBody>
      </p:sp>
      <p:sp>
        <p:nvSpPr>
          <p:cNvPr id="27" name="object 27"/>
          <p:cNvSpPr/>
          <p:nvPr/>
        </p:nvSpPr>
        <p:spPr>
          <a:xfrm>
            <a:off x="1683321" y="2389915"/>
            <a:ext cx="2065705" cy="3803065"/>
          </a:xfrm>
          <a:prstGeom prst="rect">
            <a:avLst/>
          </a:prstGeom>
          <a:blipFill>
            <a:blip r:embed="rId11" cstate="print"/>
            <a:stretch>
              <a:fillRect/>
            </a:stretch>
          </a:blipFill>
        </p:spPr>
        <p:txBody>
          <a:bodyPr wrap="square" lIns="0" tIns="0" rIns="0" bIns="0" rtlCol="0"/>
          <a:lstStyle/>
          <a:p/>
        </p:txBody>
      </p:sp>
      <p:sp>
        <p:nvSpPr>
          <p:cNvPr id="28" name="object 28"/>
          <p:cNvSpPr/>
          <p:nvPr/>
        </p:nvSpPr>
        <p:spPr>
          <a:xfrm>
            <a:off x="1921473" y="2624837"/>
            <a:ext cx="1591310" cy="3288029"/>
          </a:xfrm>
          <a:custGeom>
            <a:avLst/>
            <a:gdLst/>
            <a:ahLst/>
            <a:cxnLst/>
            <a:rect l="l" t="t" r="r" b="b"/>
            <a:pathLst>
              <a:path w="1591310" h="3288029">
                <a:moveTo>
                  <a:pt x="1591070" y="3287905"/>
                </a:moveTo>
                <a:lnTo>
                  <a:pt x="0" y="0"/>
                </a:lnTo>
              </a:path>
            </a:pathLst>
          </a:custGeom>
          <a:ln w="38099">
            <a:solidFill>
              <a:srgbClr val="C6E6E9"/>
            </a:solidFill>
          </a:ln>
        </p:spPr>
        <p:txBody>
          <a:bodyPr wrap="square" lIns="0" tIns="0" rIns="0" bIns="0" rtlCol="0"/>
          <a:lstStyle/>
          <a:p/>
        </p:txBody>
      </p:sp>
      <p:sp>
        <p:nvSpPr>
          <p:cNvPr id="29" name="object 29"/>
          <p:cNvSpPr/>
          <p:nvPr/>
        </p:nvSpPr>
        <p:spPr>
          <a:xfrm>
            <a:off x="3384032" y="5761821"/>
            <a:ext cx="158115" cy="185420"/>
          </a:xfrm>
          <a:custGeom>
            <a:avLst/>
            <a:gdLst/>
            <a:ahLst/>
            <a:cxnLst/>
            <a:rect l="l" t="t" r="r" b="b"/>
            <a:pathLst>
              <a:path w="158114" h="185420">
                <a:moveTo>
                  <a:pt x="22348" y="58375"/>
                </a:moveTo>
                <a:lnTo>
                  <a:pt x="15046" y="58383"/>
                </a:lnTo>
                <a:lnTo>
                  <a:pt x="8277" y="61130"/>
                </a:lnTo>
                <a:lnTo>
                  <a:pt x="2892" y="66447"/>
                </a:lnTo>
                <a:lnTo>
                  <a:pt x="0" y="73436"/>
                </a:lnTo>
                <a:lnTo>
                  <a:pt x="11" y="80739"/>
                </a:lnTo>
                <a:lnTo>
                  <a:pt x="2758" y="87506"/>
                </a:lnTo>
                <a:lnTo>
                  <a:pt x="8074" y="92886"/>
                </a:lnTo>
                <a:lnTo>
                  <a:pt x="144980" y="184953"/>
                </a:lnTo>
                <a:lnTo>
                  <a:pt x="150256" y="116890"/>
                </a:lnTo>
                <a:lnTo>
                  <a:pt x="112036" y="116890"/>
                </a:lnTo>
                <a:lnTo>
                  <a:pt x="29334" y="61271"/>
                </a:lnTo>
                <a:lnTo>
                  <a:pt x="22348" y="58375"/>
                </a:lnTo>
                <a:close/>
              </a:path>
              <a:path w="158114" h="185420">
                <a:moveTo>
                  <a:pt x="140217" y="0"/>
                </a:moveTo>
                <a:lnTo>
                  <a:pt x="112036" y="116890"/>
                </a:lnTo>
                <a:lnTo>
                  <a:pt x="150256" y="116890"/>
                </a:lnTo>
                <a:lnTo>
                  <a:pt x="157731" y="20464"/>
                </a:lnTo>
                <a:lnTo>
                  <a:pt x="156810" y="12956"/>
                </a:lnTo>
                <a:lnTo>
                  <a:pt x="153208" y="6603"/>
                </a:lnTo>
                <a:lnTo>
                  <a:pt x="147488" y="2065"/>
                </a:lnTo>
                <a:lnTo>
                  <a:pt x="140217" y="0"/>
                </a:lnTo>
                <a:close/>
              </a:path>
            </a:pathLst>
          </a:custGeom>
          <a:solidFill>
            <a:srgbClr val="C6E6E9"/>
          </a:solidFill>
        </p:spPr>
        <p:txBody>
          <a:bodyPr wrap="square" lIns="0" tIns="0" rIns="0" bIns="0" rtlCol="0"/>
          <a:lstStyle/>
          <a:p/>
        </p:txBody>
      </p:sp>
      <p:sp>
        <p:nvSpPr>
          <p:cNvPr id="30" name="object 30"/>
          <p:cNvSpPr/>
          <p:nvPr/>
        </p:nvSpPr>
        <p:spPr>
          <a:xfrm>
            <a:off x="1892249" y="2590800"/>
            <a:ext cx="158115" cy="185420"/>
          </a:xfrm>
          <a:custGeom>
            <a:avLst/>
            <a:gdLst/>
            <a:ahLst/>
            <a:cxnLst/>
            <a:rect l="l" t="t" r="r" b="b"/>
            <a:pathLst>
              <a:path w="158114" h="185419">
                <a:moveTo>
                  <a:pt x="12750" y="0"/>
                </a:moveTo>
                <a:lnTo>
                  <a:pt x="0" y="164490"/>
                </a:lnTo>
                <a:lnTo>
                  <a:pt x="918" y="171998"/>
                </a:lnTo>
                <a:lnTo>
                  <a:pt x="4518" y="178349"/>
                </a:lnTo>
                <a:lnTo>
                  <a:pt x="10236" y="182885"/>
                </a:lnTo>
                <a:lnTo>
                  <a:pt x="17513" y="184950"/>
                </a:lnTo>
                <a:lnTo>
                  <a:pt x="25023" y="184031"/>
                </a:lnTo>
                <a:lnTo>
                  <a:pt x="31378" y="180432"/>
                </a:lnTo>
                <a:lnTo>
                  <a:pt x="35919" y="174713"/>
                </a:lnTo>
                <a:lnTo>
                  <a:pt x="37985" y="167436"/>
                </a:lnTo>
                <a:lnTo>
                  <a:pt x="45681" y="68059"/>
                </a:lnTo>
                <a:lnTo>
                  <a:pt x="113947" y="68059"/>
                </a:lnTo>
                <a:lnTo>
                  <a:pt x="12750" y="0"/>
                </a:lnTo>
                <a:close/>
              </a:path>
              <a:path w="158114" h="185419">
                <a:moveTo>
                  <a:pt x="113947" y="68059"/>
                </a:moveTo>
                <a:lnTo>
                  <a:pt x="45681" y="68059"/>
                </a:lnTo>
                <a:lnTo>
                  <a:pt x="128396" y="123685"/>
                </a:lnTo>
                <a:lnTo>
                  <a:pt x="135382" y="126579"/>
                </a:lnTo>
                <a:lnTo>
                  <a:pt x="142684" y="126571"/>
                </a:lnTo>
                <a:lnTo>
                  <a:pt x="149453" y="123824"/>
                </a:lnTo>
                <a:lnTo>
                  <a:pt x="154838" y="118503"/>
                </a:lnTo>
                <a:lnTo>
                  <a:pt x="157731" y="111518"/>
                </a:lnTo>
                <a:lnTo>
                  <a:pt x="157719" y="104217"/>
                </a:lnTo>
                <a:lnTo>
                  <a:pt x="154972" y="97452"/>
                </a:lnTo>
                <a:lnTo>
                  <a:pt x="149656" y="92075"/>
                </a:lnTo>
                <a:lnTo>
                  <a:pt x="113947" y="68059"/>
                </a:lnTo>
                <a:close/>
              </a:path>
            </a:pathLst>
          </a:custGeom>
          <a:solidFill>
            <a:srgbClr val="C6E6E9"/>
          </a:solidFill>
        </p:spPr>
        <p:txBody>
          <a:bodyPr wrap="square" lIns="0" tIns="0" rIns="0" bIns="0" rtlCol="0"/>
          <a:lstStyle/>
          <a:p/>
        </p:txBody>
      </p:sp>
      <p:sp>
        <p:nvSpPr>
          <p:cNvPr id="31" name="object 31"/>
          <p:cNvSpPr txBox="1">
            <a:spLocks noGrp="1"/>
          </p:cNvSpPr>
          <p:nvPr>
            <p:ph type="title"/>
          </p:nvPr>
        </p:nvSpPr>
        <p:spPr>
          <a:prstGeom prst="rect"/>
        </p:spPr>
        <p:txBody>
          <a:bodyPr wrap="square" lIns="0" tIns="114782" rIns="0" bIns="0" rtlCol="0" vert="horz">
            <a:spAutoFit/>
          </a:bodyPr>
          <a:lstStyle/>
          <a:p>
            <a:pPr marL="2732405">
              <a:lnSpc>
                <a:spcPct val="100000"/>
              </a:lnSpc>
            </a:pPr>
            <a:r>
              <a:rPr dirty="0" sz="4400" spc="-5">
                <a:solidFill>
                  <a:srgbClr val="FFFF00"/>
                </a:solidFill>
              </a:rPr>
              <a:t>Disconnect</a:t>
            </a:r>
            <a:endParaRPr sz="4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0" rIns="0" bIns="0" rtlCol="0" vert="horz">
            <a:spAutoFit/>
          </a:bodyPr>
          <a:lstStyle/>
          <a:p>
            <a:pPr marL="372745">
              <a:lnSpc>
                <a:spcPts val="5240"/>
              </a:lnSpc>
            </a:pPr>
            <a:r>
              <a:rPr dirty="0" sz="4400" spc="-5"/>
              <a:t>Cell Phone Biological</a:t>
            </a:r>
            <a:r>
              <a:rPr dirty="0" sz="4400" spc="-35"/>
              <a:t> </a:t>
            </a:r>
            <a:r>
              <a:rPr dirty="0" sz="4400" spc="-5"/>
              <a:t>Studies</a:t>
            </a:r>
            <a:endParaRPr sz="4400"/>
          </a:p>
          <a:p>
            <a:pPr marL="353695">
              <a:lnSpc>
                <a:spcPts val="5240"/>
              </a:lnSpc>
            </a:pPr>
            <a:r>
              <a:rPr dirty="0" sz="4400" spc="-5"/>
              <a:t>—</a:t>
            </a:r>
            <a:r>
              <a:rPr dirty="0" sz="4000" spc="-5"/>
              <a:t>publication sponsorship</a:t>
            </a:r>
            <a:r>
              <a:rPr dirty="0" sz="4000" spc="-35"/>
              <a:t> </a:t>
            </a:r>
            <a:r>
              <a:rPr dirty="0" sz="4000" spc="-5"/>
              <a:t>bias?</a:t>
            </a:r>
            <a:endParaRPr sz="4000"/>
          </a:p>
        </p:txBody>
      </p:sp>
      <p:graphicFrame>
        <p:nvGraphicFramePr>
          <p:cNvPr id="3" name="object 3"/>
          <p:cNvGraphicFramePr>
            <a:graphicFrameLocks noGrp="1"/>
          </p:cNvGraphicFramePr>
          <p:nvPr/>
        </p:nvGraphicFramePr>
        <p:xfrm>
          <a:off x="450850" y="1898650"/>
          <a:ext cx="8248650" cy="4532630"/>
        </p:xfrm>
        <a:graphic>
          <a:graphicData uri="http://schemas.openxmlformats.org/drawingml/2006/table">
            <a:tbl>
              <a:tblPr firstRow="1" bandRow="1">
                <a:tableStyleId>{2D5ABB26-0587-4C30-8999-92F81FD0307C}</a:tableStyleId>
              </a:tblPr>
              <a:tblGrid>
                <a:gridCol w="2133601"/>
                <a:gridCol w="1905001"/>
                <a:gridCol w="2286001"/>
                <a:gridCol w="1905001"/>
              </a:tblGrid>
              <a:tr h="1213100">
                <a:tc>
                  <a:txBody>
                    <a:bodyPr/>
                    <a:lstStyle/>
                    <a:p>
                      <a:pPr/>
                      <a:endParaRPr sz="4000"/>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8"/>
                        </a:spcBef>
                      </a:pPr>
                      <a:endParaRPr sz="2850">
                        <a:latin typeface="Times New Roman"/>
                        <a:cs typeface="Times New Roman"/>
                      </a:endParaRPr>
                    </a:p>
                    <a:p>
                      <a:pPr algn="ctr" marL="4445">
                        <a:lnSpc>
                          <a:spcPct val="100000"/>
                        </a:lnSpc>
                      </a:pPr>
                      <a:r>
                        <a:rPr dirty="0" sz="2400" b="1">
                          <a:solidFill>
                            <a:srgbClr val="00FFFF"/>
                          </a:solidFill>
                          <a:latin typeface="Verdana"/>
                          <a:cs typeface="Verdana"/>
                        </a:rPr>
                        <a:t>Effect</a:t>
                      </a:r>
                      <a:endParaRPr sz="2400">
                        <a:latin typeface="Verdana"/>
                        <a:cs typeface="Verdana"/>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8"/>
                        </a:spcBef>
                      </a:pPr>
                      <a:endParaRPr sz="2850">
                        <a:latin typeface="Times New Roman"/>
                        <a:cs typeface="Times New Roman"/>
                      </a:endParaRPr>
                    </a:p>
                    <a:p>
                      <a:pPr algn="ctr" marL="5080">
                        <a:lnSpc>
                          <a:spcPct val="100000"/>
                        </a:lnSpc>
                      </a:pPr>
                      <a:r>
                        <a:rPr dirty="0" sz="2400" b="1">
                          <a:solidFill>
                            <a:srgbClr val="00FFFF"/>
                          </a:solidFill>
                          <a:latin typeface="Verdana"/>
                          <a:cs typeface="Verdana"/>
                        </a:rPr>
                        <a:t>No</a:t>
                      </a:r>
                      <a:r>
                        <a:rPr dirty="0" sz="2400" spc="-85" b="1">
                          <a:solidFill>
                            <a:srgbClr val="00FFFF"/>
                          </a:solidFill>
                          <a:latin typeface="Verdana"/>
                          <a:cs typeface="Verdana"/>
                        </a:rPr>
                        <a:t> </a:t>
                      </a:r>
                      <a:r>
                        <a:rPr dirty="0" sz="2400" spc="-5" b="1">
                          <a:solidFill>
                            <a:srgbClr val="00FFFF"/>
                          </a:solidFill>
                          <a:latin typeface="Verdana"/>
                          <a:cs typeface="Verdana"/>
                        </a:rPr>
                        <a:t>Effect</a:t>
                      </a:r>
                      <a:endParaRPr sz="2400">
                        <a:latin typeface="Verdana"/>
                        <a:cs typeface="Verdana"/>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8"/>
                        </a:spcBef>
                      </a:pPr>
                      <a:endParaRPr sz="2850">
                        <a:latin typeface="Times New Roman"/>
                        <a:cs typeface="Times New Roman"/>
                      </a:endParaRPr>
                    </a:p>
                    <a:p>
                      <a:pPr algn="ctr" marL="5080">
                        <a:lnSpc>
                          <a:spcPct val="100000"/>
                        </a:lnSpc>
                      </a:pPr>
                      <a:r>
                        <a:rPr dirty="0" sz="2400" b="1">
                          <a:solidFill>
                            <a:srgbClr val="00FFFF"/>
                          </a:solidFill>
                          <a:latin typeface="Verdana"/>
                          <a:cs typeface="Verdana"/>
                        </a:rPr>
                        <a:t>Total</a:t>
                      </a:r>
                      <a:endParaRPr sz="2400">
                        <a:latin typeface="Verdana"/>
                        <a:cs typeface="Verdana"/>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r>
              <a:tr h="971110">
                <a:tc>
                  <a:txBody>
                    <a:bodyPr/>
                    <a:lstStyle/>
                    <a:p>
                      <a:pPr marL="84455" marR="72390">
                        <a:lnSpc>
                          <a:spcPts val="2800"/>
                        </a:lnSpc>
                        <a:spcBef>
                          <a:spcPts val="1050"/>
                        </a:spcBef>
                      </a:pPr>
                      <a:r>
                        <a:rPr dirty="0" sz="2400" b="1">
                          <a:solidFill>
                            <a:srgbClr val="FF9900"/>
                          </a:solidFill>
                          <a:latin typeface="Arial"/>
                          <a:cs typeface="Arial"/>
                        </a:rPr>
                        <a:t>I n d u </a:t>
                      </a:r>
                      <a:r>
                        <a:rPr dirty="0" sz="2400" spc="-5" b="1">
                          <a:solidFill>
                            <a:srgbClr val="FF9900"/>
                          </a:solidFill>
                          <a:latin typeface="Arial"/>
                          <a:cs typeface="Arial"/>
                        </a:rPr>
                        <a:t>s </a:t>
                      </a:r>
                      <a:r>
                        <a:rPr dirty="0" sz="2400" b="1">
                          <a:solidFill>
                            <a:srgbClr val="FF9900"/>
                          </a:solidFill>
                          <a:latin typeface="Arial"/>
                          <a:cs typeface="Arial"/>
                        </a:rPr>
                        <a:t>t </a:t>
                      </a:r>
                      <a:r>
                        <a:rPr dirty="0" sz="2400" spc="-5" b="1">
                          <a:solidFill>
                            <a:srgbClr val="FF9900"/>
                          </a:solidFill>
                          <a:latin typeface="Arial"/>
                          <a:cs typeface="Arial"/>
                        </a:rPr>
                        <a:t>r y  </a:t>
                      </a:r>
                      <a:r>
                        <a:rPr dirty="0" sz="2400" spc="-5" b="1">
                          <a:solidFill>
                            <a:srgbClr val="FFFFFF"/>
                          </a:solidFill>
                          <a:latin typeface="Arial"/>
                          <a:cs typeface="Arial"/>
                        </a:rPr>
                        <a:t>Funded</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33"/>
                        </a:spcBef>
                      </a:pPr>
                      <a:endParaRPr sz="2000">
                        <a:latin typeface="Times New Roman"/>
                        <a:cs typeface="Times New Roman"/>
                      </a:endParaRPr>
                    </a:p>
                    <a:p>
                      <a:pPr algn="ctr" marL="5080">
                        <a:lnSpc>
                          <a:spcPct val="100000"/>
                        </a:lnSpc>
                      </a:pPr>
                      <a:r>
                        <a:rPr dirty="0" sz="2400" spc="-5" b="1">
                          <a:solidFill>
                            <a:srgbClr val="FFFFFF"/>
                          </a:solidFill>
                          <a:latin typeface="Arial"/>
                          <a:cs typeface="Arial"/>
                        </a:rPr>
                        <a:t>27</a:t>
                      </a:r>
                      <a:r>
                        <a:rPr dirty="0" sz="2400" spc="-70" b="1">
                          <a:solidFill>
                            <a:srgbClr val="FFFFFF"/>
                          </a:solidFill>
                          <a:latin typeface="Arial"/>
                          <a:cs typeface="Arial"/>
                        </a:rPr>
                        <a:t> </a:t>
                      </a:r>
                      <a:r>
                        <a:rPr dirty="0" sz="2400" spc="-5" b="1">
                          <a:solidFill>
                            <a:srgbClr val="FFFFFF"/>
                          </a:solidFill>
                          <a:latin typeface="Arial"/>
                          <a:cs typeface="Arial"/>
                        </a:rPr>
                        <a:t>(29%)</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33"/>
                        </a:spcBef>
                      </a:pPr>
                      <a:endParaRPr sz="2000">
                        <a:latin typeface="Times New Roman"/>
                        <a:cs typeface="Times New Roman"/>
                      </a:endParaRPr>
                    </a:p>
                    <a:p>
                      <a:pPr algn="ctr" marL="5080">
                        <a:lnSpc>
                          <a:spcPct val="100000"/>
                        </a:lnSpc>
                      </a:pPr>
                      <a:r>
                        <a:rPr dirty="0" sz="2400" spc="-5" b="1">
                          <a:solidFill>
                            <a:srgbClr val="FFFFFF"/>
                          </a:solidFill>
                          <a:latin typeface="Arial"/>
                          <a:cs typeface="Arial"/>
                        </a:rPr>
                        <a:t>66</a:t>
                      </a:r>
                      <a:r>
                        <a:rPr dirty="0" sz="2400" spc="-70" b="1">
                          <a:solidFill>
                            <a:srgbClr val="FFFFFF"/>
                          </a:solidFill>
                          <a:latin typeface="Arial"/>
                          <a:cs typeface="Arial"/>
                        </a:rPr>
                        <a:t> </a:t>
                      </a:r>
                      <a:r>
                        <a:rPr dirty="0" sz="2400" spc="-5" b="1">
                          <a:solidFill>
                            <a:srgbClr val="FFFFFF"/>
                          </a:solidFill>
                          <a:latin typeface="Arial"/>
                          <a:cs typeface="Arial"/>
                        </a:rPr>
                        <a:t>(71%)</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33"/>
                        </a:spcBef>
                      </a:pPr>
                      <a:endParaRPr sz="2000">
                        <a:latin typeface="Times New Roman"/>
                        <a:cs typeface="Times New Roman"/>
                      </a:endParaRPr>
                    </a:p>
                    <a:p>
                      <a:pPr algn="ctr" marL="5080">
                        <a:lnSpc>
                          <a:spcPct val="100000"/>
                        </a:lnSpc>
                      </a:pPr>
                      <a:r>
                        <a:rPr dirty="0" sz="2400" spc="-5" b="1">
                          <a:solidFill>
                            <a:srgbClr val="FFFFFF"/>
                          </a:solidFill>
                          <a:latin typeface="Arial"/>
                          <a:cs typeface="Arial"/>
                        </a:rPr>
                        <a:t>93</a:t>
                      </a:r>
                      <a:r>
                        <a:rPr dirty="0" sz="2400" spc="-70" b="1">
                          <a:solidFill>
                            <a:srgbClr val="FFFFFF"/>
                          </a:solidFill>
                          <a:latin typeface="Arial"/>
                          <a:cs typeface="Arial"/>
                        </a:rPr>
                        <a:t> </a:t>
                      </a:r>
                      <a:r>
                        <a:rPr dirty="0" sz="2400" spc="-5" b="1">
                          <a:solidFill>
                            <a:srgbClr val="FFFFFF"/>
                          </a:solidFill>
                          <a:latin typeface="Arial"/>
                          <a:cs typeface="Arial"/>
                        </a:rPr>
                        <a:t>(30%)</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r>
              <a:tr h="1188800">
                <a:tc>
                  <a:txBody>
                    <a:bodyPr/>
                    <a:lstStyle/>
                    <a:p>
                      <a:pPr marL="84455" marR="66040">
                        <a:lnSpc>
                          <a:spcPts val="2800"/>
                        </a:lnSpc>
                        <a:spcBef>
                          <a:spcPts val="1910"/>
                        </a:spcBef>
                      </a:pPr>
                      <a:r>
                        <a:rPr dirty="0" sz="2400" spc="40" b="1">
                          <a:solidFill>
                            <a:srgbClr val="FF9900"/>
                          </a:solidFill>
                          <a:latin typeface="Arial"/>
                          <a:cs typeface="Arial"/>
                        </a:rPr>
                        <a:t>Non-Industry  </a:t>
                      </a:r>
                      <a:r>
                        <a:rPr dirty="0" sz="2400" spc="-5" b="1">
                          <a:solidFill>
                            <a:srgbClr val="FFFFFF"/>
                          </a:solidFill>
                          <a:latin typeface="Arial"/>
                          <a:cs typeface="Arial"/>
                        </a:rPr>
                        <a:t>Funded</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28"/>
                        </a:spcBef>
                      </a:pPr>
                      <a:endParaRPr sz="2750">
                        <a:latin typeface="Times New Roman"/>
                        <a:cs typeface="Times New Roman"/>
                      </a:endParaRPr>
                    </a:p>
                    <a:p>
                      <a:pPr algn="ctr" marL="5080">
                        <a:lnSpc>
                          <a:spcPct val="100000"/>
                        </a:lnSpc>
                      </a:pPr>
                      <a:r>
                        <a:rPr dirty="0" sz="2400" spc="-5" b="1">
                          <a:solidFill>
                            <a:srgbClr val="FFFFFF"/>
                          </a:solidFill>
                          <a:latin typeface="Arial"/>
                          <a:cs typeface="Arial"/>
                        </a:rPr>
                        <a:t>147</a:t>
                      </a:r>
                      <a:r>
                        <a:rPr dirty="0" sz="2400" spc="-65" b="1">
                          <a:solidFill>
                            <a:srgbClr val="FFFFFF"/>
                          </a:solidFill>
                          <a:latin typeface="Arial"/>
                          <a:cs typeface="Arial"/>
                        </a:rPr>
                        <a:t> </a:t>
                      </a:r>
                      <a:r>
                        <a:rPr dirty="0" sz="2400" spc="-5" b="1">
                          <a:solidFill>
                            <a:srgbClr val="FFFFFF"/>
                          </a:solidFill>
                          <a:latin typeface="Arial"/>
                          <a:cs typeface="Arial"/>
                        </a:rPr>
                        <a:t>(69%)</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28"/>
                        </a:spcBef>
                      </a:pPr>
                      <a:endParaRPr sz="2750">
                        <a:latin typeface="Times New Roman"/>
                        <a:cs typeface="Times New Roman"/>
                      </a:endParaRPr>
                    </a:p>
                    <a:p>
                      <a:pPr algn="ctr" marL="5080">
                        <a:lnSpc>
                          <a:spcPct val="100000"/>
                        </a:lnSpc>
                      </a:pPr>
                      <a:r>
                        <a:rPr dirty="0" sz="2400" spc="-5" b="1">
                          <a:solidFill>
                            <a:srgbClr val="FFFFFF"/>
                          </a:solidFill>
                          <a:latin typeface="Arial"/>
                          <a:cs typeface="Arial"/>
                        </a:rPr>
                        <a:t>67</a:t>
                      </a:r>
                      <a:r>
                        <a:rPr dirty="0" sz="2400" spc="-70" b="1">
                          <a:solidFill>
                            <a:srgbClr val="FFFFFF"/>
                          </a:solidFill>
                          <a:latin typeface="Arial"/>
                          <a:cs typeface="Arial"/>
                        </a:rPr>
                        <a:t> </a:t>
                      </a:r>
                      <a:r>
                        <a:rPr dirty="0" sz="2400" spc="-5" b="1">
                          <a:solidFill>
                            <a:srgbClr val="FFFFFF"/>
                          </a:solidFill>
                          <a:latin typeface="Arial"/>
                          <a:cs typeface="Arial"/>
                        </a:rPr>
                        <a:t>(31%)</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28"/>
                        </a:spcBef>
                      </a:pPr>
                      <a:endParaRPr sz="2750">
                        <a:latin typeface="Times New Roman"/>
                        <a:cs typeface="Times New Roman"/>
                      </a:endParaRPr>
                    </a:p>
                    <a:p>
                      <a:pPr algn="ctr" marL="5080">
                        <a:lnSpc>
                          <a:spcPct val="100000"/>
                        </a:lnSpc>
                      </a:pPr>
                      <a:r>
                        <a:rPr dirty="0" sz="2400" spc="-5" b="1">
                          <a:solidFill>
                            <a:srgbClr val="FFFFFF"/>
                          </a:solidFill>
                          <a:latin typeface="Arial"/>
                          <a:cs typeface="Arial"/>
                        </a:rPr>
                        <a:t>214</a:t>
                      </a:r>
                      <a:r>
                        <a:rPr dirty="0" sz="2400" spc="-65" b="1">
                          <a:solidFill>
                            <a:srgbClr val="FFFFFF"/>
                          </a:solidFill>
                          <a:latin typeface="Arial"/>
                          <a:cs typeface="Arial"/>
                        </a:rPr>
                        <a:t> </a:t>
                      </a:r>
                      <a:r>
                        <a:rPr dirty="0" sz="2400" spc="-5" b="1">
                          <a:solidFill>
                            <a:srgbClr val="FFFFFF"/>
                          </a:solidFill>
                          <a:latin typeface="Arial"/>
                          <a:cs typeface="Arial"/>
                        </a:rPr>
                        <a:t>(70%)</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r>
              <a:tr h="1146600">
                <a:tc>
                  <a:txBody>
                    <a:bodyPr/>
                    <a:lstStyle/>
                    <a:p>
                      <a:pPr>
                        <a:lnSpc>
                          <a:spcPct val="100000"/>
                        </a:lnSpc>
                        <a:spcBef>
                          <a:spcPts val="24"/>
                        </a:spcBef>
                      </a:pPr>
                      <a:endParaRPr sz="2400">
                        <a:latin typeface="Times New Roman"/>
                        <a:cs typeface="Times New Roman"/>
                      </a:endParaRPr>
                    </a:p>
                    <a:p>
                      <a:pPr marL="84455">
                        <a:lnSpc>
                          <a:spcPct val="100000"/>
                        </a:lnSpc>
                      </a:pPr>
                      <a:r>
                        <a:rPr dirty="0" sz="2800" spc="-45" b="1">
                          <a:solidFill>
                            <a:srgbClr val="FFFFFF"/>
                          </a:solidFill>
                          <a:latin typeface="Arial"/>
                          <a:cs typeface="Arial"/>
                        </a:rPr>
                        <a:t>Total</a:t>
                      </a:r>
                      <a:endParaRPr sz="28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24"/>
                        </a:spcBef>
                      </a:pPr>
                      <a:endParaRPr sz="2400">
                        <a:latin typeface="Times New Roman"/>
                        <a:cs typeface="Times New Roman"/>
                      </a:endParaRPr>
                    </a:p>
                    <a:p>
                      <a:pPr algn="ctr" marL="5080">
                        <a:lnSpc>
                          <a:spcPct val="100000"/>
                        </a:lnSpc>
                      </a:pPr>
                      <a:r>
                        <a:rPr dirty="0" sz="2800" spc="-5" b="1">
                          <a:solidFill>
                            <a:srgbClr val="FFFFFF"/>
                          </a:solidFill>
                          <a:latin typeface="Arial"/>
                          <a:cs typeface="Arial"/>
                        </a:rPr>
                        <a:t>174</a:t>
                      </a:r>
                      <a:r>
                        <a:rPr dirty="0" sz="2800" spc="-65" b="1">
                          <a:solidFill>
                            <a:srgbClr val="FFFFFF"/>
                          </a:solidFill>
                          <a:latin typeface="Arial"/>
                          <a:cs typeface="Arial"/>
                        </a:rPr>
                        <a:t> </a:t>
                      </a:r>
                      <a:r>
                        <a:rPr dirty="0" sz="2800" spc="-5" b="1">
                          <a:solidFill>
                            <a:srgbClr val="FFFFFF"/>
                          </a:solidFill>
                          <a:latin typeface="Arial"/>
                          <a:cs typeface="Arial"/>
                        </a:rPr>
                        <a:t>(57%)</a:t>
                      </a:r>
                      <a:endParaRPr sz="28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24"/>
                        </a:spcBef>
                      </a:pPr>
                      <a:endParaRPr sz="2400">
                        <a:latin typeface="Times New Roman"/>
                        <a:cs typeface="Times New Roman"/>
                      </a:endParaRPr>
                    </a:p>
                    <a:p>
                      <a:pPr algn="ctr" marL="5080">
                        <a:lnSpc>
                          <a:spcPct val="100000"/>
                        </a:lnSpc>
                      </a:pPr>
                      <a:r>
                        <a:rPr dirty="0" sz="2800" spc="-5" b="1">
                          <a:solidFill>
                            <a:srgbClr val="FFFFFF"/>
                          </a:solidFill>
                          <a:latin typeface="Arial"/>
                          <a:cs typeface="Arial"/>
                        </a:rPr>
                        <a:t>133</a:t>
                      </a:r>
                      <a:r>
                        <a:rPr dirty="0" sz="2800" spc="-65" b="1">
                          <a:solidFill>
                            <a:srgbClr val="FFFFFF"/>
                          </a:solidFill>
                          <a:latin typeface="Arial"/>
                          <a:cs typeface="Arial"/>
                        </a:rPr>
                        <a:t> </a:t>
                      </a:r>
                      <a:r>
                        <a:rPr dirty="0" sz="2800" spc="-5" b="1">
                          <a:solidFill>
                            <a:srgbClr val="FFFFFF"/>
                          </a:solidFill>
                          <a:latin typeface="Arial"/>
                          <a:cs typeface="Arial"/>
                        </a:rPr>
                        <a:t>(43%)</a:t>
                      </a:r>
                      <a:endParaRPr sz="28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a:lnSpc>
                          <a:spcPct val="100000"/>
                        </a:lnSpc>
                        <a:spcBef>
                          <a:spcPts val="24"/>
                        </a:spcBef>
                      </a:pPr>
                      <a:endParaRPr sz="2400">
                        <a:latin typeface="Times New Roman"/>
                        <a:cs typeface="Times New Roman"/>
                      </a:endParaRPr>
                    </a:p>
                    <a:p>
                      <a:pPr algn="ctr" marL="5080">
                        <a:lnSpc>
                          <a:spcPct val="100000"/>
                        </a:lnSpc>
                      </a:pPr>
                      <a:r>
                        <a:rPr dirty="0" sz="2800" spc="-5" b="1">
                          <a:solidFill>
                            <a:srgbClr val="FFFFFF"/>
                          </a:solidFill>
                          <a:latin typeface="Arial"/>
                          <a:cs typeface="Arial"/>
                        </a:rPr>
                        <a:t>307</a:t>
                      </a:r>
                      <a:endParaRPr sz="28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r>
            </a:tbl>
          </a:graphicData>
        </a:graphic>
      </p:graphicFrame>
      <p:sp>
        <p:nvSpPr>
          <p:cNvPr id="4" name="object 4"/>
          <p:cNvSpPr txBox="1"/>
          <p:nvPr/>
        </p:nvSpPr>
        <p:spPr>
          <a:xfrm>
            <a:off x="5031740" y="6370320"/>
            <a:ext cx="3672840" cy="254635"/>
          </a:xfrm>
          <a:prstGeom prst="rect">
            <a:avLst/>
          </a:prstGeom>
        </p:spPr>
        <p:txBody>
          <a:bodyPr wrap="square" lIns="0" tIns="0" rIns="0" bIns="0" rtlCol="0" vert="horz">
            <a:spAutoFit/>
          </a:bodyPr>
          <a:lstStyle/>
          <a:p>
            <a:pPr marL="12700">
              <a:lnSpc>
                <a:spcPct val="100000"/>
              </a:lnSpc>
            </a:pPr>
            <a:r>
              <a:rPr dirty="0" sz="1600" spc="-5" b="1">
                <a:solidFill>
                  <a:srgbClr val="FFFFFF"/>
                </a:solidFill>
                <a:latin typeface="Arial"/>
                <a:cs typeface="Arial"/>
              </a:rPr>
              <a:t>Chris Busby and Roger Coghill</a:t>
            </a:r>
            <a:r>
              <a:rPr dirty="0" sz="1600" spc="5" b="1">
                <a:solidFill>
                  <a:srgbClr val="FFFFFF"/>
                </a:solidFill>
                <a:latin typeface="Arial"/>
                <a:cs typeface="Arial"/>
              </a:rPr>
              <a:t> </a:t>
            </a:r>
            <a:r>
              <a:rPr dirty="0" sz="1600" spc="-5" b="1">
                <a:solidFill>
                  <a:srgbClr val="FFFFFF"/>
                </a:solidFill>
                <a:latin typeface="Arial"/>
                <a:cs typeface="Arial"/>
              </a:rPr>
              <a:t>(2006)</a:t>
            </a:r>
            <a:endParaRPr sz="16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465137" rIns="0" bIns="0" rtlCol="0" vert="horz">
            <a:spAutoFit/>
          </a:bodyPr>
          <a:lstStyle/>
          <a:p>
            <a:pPr marL="3272790">
              <a:lnSpc>
                <a:spcPct val="100000"/>
              </a:lnSpc>
            </a:pPr>
            <a:r>
              <a:rPr dirty="0"/>
              <a:t>Conclusion</a:t>
            </a:r>
          </a:p>
        </p:txBody>
      </p:sp>
      <p:sp>
        <p:nvSpPr>
          <p:cNvPr id="3" name="object 3"/>
          <p:cNvSpPr txBox="1"/>
          <p:nvPr/>
        </p:nvSpPr>
        <p:spPr>
          <a:xfrm>
            <a:off x="383540" y="1203960"/>
            <a:ext cx="8397240" cy="4851400"/>
          </a:xfrm>
          <a:prstGeom prst="rect">
            <a:avLst/>
          </a:prstGeom>
        </p:spPr>
        <p:txBody>
          <a:bodyPr wrap="square" lIns="0" tIns="0" rIns="0" bIns="0" rtlCol="0" vert="horz">
            <a:spAutoFit/>
          </a:bodyPr>
          <a:lstStyle/>
          <a:p>
            <a:pPr algn="just" marL="469900" marR="19685" indent="-457200">
              <a:lnSpc>
                <a:spcPts val="2600"/>
              </a:lnSpc>
              <a:buAutoNum type="arabicPeriod"/>
              <a:tabLst>
                <a:tab pos="439420" algn="l"/>
              </a:tabLst>
            </a:pPr>
            <a:r>
              <a:rPr dirty="0" sz="2200" spc="-5" b="1">
                <a:solidFill>
                  <a:srgbClr val="66FFFF"/>
                </a:solidFill>
                <a:latin typeface="Arial"/>
                <a:cs typeface="Arial"/>
              </a:rPr>
              <a:t>Authorities should acknowledge that cell phone and tower  radiation has biological effects on humans and</a:t>
            </a:r>
            <a:r>
              <a:rPr dirty="0" sz="2200" spc="40" b="1">
                <a:solidFill>
                  <a:srgbClr val="66FFFF"/>
                </a:solidFill>
                <a:latin typeface="Arial"/>
                <a:cs typeface="Arial"/>
              </a:rPr>
              <a:t> </a:t>
            </a:r>
            <a:r>
              <a:rPr dirty="0" sz="2200" spc="-5" b="1">
                <a:solidFill>
                  <a:srgbClr val="66FFFF"/>
                </a:solidFill>
                <a:latin typeface="Arial"/>
                <a:cs typeface="Arial"/>
              </a:rPr>
              <a:t>wildlife.</a:t>
            </a:r>
            <a:endParaRPr sz="2200">
              <a:latin typeface="Arial"/>
              <a:cs typeface="Arial"/>
            </a:endParaRPr>
          </a:p>
          <a:p>
            <a:pPr>
              <a:lnSpc>
                <a:spcPct val="100000"/>
              </a:lnSpc>
              <a:spcBef>
                <a:spcPts val="41"/>
              </a:spcBef>
              <a:buClr>
                <a:srgbClr val="66FFFF"/>
              </a:buClr>
              <a:buFont typeface="Arial"/>
              <a:buAutoNum type="arabicPeriod"/>
            </a:pPr>
            <a:endParaRPr sz="1750">
              <a:latin typeface="Times New Roman"/>
              <a:cs typeface="Times New Roman"/>
            </a:endParaRPr>
          </a:p>
          <a:p>
            <a:pPr algn="just" marL="469900" marR="5080" indent="-457200">
              <a:lnSpc>
                <a:spcPct val="101000"/>
              </a:lnSpc>
              <a:buAutoNum type="arabicPeriod"/>
              <a:tabLst>
                <a:tab pos="445770" algn="l"/>
              </a:tabLst>
            </a:pPr>
            <a:r>
              <a:rPr dirty="0" sz="2200" spc="70" b="1">
                <a:solidFill>
                  <a:srgbClr val="66FFFF"/>
                </a:solidFill>
                <a:latin typeface="Arial"/>
                <a:cs typeface="Arial"/>
              </a:rPr>
              <a:t>Need </a:t>
            </a:r>
            <a:r>
              <a:rPr dirty="0" sz="2200" spc="50" b="1">
                <a:solidFill>
                  <a:srgbClr val="66FFFF"/>
                </a:solidFill>
                <a:latin typeface="Arial"/>
                <a:cs typeface="Arial"/>
              </a:rPr>
              <a:t>to </a:t>
            </a:r>
            <a:r>
              <a:rPr dirty="0" sz="2200" spc="85" b="1">
                <a:solidFill>
                  <a:srgbClr val="66FFFF"/>
                </a:solidFill>
                <a:latin typeface="Arial"/>
                <a:cs typeface="Arial"/>
              </a:rPr>
              <a:t>conduct </a:t>
            </a:r>
            <a:r>
              <a:rPr dirty="0" sz="2200" spc="90" b="1">
                <a:solidFill>
                  <a:srgbClr val="66FFFF"/>
                </a:solidFill>
                <a:latin typeface="Arial"/>
                <a:cs typeface="Arial"/>
              </a:rPr>
              <a:t>comprehensive </a:t>
            </a:r>
            <a:r>
              <a:rPr dirty="0" sz="2200" spc="80" b="1">
                <a:solidFill>
                  <a:srgbClr val="66FFFF"/>
                </a:solidFill>
                <a:latin typeface="Arial"/>
                <a:cs typeface="Arial"/>
              </a:rPr>
              <a:t>multi </a:t>
            </a:r>
            <a:r>
              <a:rPr dirty="0" sz="2200" spc="100" b="1">
                <a:solidFill>
                  <a:srgbClr val="66FFFF"/>
                </a:solidFill>
                <a:latin typeface="Arial"/>
                <a:cs typeface="Arial"/>
              </a:rPr>
              <a:t>disciplinary  </a:t>
            </a:r>
            <a:r>
              <a:rPr dirty="0" sz="2200" spc="100" b="1">
                <a:solidFill>
                  <a:srgbClr val="66FFFF"/>
                </a:solidFill>
                <a:latin typeface="Arial"/>
                <a:cs typeface="Arial"/>
              </a:rPr>
              <a:t>prospective </a:t>
            </a:r>
            <a:r>
              <a:rPr dirty="0" sz="2200" spc="80" b="1">
                <a:solidFill>
                  <a:srgbClr val="66FFFF"/>
                </a:solidFill>
                <a:latin typeface="Arial"/>
                <a:cs typeface="Arial"/>
              </a:rPr>
              <a:t>long term </a:t>
            </a:r>
            <a:r>
              <a:rPr dirty="0" sz="2200" spc="90" b="1">
                <a:solidFill>
                  <a:srgbClr val="66FFFF"/>
                </a:solidFill>
                <a:latin typeface="Arial"/>
                <a:cs typeface="Arial"/>
              </a:rPr>
              <a:t>cohort studies </a:t>
            </a:r>
            <a:r>
              <a:rPr dirty="0" sz="2200" spc="55" b="1">
                <a:solidFill>
                  <a:srgbClr val="66FFFF"/>
                </a:solidFill>
                <a:latin typeface="Arial"/>
                <a:cs typeface="Arial"/>
              </a:rPr>
              <a:t>in </a:t>
            </a:r>
            <a:r>
              <a:rPr dirty="0" sz="2200" spc="95" b="1">
                <a:solidFill>
                  <a:srgbClr val="66FFFF"/>
                </a:solidFill>
                <a:latin typeface="Arial"/>
                <a:cs typeface="Arial"/>
              </a:rPr>
              <a:t>different  </a:t>
            </a:r>
            <a:r>
              <a:rPr dirty="0" sz="2200" spc="-5" b="1">
                <a:solidFill>
                  <a:srgbClr val="66FFFF"/>
                </a:solidFill>
                <a:latin typeface="Arial"/>
                <a:cs typeface="Arial"/>
              </a:rPr>
              <a:t>populations and different countries (But without private  </a:t>
            </a:r>
            <a:r>
              <a:rPr dirty="0" sz="2200" spc="-5" b="1">
                <a:solidFill>
                  <a:srgbClr val="66FFFF"/>
                </a:solidFill>
                <a:latin typeface="Arial"/>
                <a:cs typeface="Arial"/>
              </a:rPr>
              <a:t>funding)</a:t>
            </a:r>
            <a:endParaRPr sz="2200">
              <a:latin typeface="Arial"/>
              <a:cs typeface="Arial"/>
            </a:endParaRPr>
          </a:p>
          <a:p>
            <a:pPr>
              <a:lnSpc>
                <a:spcPct val="100000"/>
              </a:lnSpc>
              <a:spcBef>
                <a:spcPts val="22"/>
              </a:spcBef>
              <a:buClr>
                <a:srgbClr val="66FFFF"/>
              </a:buClr>
              <a:buFont typeface="Arial"/>
              <a:buAutoNum type="arabicPeriod"/>
            </a:pPr>
            <a:endParaRPr sz="1850">
              <a:latin typeface="Times New Roman"/>
              <a:cs typeface="Times New Roman"/>
            </a:endParaRPr>
          </a:p>
          <a:p>
            <a:pPr algn="just" marL="469900" marR="19685" indent="-457200">
              <a:lnSpc>
                <a:spcPct val="100400"/>
              </a:lnSpc>
              <a:buAutoNum type="arabicPeriod"/>
              <a:tabLst>
                <a:tab pos="439420" algn="l"/>
              </a:tabLst>
            </a:pPr>
            <a:r>
              <a:rPr dirty="0" sz="2200" spc="-5" b="1">
                <a:solidFill>
                  <a:srgbClr val="66FFFF"/>
                </a:solidFill>
                <a:latin typeface="Arial"/>
                <a:cs typeface="Arial"/>
              </a:rPr>
              <a:t>After these results are obtained, each country should  develop health based precautionary guidelines </a:t>
            </a:r>
            <a:r>
              <a:rPr dirty="0" sz="2200" b="1">
                <a:solidFill>
                  <a:srgbClr val="66FFFF"/>
                </a:solidFill>
                <a:latin typeface="Arial"/>
                <a:cs typeface="Arial"/>
              </a:rPr>
              <a:t>to </a:t>
            </a:r>
            <a:r>
              <a:rPr dirty="0" sz="2200" spc="-5" b="1">
                <a:solidFill>
                  <a:srgbClr val="66FFFF"/>
                </a:solidFill>
                <a:latin typeface="Arial"/>
                <a:cs typeface="Arial"/>
              </a:rPr>
              <a:t>protect  </a:t>
            </a:r>
            <a:r>
              <a:rPr dirty="0" sz="2200" spc="-5" b="1">
                <a:solidFill>
                  <a:srgbClr val="66FFFF"/>
                </a:solidFill>
                <a:latin typeface="Arial"/>
                <a:cs typeface="Arial"/>
              </a:rPr>
              <a:t>their</a:t>
            </a:r>
            <a:r>
              <a:rPr dirty="0" sz="2200" spc="-70" b="1">
                <a:solidFill>
                  <a:srgbClr val="66FFFF"/>
                </a:solidFill>
                <a:latin typeface="Arial"/>
                <a:cs typeface="Arial"/>
              </a:rPr>
              <a:t> </a:t>
            </a:r>
            <a:r>
              <a:rPr dirty="0" sz="2200" spc="-5" b="1">
                <a:solidFill>
                  <a:srgbClr val="66FFFF"/>
                </a:solidFill>
                <a:latin typeface="Arial"/>
                <a:cs typeface="Arial"/>
              </a:rPr>
              <a:t>population.</a:t>
            </a:r>
            <a:endParaRPr sz="2200">
              <a:latin typeface="Arial"/>
              <a:cs typeface="Arial"/>
            </a:endParaRPr>
          </a:p>
          <a:p>
            <a:pPr>
              <a:lnSpc>
                <a:spcPct val="100000"/>
              </a:lnSpc>
              <a:spcBef>
                <a:spcPts val="22"/>
              </a:spcBef>
              <a:buClr>
                <a:srgbClr val="66FFFF"/>
              </a:buClr>
              <a:buFont typeface="Arial"/>
              <a:buAutoNum type="arabicPeriod"/>
            </a:pPr>
            <a:endParaRPr sz="1850">
              <a:latin typeface="Times New Roman"/>
              <a:cs typeface="Times New Roman"/>
            </a:endParaRPr>
          </a:p>
          <a:p>
            <a:pPr algn="just" marL="469900" marR="19685" indent="-457200">
              <a:lnSpc>
                <a:spcPct val="100400"/>
              </a:lnSpc>
              <a:buAutoNum type="arabicPeriod"/>
              <a:tabLst>
                <a:tab pos="439420" algn="l"/>
              </a:tabLst>
            </a:pPr>
            <a:r>
              <a:rPr dirty="0" sz="2200" spc="-5" b="1">
                <a:solidFill>
                  <a:srgbClr val="66FFFF"/>
                </a:solidFill>
                <a:latin typeface="Arial"/>
                <a:cs typeface="Arial"/>
              </a:rPr>
              <a:t>But till these results are available authorities should issue  appropriate advisories </a:t>
            </a:r>
            <a:r>
              <a:rPr dirty="0" sz="2200" b="1">
                <a:solidFill>
                  <a:srgbClr val="66FFFF"/>
                </a:solidFill>
                <a:latin typeface="Arial"/>
                <a:cs typeface="Arial"/>
              </a:rPr>
              <a:t>to </a:t>
            </a:r>
            <a:r>
              <a:rPr dirty="0" sz="2200" spc="-5" b="1">
                <a:solidFill>
                  <a:srgbClr val="66FFFF"/>
                </a:solidFill>
                <a:latin typeface="Arial"/>
                <a:cs typeface="Arial"/>
              </a:rPr>
              <a:t>reduce or avoid adverse effects  </a:t>
            </a:r>
            <a:r>
              <a:rPr dirty="0" sz="2200" spc="-5" b="1">
                <a:solidFill>
                  <a:srgbClr val="66FFFF"/>
                </a:solidFill>
                <a:latin typeface="Arial"/>
                <a:cs typeface="Arial"/>
              </a:rPr>
              <a:t>of radiation, if</a:t>
            </a:r>
            <a:r>
              <a:rPr dirty="0" sz="2200" spc="-45" b="1">
                <a:solidFill>
                  <a:srgbClr val="66FFFF"/>
                </a:solidFill>
                <a:latin typeface="Arial"/>
                <a:cs typeface="Arial"/>
              </a:rPr>
              <a:t> </a:t>
            </a:r>
            <a:r>
              <a:rPr dirty="0" sz="2200" spc="-5" b="1">
                <a:solidFill>
                  <a:srgbClr val="66FFFF"/>
                </a:solidFill>
                <a:latin typeface="Arial"/>
                <a:cs typeface="Arial"/>
              </a:rPr>
              <a:t>any.</a:t>
            </a:r>
            <a:endParaRPr sz="2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7288" y="2407920"/>
            <a:ext cx="6007100" cy="617220"/>
          </a:xfrm>
          <a:prstGeom prst="rect"/>
        </p:spPr>
        <p:txBody>
          <a:bodyPr wrap="square" lIns="0" tIns="0" rIns="0" bIns="0" rtlCol="0" vert="horz">
            <a:spAutoFit/>
          </a:bodyPr>
          <a:lstStyle/>
          <a:p>
            <a:pPr marL="12700">
              <a:lnSpc>
                <a:spcPct val="100000"/>
              </a:lnSpc>
              <a:tabLst>
                <a:tab pos="855980" algn="l"/>
              </a:tabLst>
            </a:pPr>
            <a:r>
              <a:rPr dirty="0" sz="4000" spc="-5"/>
              <a:t>(i)	Scientific</a:t>
            </a:r>
            <a:r>
              <a:rPr dirty="0" sz="4000" spc="-40"/>
              <a:t> </a:t>
            </a:r>
            <a:r>
              <a:rPr dirty="0" sz="4000" spc="-5"/>
              <a:t>Hypothesis</a:t>
            </a:r>
            <a:endParaRPr sz="40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800" y="228600"/>
            <a:ext cx="5334000" cy="62484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65168" y="3886194"/>
            <a:ext cx="4858791" cy="2356662"/>
          </a:xfrm>
          <a:prstGeom prst="rect">
            <a:avLst/>
          </a:prstGeom>
          <a:blipFill>
            <a:blip r:embed="rId3" cstate="print"/>
            <a:stretch>
              <a:fillRect/>
            </a:stretch>
          </a:blipFill>
        </p:spPr>
        <p:txBody>
          <a:bodyPr wrap="square" lIns="0" tIns="0" rIns="0" bIns="0" rtlCol="0"/>
          <a:lstStyl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88582" rIns="0" bIns="0" rtlCol="0" vert="horz">
            <a:spAutoFit/>
          </a:bodyPr>
          <a:lstStyle/>
          <a:p>
            <a:pPr marL="583565">
              <a:lnSpc>
                <a:spcPct val="100000"/>
              </a:lnSpc>
            </a:pPr>
            <a:r>
              <a:rPr dirty="0" sz="2800" spc="-5">
                <a:solidFill>
                  <a:srgbClr val="FFCC00"/>
                </a:solidFill>
              </a:rPr>
              <a:t>Effects of Radio Frequency Radiation</a:t>
            </a:r>
            <a:r>
              <a:rPr dirty="0" sz="2800" spc="30">
                <a:solidFill>
                  <a:srgbClr val="FFCC00"/>
                </a:solidFill>
              </a:rPr>
              <a:t> </a:t>
            </a:r>
            <a:r>
              <a:rPr dirty="0" sz="2800" spc="-5">
                <a:solidFill>
                  <a:srgbClr val="FFCC00"/>
                </a:solidFill>
              </a:rPr>
              <a:t>(RFR)</a:t>
            </a:r>
            <a:endParaRPr sz="2800"/>
          </a:p>
        </p:txBody>
      </p:sp>
      <p:sp>
        <p:nvSpPr>
          <p:cNvPr id="3" name="object 3"/>
          <p:cNvSpPr txBox="1"/>
          <p:nvPr/>
        </p:nvSpPr>
        <p:spPr>
          <a:xfrm>
            <a:off x="380999" y="966787"/>
            <a:ext cx="8458200" cy="446405"/>
          </a:xfrm>
          <a:prstGeom prst="rect">
            <a:avLst/>
          </a:prstGeom>
          <a:solidFill>
            <a:srgbClr val="000000"/>
          </a:solidFill>
          <a:ln w="9524">
            <a:solidFill>
              <a:srgbClr val="C6E6E9"/>
            </a:solidFill>
          </a:ln>
        </p:spPr>
        <p:txBody>
          <a:bodyPr wrap="square" lIns="0" tIns="78740" rIns="0" bIns="0" rtlCol="0" vert="horz">
            <a:spAutoFit/>
          </a:bodyPr>
          <a:lstStyle/>
          <a:p>
            <a:pPr marL="338455">
              <a:lnSpc>
                <a:spcPct val="100000"/>
              </a:lnSpc>
              <a:spcBef>
                <a:spcPts val="620"/>
              </a:spcBef>
            </a:pPr>
            <a:r>
              <a:rPr dirty="0" sz="2000" spc="-5" b="1">
                <a:solidFill>
                  <a:srgbClr val="66FFFF"/>
                </a:solidFill>
                <a:latin typeface="Arial"/>
                <a:cs typeface="Arial"/>
              </a:rPr>
              <a:t>Every living and non-living things consists of a variety of</a:t>
            </a:r>
            <a:r>
              <a:rPr dirty="0" sz="2000" spc="95" b="1">
                <a:solidFill>
                  <a:srgbClr val="66FFFF"/>
                </a:solidFill>
                <a:latin typeface="Arial"/>
                <a:cs typeface="Arial"/>
              </a:rPr>
              <a:t> </a:t>
            </a:r>
            <a:r>
              <a:rPr dirty="0" sz="2000" spc="-5" b="1">
                <a:solidFill>
                  <a:srgbClr val="66FFFF"/>
                </a:solidFill>
                <a:latin typeface="Arial"/>
                <a:cs typeface="Arial"/>
              </a:rPr>
              <a:t>atoms.</a:t>
            </a:r>
            <a:endParaRPr sz="2000">
              <a:latin typeface="Arial"/>
              <a:cs typeface="Arial"/>
            </a:endParaRPr>
          </a:p>
        </p:txBody>
      </p:sp>
      <p:sp>
        <p:nvSpPr>
          <p:cNvPr id="4" name="object 4"/>
          <p:cNvSpPr txBox="1"/>
          <p:nvPr/>
        </p:nvSpPr>
        <p:spPr>
          <a:xfrm>
            <a:off x="380999" y="2022475"/>
            <a:ext cx="8458200" cy="447675"/>
          </a:xfrm>
          <a:prstGeom prst="rect">
            <a:avLst/>
          </a:prstGeom>
          <a:solidFill>
            <a:srgbClr val="000000"/>
          </a:solidFill>
          <a:ln w="9524">
            <a:solidFill>
              <a:srgbClr val="C6E6E9"/>
            </a:solidFill>
          </a:ln>
        </p:spPr>
        <p:txBody>
          <a:bodyPr wrap="square" lIns="0" tIns="78740" rIns="0" bIns="0" rtlCol="0" vert="horz">
            <a:spAutoFit/>
          </a:bodyPr>
          <a:lstStyle/>
          <a:p>
            <a:pPr marL="1297940">
              <a:lnSpc>
                <a:spcPct val="100000"/>
              </a:lnSpc>
              <a:spcBef>
                <a:spcPts val="620"/>
              </a:spcBef>
              <a:tabLst>
                <a:tab pos="6717030" algn="l"/>
              </a:tabLst>
            </a:pPr>
            <a:r>
              <a:rPr dirty="0" sz="2000" spc="-5" b="1">
                <a:solidFill>
                  <a:srgbClr val="66FFFF"/>
                </a:solidFill>
                <a:latin typeface="Arial"/>
                <a:cs typeface="Arial"/>
              </a:rPr>
              <a:t>Atom  contains  electrons,</a:t>
            </a:r>
            <a:r>
              <a:rPr dirty="0" sz="2000" spc="-150" b="1">
                <a:solidFill>
                  <a:srgbClr val="66FFFF"/>
                </a:solidFill>
                <a:latin typeface="Arial"/>
                <a:cs typeface="Arial"/>
              </a:rPr>
              <a:t> </a:t>
            </a:r>
            <a:r>
              <a:rPr dirty="0" sz="2000" spc="-5" b="1">
                <a:solidFill>
                  <a:srgbClr val="66FFFF"/>
                </a:solidFill>
                <a:latin typeface="Arial"/>
                <a:cs typeface="Arial"/>
              </a:rPr>
              <a:t>protons,</a:t>
            </a:r>
            <a:r>
              <a:rPr dirty="0" sz="2000" spc="305" b="1">
                <a:solidFill>
                  <a:srgbClr val="66FFFF"/>
                </a:solidFill>
                <a:latin typeface="Arial"/>
                <a:cs typeface="Arial"/>
              </a:rPr>
              <a:t> </a:t>
            </a:r>
            <a:r>
              <a:rPr dirty="0" sz="2000" spc="-5" b="1">
                <a:solidFill>
                  <a:srgbClr val="66FFFF"/>
                </a:solidFill>
                <a:latin typeface="Arial"/>
                <a:cs typeface="Arial"/>
              </a:rPr>
              <a:t>neutrons	</a:t>
            </a:r>
            <a:r>
              <a:rPr dirty="0" sz="2000" b="1">
                <a:solidFill>
                  <a:srgbClr val="66FFFF"/>
                </a:solidFill>
                <a:latin typeface="Arial"/>
                <a:cs typeface="Arial"/>
              </a:rPr>
              <a:t>etc.</a:t>
            </a:r>
            <a:endParaRPr sz="2000">
              <a:latin typeface="Arial"/>
              <a:cs typeface="Arial"/>
            </a:endParaRPr>
          </a:p>
        </p:txBody>
      </p:sp>
      <p:sp>
        <p:nvSpPr>
          <p:cNvPr id="5" name="object 5"/>
          <p:cNvSpPr txBox="1"/>
          <p:nvPr/>
        </p:nvSpPr>
        <p:spPr>
          <a:xfrm>
            <a:off x="380999" y="3089275"/>
            <a:ext cx="8458200" cy="770255"/>
          </a:xfrm>
          <a:prstGeom prst="rect">
            <a:avLst/>
          </a:prstGeom>
          <a:solidFill>
            <a:srgbClr val="000000"/>
          </a:solidFill>
          <a:ln w="9524">
            <a:solidFill>
              <a:srgbClr val="C6E6E9"/>
            </a:solidFill>
          </a:ln>
        </p:spPr>
        <p:txBody>
          <a:bodyPr wrap="square" lIns="0" tIns="40640" rIns="0" bIns="0" rtlCol="0" vert="horz">
            <a:spAutoFit/>
          </a:bodyPr>
          <a:lstStyle/>
          <a:p>
            <a:pPr marL="2948940" marR="657225" indent="-2279015">
              <a:lnSpc>
                <a:spcPct val="112500"/>
              </a:lnSpc>
              <a:spcBef>
                <a:spcPts val="320"/>
              </a:spcBef>
              <a:tabLst>
                <a:tab pos="4733925" algn="l"/>
              </a:tabLst>
            </a:pPr>
            <a:r>
              <a:rPr dirty="0" sz="2000" spc="-5" b="1">
                <a:solidFill>
                  <a:srgbClr val="66FFFF"/>
                </a:solidFill>
                <a:latin typeface="Arial"/>
                <a:cs typeface="Arial"/>
              </a:rPr>
              <a:t>Every  living  and</a:t>
            </a:r>
            <a:r>
              <a:rPr dirty="0" sz="2000" spc="-185" b="1">
                <a:solidFill>
                  <a:srgbClr val="66FFFF"/>
                </a:solidFill>
                <a:latin typeface="Arial"/>
                <a:cs typeface="Arial"/>
              </a:rPr>
              <a:t> </a:t>
            </a:r>
            <a:r>
              <a:rPr dirty="0" sz="2000" spc="-5" b="1">
                <a:solidFill>
                  <a:srgbClr val="66FFFF"/>
                </a:solidFill>
                <a:latin typeface="Arial"/>
                <a:cs typeface="Arial"/>
              </a:rPr>
              <a:t>non-living</a:t>
            </a:r>
            <a:r>
              <a:rPr dirty="0" sz="2000" spc="300" b="1">
                <a:solidFill>
                  <a:srgbClr val="66FFFF"/>
                </a:solidFill>
                <a:latin typeface="Arial"/>
                <a:cs typeface="Arial"/>
              </a:rPr>
              <a:t> </a:t>
            </a:r>
            <a:r>
              <a:rPr dirty="0" sz="2000" spc="-5" b="1">
                <a:solidFill>
                  <a:srgbClr val="66FFFF"/>
                </a:solidFill>
                <a:latin typeface="Arial"/>
                <a:cs typeface="Arial"/>
              </a:rPr>
              <a:t>thing	is in a state</a:t>
            </a:r>
            <a:r>
              <a:rPr dirty="0" sz="2000" spc="-10" b="1">
                <a:solidFill>
                  <a:srgbClr val="66FFFF"/>
                </a:solidFill>
                <a:latin typeface="Arial"/>
                <a:cs typeface="Arial"/>
              </a:rPr>
              <a:t> </a:t>
            </a:r>
            <a:r>
              <a:rPr dirty="0" sz="2000" spc="-5" b="1">
                <a:solidFill>
                  <a:srgbClr val="66FFFF"/>
                </a:solidFill>
                <a:latin typeface="Arial"/>
                <a:cs typeface="Arial"/>
              </a:rPr>
              <a:t>of vibrational </a:t>
            </a:r>
            <a:r>
              <a:rPr dirty="0" sz="2000" b="1">
                <a:solidFill>
                  <a:srgbClr val="66FFFF"/>
                </a:solidFill>
                <a:latin typeface="Arial"/>
                <a:cs typeface="Arial"/>
              </a:rPr>
              <a:t> </a:t>
            </a:r>
            <a:r>
              <a:rPr dirty="0" sz="2000" spc="-5" b="1">
                <a:solidFill>
                  <a:srgbClr val="66FFFF"/>
                </a:solidFill>
                <a:latin typeface="Arial"/>
                <a:cs typeface="Arial"/>
              </a:rPr>
              <a:t>harmonic</a:t>
            </a:r>
            <a:r>
              <a:rPr dirty="0" sz="2000" spc="-100" b="1">
                <a:solidFill>
                  <a:srgbClr val="66FFFF"/>
                </a:solidFill>
                <a:latin typeface="Arial"/>
                <a:cs typeface="Arial"/>
              </a:rPr>
              <a:t> </a:t>
            </a:r>
            <a:r>
              <a:rPr dirty="0" sz="2000" spc="-5" b="1">
                <a:solidFill>
                  <a:srgbClr val="66FFFF"/>
                </a:solidFill>
                <a:latin typeface="Arial"/>
                <a:cs typeface="Arial"/>
              </a:rPr>
              <a:t>resonance.</a:t>
            </a:r>
            <a:endParaRPr sz="2000">
              <a:latin typeface="Arial"/>
              <a:cs typeface="Arial"/>
            </a:endParaRPr>
          </a:p>
        </p:txBody>
      </p:sp>
      <p:sp>
        <p:nvSpPr>
          <p:cNvPr id="6" name="object 6"/>
          <p:cNvSpPr txBox="1"/>
          <p:nvPr/>
        </p:nvSpPr>
        <p:spPr>
          <a:xfrm>
            <a:off x="380999" y="4446587"/>
            <a:ext cx="8458200" cy="770255"/>
          </a:xfrm>
          <a:prstGeom prst="rect">
            <a:avLst/>
          </a:prstGeom>
          <a:solidFill>
            <a:srgbClr val="000000"/>
          </a:solidFill>
          <a:ln w="9524">
            <a:solidFill>
              <a:srgbClr val="C6E6E9"/>
            </a:solidFill>
          </a:ln>
        </p:spPr>
        <p:txBody>
          <a:bodyPr wrap="square" lIns="0" tIns="40640" rIns="0" bIns="0" rtlCol="0" vert="horz">
            <a:spAutoFit/>
          </a:bodyPr>
          <a:lstStyle/>
          <a:p>
            <a:pPr marL="1575435" marR="233679" indent="-1329690">
              <a:lnSpc>
                <a:spcPct val="112500"/>
              </a:lnSpc>
              <a:spcBef>
                <a:spcPts val="320"/>
              </a:spcBef>
            </a:pPr>
            <a:r>
              <a:rPr dirty="0" sz="2000" spc="-5" b="1">
                <a:solidFill>
                  <a:srgbClr val="66FFFF"/>
                </a:solidFill>
                <a:latin typeface="Arial"/>
                <a:cs typeface="Arial"/>
              </a:rPr>
              <a:t>Every system, organ, tissue, cell and molecule of the human body  vibrates within a certain range of</a:t>
            </a:r>
            <a:r>
              <a:rPr dirty="0" sz="2000" spc="40" b="1">
                <a:solidFill>
                  <a:srgbClr val="66FFFF"/>
                </a:solidFill>
                <a:latin typeface="Arial"/>
                <a:cs typeface="Arial"/>
              </a:rPr>
              <a:t> </a:t>
            </a:r>
            <a:r>
              <a:rPr dirty="0" sz="2000" spc="-20" b="1">
                <a:solidFill>
                  <a:srgbClr val="66FFFF"/>
                </a:solidFill>
                <a:latin typeface="Arial"/>
                <a:cs typeface="Arial"/>
              </a:rPr>
              <a:t>frequency.</a:t>
            </a:r>
            <a:endParaRPr sz="2000">
              <a:latin typeface="Arial"/>
              <a:cs typeface="Arial"/>
            </a:endParaRPr>
          </a:p>
        </p:txBody>
      </p:sp>
      <p:sp>
        <p:nvSpPr>
          <p:cNvPr id="7" name="object 7"/>
          <p:cNvSpPr/>
          <p:nvPr/>
        </p:nvSpPr>
        <p:spPr>
          <a:xfrm>
            <a:off x="4191000" y="1489075"/>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C6E6E9"/>
          </a:solidFill>
        </p:spPr>
        <p:txBody>
          <a:bodyPr wrap="square" lIns="0" tIns="0" rIns="0" bIns="0" rtlCol="0"/>
          <a:lstStyle/>
          <a:p/>
        </p:txBody>
      </p:sp>
      <p:sp>
        <p:nvSpPr>
          <p:cNvPr id="8" name="object 8"/>
          <p:cNvSpPr/>
          <p:nvPr/>
        </p:nvSpPr>
        <p:spPr>
          <a:xfrm>
            <a:off x="4191000" y="1489075"/>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400" y="457199"/>
                </a:lnTo>
                <a:lnTo>
                  <a:pt x="0" y="304799"/>
                </a:lnTo>
                <a:close/>
              </a:path>
            </a:pathLst>
          </a:custGeom>
          <a:ln w="25399">
            <a:solidFill>
              <a:srgbClr val="9AB3B6"/>
            </a:solidFill>
          </a:ln>
        </p:spPr>
        <p:txBody>
          <a:bodyPr wrap="square" lIns="0" tIns="0" rIns="0" bIns="0" rtlCol="0"/>
          <a:lstStyle/>
          <a:p/>
        </p:txBody>
      </p:sp>
      <p:sp>
        <p:nvSpPr>
          <p:cNvPr id="9" name="object 9"/>
          <p:cNvSpPr/>
          <p:nvPr/>
        </p:nvSpPr>
        <p:spPr>
          <a:xfrm>
            <a:off x="4191000" y="2555875"/>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C6E6E9"/>
          </a:solidFill>
        </p:spPr>
        <p:txBody>
          <a:bodyPr wrap="square" lIns="0" tIns="0" rIns="0" bIns="0" rtlCol="0"/>
          <a:lstStyle/>
          <a:p/>
        </p:txBody>
      </p:sp>
      <p:sp>
        <p:nvSpPr>
          <p:cNvPr id="10" name="object 10"/>
          <p:cNvSpPr/>
          <p:nvPr/>
        </p:nvSpPr>
        <p:spPr>
          <a:xfrm>
            <a:off x="4191000" y="2555875"/>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400" y="457199"/>
                </a:lnTo>
                <a:lnTo>
                  <a:pt x="0" y="304799"/>
                </a:lnTo>
                <a:close/>
              </a:path>
            </a:pathLst>
          </a:custGeom>
          <a:ln w="25399">
            <a:solidFill>
              <a:srgbClr val="9AB3B6"/>
            </a:solidFill>
          </a:ln>
        </p:spPr>
        <p:txBody>
          <a:bodyPr wrap="square" lIns="0" tIns="0" rIns="0" bIns="0" rtlCol="0"/>
          <a:lstStyle/>
          <a:p/>
        </p:txBody>
      </p:sp>
      <p:sp>
        <p:nvSpPr>
          <p:cNvPr id="11" name="object 11"/>
          <p:cNvSpPr/>
          <p:nvPr/>
        </p:nvSpPr>
        <p:spPr>
          <a:xfrm>
            <a:off x="4191000" y="3927475"/>
            <a:ext cx="304800" cy="457200"/>
          </a:xfrm>
          <a:custGeom>
            <a:avLst/>
            <a:gdLst/>
            <a:ahLst/>
            <a:cxnLst/>
            <a:rect l="l" t="t" r="r" b="b"/>
            <a:pathLst>
              <a:path w="304800" h="457200">
                <a:moveTo>
                  <a:pt x="304800" y="304800"/>
                </a:moveTo>
                <a:lnTo>
                  <a:pt x="0" y="304800"/>
                </a:lnTo>
                <a:lnTo>
                  <a:pt x="152400" y="457200"/>
                </a:lnTo>
                <a:lnTo>
                  <a:pt x="304800" y="304800"/>
                </a:lnTo>
                <a:close/>
              </a:path>
              <a:path w="304800" h="457200">
                <a:moveTo>
                  <a:pt x="228600" y="0"/>
                </a:moveTo>
                <a:lnTo>
                  <a:pt x="76200" y="0"/>
                </a:lnTo>
                <a:lnTo>
                  <a:pt x="76200" y="304800"/>
                </a:lnTo>
                <a:lnTo>
                  <a:pt x="228600" y="304800"/>
                </a:lnTo>
                <a:lnTo>
                  <a:pt x="228600" y="0"/>
                </a:lnTo>
                <a:close/>
              </a:path>
            </a:pathLst>
          </a:custGeom>
          <a:solidFill>
            <a:srgbClr val="C6E6E9"/>
          </a:solidFill>
        </p:spPr>
        <p:txBody>
          <a:bodyPr wrap="square" lIns="0" tIns="0" rIns="0" bIns="0" rtlCol="0"/>
          <a:lstStyle/>
          <a:p/>
        </p:txBody>
      </p:sp>
      <p:sp>
        <p:nvSpPr>
          <p:cNvPr id="12" name="object 12"/>
          <p:cNvSpPr/>
          <p:nvPr/>
        </p:nvSpPr>
        <p:spPr>
          <a:xfrm>
            <a:off x="4191000" y="3927475"/>
            <a:ext cx="304800" cy="457200"/>
          </a:xfrm>
          <a:custGeom>
            <a:avLst/>
            <a:gdLst/>
            <a:ahLst/>
            <a:cxnLst/>
            <a:rect l="l" t="t" r="r" b="b"/>
            <a:pathLst>
              <a:path w="304800" h="457200">
                <a:moveTo>
                  <a:pt x="0" y="304799"/>
                </a:moveTo>
                <a:lnTo>
                  <a:pt x="76199" y="304799"/>
                </a:lnTo>
                <a:lnTo>
                  <a:pt x="76199" y="0"/>
                </a:lnTo>
                <a:lnTo>
                  <a:pt x="228599" y="0"/>
                </a:lnTo>
                <a:lnTo>
                  <a:pt x="228599" y="304799"/>
                </a:lnTo>
                <a:lnTo>
                  <a:pt x="304799" y="304799"/>
                </a:lnTo>
                <a:lnTo>
                  <a:pt x="152400" y="457199"/>
                </a:lnTo>
                <a:lnTo>
                  <a:pt x="0" y="304799"/>
                </a:lnTo>
                <a:close/>
              </a:path>
            </a:pathLst>
          </a:custGeom>
          <a:ln w="25399">
            <a:solidFill>
              <a:srgbClr val="9AB3B6"/>
            </a:solidFill>
          </a:ln>
        </p:spPr>
        <p:txBody>
          <a:bodyPr wrap="square" lIns="0" tIns="0" rIns="0" bIns="0" rtlCol="0"/>
          <a:lstStyl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05012" y="1066799"/>
            <a:ext cx="4953000" cy="1320800"/>
          </a:xfrm>
          <a:custGeom>
            <a:avLst/>
            <a:gdLst/>
            <a:ahLst/>
            <a:cxnLst/>
            <a:rect l="l" t="t" r="r" b="b"/>
            <a:pathLst>
              <a:path w="4953000" h="1320800">
                <a:moveTo>
                  <a:pt x="0" y="0"/>
                </a:moveTo>
                <a:lnTo>
                  <a:pt x="4952996" y="0"/>
                </a:lnTo>
                <a:lnTo>
                  <a:pt x="4952996" y="1320799"/>
                </a:lnTo>
                <a:lnTo>
                  <a:pt x="0" y="1320799"/>
                </a:lnTo>
                <a:lnTo>
                  <a:pt x="0" y="0"/>
                </a:lnTo>
                <a:close/>
              </a:path>
            </a:pathLst>
          </a:custGeom>
          <a:ln w="9524">
            <a:solidFill>
              <a:srgbClr val="000000"/>
            </a:solidFill>
          </a:ln>
        </p:spPr>
        <p:txBody>
          <a:bodyPr wrap="square" lIns="0" tIns="0" rIns="0" bIns="0" rtlCol="0"/>
          <a:lstStyle/>
          <a:p/>
        </p:txBody>
      </p:sp>
      <p:sp>
        <p:nvSpPr>
          <p:cNvPr id="3" name="object 3"/>
          <p:cNvSpPr txBox="1">
            <a:spLocks noGrp="1"/>
          </p:cNvSpPr>
          <p:nvPr>
            <p:ph type="title"/>
          </p:nvPr>
        </p:nvSpPr>
        <p:spPr>
          <a:xfrm>
            <a:off x="2005012" y="1066800"/>
            <a:ext cx="4953000" cy="1320800"/>
          </a:xfrm>
          <a:prstGeom prst="rect"/>
          <a:solidFill>
            <a:srgbClr val="D7AEFF"/>
          </a:solidFill>
        </p:spPr>
        <p:txBody>
          <a:bodyPr wrap="square" lIns="0" tIns="45720" rIns="0" bIns="0" rtlCol="0" vert="horz">
            <a:spAutoFit/>
          </a:bodyPr>
          <a:lstStyle/>
          <a:p>
            <a:pPr marL="1321435" marR="489584" indent="-819150">
              <a:lnSpc>
                <a:spcPct val="100000"/>
              </a:lnSpc>
              <a:spcBef>
                <a:spcPts val="360"/>
              </a:spcBef>
            </a:pPr>
            <a:r>
              <a:rPr dirty="0" sz="4000">
                <a:solidFill>
                  <a:srgbClr val="000000"/>
                </a:solidFill>
              </a:rPr>
              <a:t>E</a:t>
            </a:r>
            <a:r>
              <a:rPr dirty="0" sz="4000" spc="-5">
                <a:solidFill>
                  <a:srgbClr val="000000"/>
                </a:solidFill>
              </a:rPr>
              <a:t>l</a:t>
            </a:r>
            <a:r>
              <a:rPr dirty="0" sz="4000" spc="-5">
                <a:solidFill>
                  <a:srgbClr val="000000"/>
                </a:solidFill>
              </a:rPr>
              <a:t>ectr</a:t>
            </a:r>
            <a:r>
              <a:rPr dirty="0" sz="4000" spc="-5">
                <a:solidFill>
                  <a:srgbClr val="000000"/>
                </a:solidFill>
              </a:rPr>
              <a:t>o</a:t>
            </a:r>
            <a:r>
              <a:rPr dirty="0" sz="4000" spc="-5">
                <a:solidFill>
                  <a:srgbClr val="000000"/>
                </a:solidFill>
              </a:rPr>
              <a:t>ma</a:t>
            </a:r>
            <a:r>
              <a:rPr dirty="0" sz="4000" spc="-5">
                <a:solidFill>
                  <a:srgbClr val="000000"/>
                </a:solidFill>
              </a:rPr>
              <a:t>gn</a:t>
            </a:r>
            <a:r>
              <a:rPr dirty="0" sz="4000" spc="-5">
                <a:solidFill>
                  <a:srgbClr val="000000"/>
                </a:solidFill>
              </a:rPr>
              <a:t>e</a:t>
            </a:r>
            <a:r>
              <a:rPr dirty="0" sz="4000">
                <a:solidFill>
                  <a:srgbClr val="000000"/>
                </a:solidFill>
              </a:rPr>
              <a:t>t</a:t>
            </a:r>
            <a:r>
              <a:rPr dirty="0" sz="4000" spc="-5">
                <a:solidFill>
                  <a:srgbClr val="000000"/>
                </a:solidFill>
              </a:rPr>
              <a:t>i</a:t>
            </a:r>
            <a:r>
              <a:rPr dirty="0" sz="4000" spc="-5">
                <a:solidFill>
                  <a:srgbClr val="000000"/>
                </a:solidFill>
              </a:rPr>
              <a:t>c </a:t>
            </a:r>
            <a:r>
              <a:rPr dirty="0" sz="4000" spc="-5">
                <a:solidFill>
                  <a:srgbClr val="000000"/>
                </a:solidFill>
              </a:rPr>
              <a:t> </a:t>
            </a:r>
            <a:r>
              <a:rPr dirty="0" sz="4000" spc="-5">
                <a:solidFill>
                  <a:srgbClr val="000000"/>
                </a:solidFill>
              </a:rPr>
              <a:t>Radiation</a:t>
            </a:r>
            <a:endParaRPr sz="4000"/>
          </a:p>
        </p:txBody>
      </p:sp>
      <p:sp>
        <p:nvSpPr>
          <p:cNvPr id="4" name="object 4"/>
          <p:cNvSpPr/>
          <p:nvPr/>
        </p:nvSpPr>
        <p:spPr>
          <a:xfrm>
            <a:off x="4495800" y="2362200"/>
            <a:ext cx="0" cy="533400"/>
          </a:xfrm>
          <a:custGeom>
            <a:avLst/>
            <a:gdLst/>
            <a:ahLst/>
            <a:cxnLst/>
            <a:rect l="l" t="t" r="r" b="b"/>
            <a:pathLst>
              <a:path w="0" h="533400">
                <a:moveTo>
                  <a:pt x="0" y="0"/>
                </a:moveTo>
                <a:lnTo>
                  <a:pt x="1" y="533399"/>
                </a:lnTo>
              </a:path>
            </a:pathLst>
          </a:custGeom>
          <a:ln w="25399">
            <a:solidFill>
              <a:srgbClr val="FFFB00"/>
            </a:solidFill>
          </a:ln>
        </p:spPr>
        <p:txBody>
          <a:bodyPr wrap="square" lIns="0" tIns="0" rIns="0" bIns="0" rtlCol="0"/>
          <a:lstStyle/>
          <a:p/>
        </p:txBody>
      </p:sp>
      <p:sp>
        <p:nvSpPr>
          <p:cNvPr id="5" name="object 5"/>
          <p:cNvSpPr/>
          <p:nvPr/>
        </p:nvSpPr>
        <p:spPr>
          <a:xfrm>
            <a:off x="1447800" y="2895600"/>
            <a:ext cx="6248400" cy="0"/>
          </a:xfrm>
          <a:custGeom>
            <a:avLst/>
            <a:gdLst/>
            <a:ahLst/>
            <a:cxnLst/>
            <a:rect l="l" t="t" r="r" b="b"/>
            <a:pathLst>
              <a:path w="6248400" h="0">
                <a:moveTo>
                  <a:pt x="0" y="0"/>
                </a:moveTo>
                <a:lnTo>
                  <a:pt x="6248395" y="1"/>
                </a:lnTo>
              </a:path>
            </a:pathLst>
          </a:custGeom>
          <a:ln w="25399">
            <a:solidFill>
              <a:srgbClr val="FFFB00"/>
            </a:solidFill>
          </a:ln>
        </p:spPr>
        <p:txBody>
          <a:bodyPr wrap="square" lIns="0" tIns="0" rIns="0" bIns="0" rtlCol="0"/>
          <a:lstStyle/>
          <a:p/>
        </p:txBody>
      </p:sp>
      <p:sp>
        <p:nvSpPr>
          <p:cNvPr id="6" name="object 6"/>
          <p:cNvSpPr/>
          <p:nvPr/>
        </p:nvSpPr>
        <p:spPr>
          <a:xfrm>
            <a:off x="1447800" y="2881312"/>
            <a:ext cx="0" cy="355600"/>
          </a:xfrm>
          <a:custGeom>
            <a:avLst/>
            <a:gdLst/>
            <a:ahLst/>
            <a:cxnLst/>
            <a:rect l="l" t="t" r="r" b="b"/>
            <a:pathLst>
              <a:path w="0" h="355600">
                <a:moveTo>
                  <a:pt x="0" y="0"/>
                </a:moveTo>
                <a:lnTo>
                  <a:pt x="0" y="355599"/>
                </a:lnTo>
              </a:path>
            </a:pathLst>
          </a:custGeom>
          <a:ln w="25399">
            <a:solidFill>
              <a:srgbClr val="FFFB00"/>
            </a:solidFill>
          </a:ln>
        </p:spPr>
        <p:txBody>
          <a:bodyPr wrap="square" lIns="0" tIns="0" rIns="0" bIns="0" rtlCol="0"/>
          <a:lstStyle/>
          <a:p/>
        </p:txBody>
      </p:sp>
      <p:sp>
        <p:nvSpPr>
          <p:cNvPr id="7" name="object 7"/>
          <p:cNvSpPr/>
          <p:nvPr/>
        </p:nvSpPr>
        <p:spPr>
          <a:xfrm>
            <a:off x="1384300" y="3135312"/>
            <a:ext cx="127000" cy="127000"/>
          </a:xfrm>
          <a:custGeom>
            <a:avLst/>
            <a:gdLst/>
            <a:ahLst/>
            <a:cxnLst/>
            <a:rect l="l" t="t" r="r" b="b"/>
            <a:pathLst>
              <a:path w="127000" h="127000">
                <a:moveTo>
                  <a:pt x="0" y="0"/>
                </a:moveTo>
                <a:lnTo>
                  <a:pt x="63500" y="127000"/>
                </a:lnTo>
                <a:lnTo>
                  <a:pt x="101600" y="50800"/>
                </a:lnTo>
                <a:lnTo>
                  <a:pt x="63500" y="50800"/>
                </a:lnTo>
                <a:lnTo>
                  <a:pt x="0" y="0"/>
                </a:lnTo>
                <a:close/>
              </a:path>
              <a:path w="127000" h="127000">
                <a:moveTo>
                  <a:pt x="127000" y="0"/>
                </a:moveTo>
                <a:lnTo>
                  <a:pt x="63500" y="50800"/>
                </a:lnTo>
                <a:lnTo>
                  <a:pt x="101600" y="50800"/>
                </a:lnTo>
                <a:lnTo>
                  <a:pt x="127000" y="0"/>
                </a:lnTo>
                <a:close/>
              </a:path>
            </a:pathLst>
          </a:custGeom>
          <a:solidFill>
            <a:srgbClr val="FFFB00"/>
          </a:solidFill>
        </p:spPr>
        <p:txBody>
          <a:bodyPr wrap="square" lIns="0" tIns="0" rIns="0" bIns="0" rtlCol="0"/>
          <a:lstStyle/>
          <a:p/>
        </p:txBody>
      </p:sp>
      <p:sp>
        <p:nvSpPr>
          <p:cNvPr id="8" name="object 8"/>
          <p:cNvSpPr/>
          <p:nvPr/>
        </p:nvSpPr>
        <p:spPr>
          <a:xfrm>
            <a:off x="4948237" y="2882900"/>
            <a:ext cx="3667122" cy="1617666"/>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452437" y="3376612"/>
            <a:ext cx="2905122" cy="1123954"/>
          </a:xfrm>
          <a:prstGeom prst="rect">
            <a:avLst/>
          </a:prstGeom>
          <a:blipFill>
            <a:blip r:embed="rId3" cstate="print"/>
            <a:stretch>
              <a:fillRect/>
            </a:stretch>
          </a:blipFill>
        </p:spPr>
        <p:txBody>
          <a:bodyPr wrap="square" lIns="0" tIns="0" rIns="0" bIns="0" rtlCol="0"/>
          <a:lstStyle/>
          <a:p/>
        </p:txBody>
      </p:sp>
      <p:sp>
        <p:nvSpPr>
          <p:cNvPr id="10" name="object 10"/>
          <p:cNvSpPr txBox="1"/>
          <p:nvPr/>
        </p:nvSpPr>
        <p:spPr>
          <a:xfrm>
            <a:off x="1098341" y="3689667"/>
            <a:ext cx="1605915" cy="496570"/>
          </a:xfrm>
          <a:prstGeom prst="rect">
            <a:avLst/>
          </a:prstGeom>
        </p:spPr>
        <p:txBody>
          <a:bodyPr wrap="square" lIns="0" tIns="0" rIns="0" bIns="0" rtlCol="0" vert="horz">
            <a:spAutoFit/>
          </a:bodyPr>
          <a:lstStyle/>
          <a:p>
            <a:pPr marL="12700">
              <a:lnSpc>
                <a:spcPct val="100000"/>
              </a:lnSpc>
            </a:pPr>
            <a:r>
              <a:rPr dirty="0" sz="3200" spc="-5" b="1">
                <a:latin typeface="Arial"/>
                <a:cs typeface="Arial"/>
              </a:rPr>
              <a:t>Thermal</a:t>
            </a:r>
            <a:endParaRPr sz="3200">
              <a:latin typeface="Arial"/>
              <a:cs typeface="Arial"/>
            </a:endParaRPr>
          </a:p>
        </p:txBody>
      </p:sp>
      <p:sp>
        <p:nvSpPr>
          <p:cNvPr id="11" name="object 11"/>
          <p:cNvSpPr txBox="1"/>
          <p:nvPr/>
        </p:nvSpPr>
        <p:spPr>
          <a:xfrm>
            <a:off x="5889955" y="3651567"/>
            <a:ext cx="1787525" cy="496570"/>
          </a:xfrm>
          <a:prstGeom prst="rect">
            <a:avLst/>
          </a:prstGeom>
        </p:spPr>
        <p:txBody>
          <a:bodyPr wrap="square" lIns="0" tIns="0" rIns="0" bIns="0" rtlCol="0" vert="horz">
            <a:spAutoFit/>
          </a:bodyPr>
          <a:lstStyle/>
          <a:p>
            <a:pPr marL="12700">
              <a:lnSpc>
                <a:spcPct val="100000"/>
              </a:lnSpc>
            </a:pPr>
            <a:r>
              <a:rPr dirty="0" sz="3200" spc="-5" b="1">
                <a:latin typeface="Arial"/>
                <a:cs typeface="Arial"/>
              </a:rPr>
              <a:t>Athermal</a:t>
            </a:r>
            <a:endParaRPr sz="3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524000"/>
            <a:ext cx="2057400" cy="497205"/>
          </a:xfrm>
          <a:prstGeom prst="rect">
            <a:avLst/>
          </a:prstGeom>
          <a:solidFill>
            <a:srgbClr val="000000"/>
          </a:solidFill>
          <a:ln w="9524">
            <a:solidFill>
              <a:srgbClr val="C6E6E9"/>
            </a:solidFill>
          </a:ln>
        </p:spPr>
        <p:txBody>
          <a:bodyPr wrap="square" lIns="0" tIns="88265" rIns="0" bIns="0" rtlCol="0" vert="horz">
            <a:spAutoFit/>
          </a:bodyPr>
          <a:lstStyle/>
          <a:p>
            <a:pPr marL="91440">
              <a:lnSpc>
                <a:spcPct val="100000"/>
              </a:lnSpc>
              <a:spcBef>
                <a:spcPts val="695"/>
              </a:spcBef>
            </a:pPr>
            <a:r>
              <a:rPr dirty="0" sz="2500" b="1">
                <a:solidFill>
                  <a:srgbClr val="FF9900"/>
                </a:solidFill>
                <a:latin typeface="Arial"/>
                <a:cs typeface="Arial"/>
              </a:rPr>
              <a:t>High</a:t>
            </a:r>
            <a:r>
              <a:rPr dirty="0" sz="2500" spc="-85" b="1">
                <a:solidFill>
                  <a:srgbClr val="FF9900"/>
                </a:solidFill>
                <a:latin typeface="Arial"/>
                <a:cs typeface="Arial"/>
              </a:rPr>
              <a:t> </a:t>
            </a:r>
            <a:r>
              <a:rPr dirty="0" sz="2500" spc="-5" b="1">
                <a:solidFill>
                  <a:srgbClr val="66FFFF"/>
                </a:solidFill>
                <a:latin typeface="Arial"/>
                <a:cs typeface="Arial"/>
              </a:rPr>
              <a:t>Energy</a:t>
            </a:r>
            <a:endParaRPr sz="2500">
              <a:latin typeface="Arial"/>
              <a:cs typeface="Arial"/>
            </a:endParaRPr>
          </a:p>
        </p:txBody>
      </p:sp>
      <p:sp>
        <p:nvSpPr>
          <p:cNvPr id="3" name="object 3"/>
          <p:cNvSpPr/>
          <p:nvPr/>
        </p:nvSpPr>
        <p:spPr>
          <a:xfrm>
            <a:off x="7315200" y="2590800"/>
            <a:ext cx="304800" cy="609600"/>
          </a:xfrm>
          <a:custGeom>
            <a:avLst/>
            <a:gdLst/>
            <a:ahLst/>
            <a:cxnLst/>
            <a:rect l="l" t="t" r="r" b="b"/>
            <a:pathLst>
              <a:path w="304800" h="609600">
                <a:moveTo>
                  <a:pt x="304800" y="457200"/>
                </a:moveTo>
                <a:lnTo>
                  <a:pt x="0" y="457200"/>
                </a:lnTo>
                <a:lnTo>
                  <a:pt x="152400" y="609600"/>
                </a:lnTo>
                <a:lnTo>
                  <a:pt x="304800" y="457200"/>
                </a:lnTo>
                <a:close/>
              </a:path>
              <a:path w="304800" h="609600">
                <a:moveTo>
                  <a:pt x="228600" y="0"/>
                </a:moveTo>
                <a:lnTo>
                  <a:pt x="76200" y="0"/>
                </a:lnTo>
                <a:lnTo>
                  <a:pt x="76200" y="457200"/>
                </a:lnTo>
                <a:lnTo>
                  <a:pt x="228600" y="457200"/>
                </a:lnTo>
                <a:lnTo>
                  <a:pt x="228600" y="0"/>
                </a:lnTo>
                <a:close/>
              </a:path>
            </a:pathLst>
          </a:custGeom>
          <a:solidFill>
            <a:srgbClr val="C6E6E9"/>
          </a:solidFill>
        </p:spPr>
        <p:txBody>
          <a:bodyPr wrap="square" lIns="0" tIns="0" rIns="0" bIns="0" rtlCol="0"/>
          <a:lstStyle/>
          <a:p/>
        </p:txBody>
      </p:sp>
      <p:sp>
        <p:nvSpPr>
          <p:cNvPr id="4" name="object 4"/>
          <p:cNvSpPr/>
          <p:nvPr/>
        </p:nvSpPr>
        <p:spPr>
          <a:xfrm>
            <a:off x="7315200" y="2590800"/>
            <a:ext cx="304800" cy="609600"/>
          </a:xfrm>
          <a:custGeom>
            <a:avLst/>
            <a:gdLst/>
            <a:ahLst/>
            <a:cxnLst/>
            <a:rect l="l" t="t" r="r" b="b"/>
            <a:pathLst>
              <a:path w="304800" h="609600">
                <a:moveTo>
                  <a:pt x="0" y="457199"/>
                </a:moveTo>
                <a:lnTo>
                  <a:pt x="76199" y="457199"/>
                </a:lnTo>
                <a:lnTo>
                  <a:pt x="76199" y="0"/>
                </a:lnTo>
                <a:lnTo>
                  <a:pt x="228599" y="0"/>
                </a:lnTo>
                <a:lnTo>
                  <a:pt x="228599" y="457199"/>
                </a:lnTo>
                <a:lnTo>
                  <a:pt x="304799" y="457199"/>
                </a:lnTo>
                <a:lnTo>
                  <a:pt x="152400" y="609599"/>
                </a:lnTo>
                <a:lnTo>
                  <a:pt x="0" y="457199"/>
                </a:lnTo>
                <a:close/>
              </a:path>
            </a:pathLst>
          </a:custGeom>
          <a:ln w="25399">
            <a:solidFill>
              <a:srgbClr val="9AB3B6"/>
            </a:solidFill>
          </a:ln>
        </p:spPr>
        <p:txBody>
          <a:bodyPr wrap="square" lIns="0" tIns="0" rIns="0" bIns="0" rtlCol="0"/>
          <a:lstStyle/>
          <a:p/>
        </p:txBody>
      </p:sp>
      <p:sp>
        <p:nvSpPr>
          <p:cNvPr id="5" name="object 5"/>
          <p:cNvSpPr/>
          <p:nvPr/>
        </p:nvSpPr>
        <p:spPr>
          <a:xfrm>
            <a:off x="2590800" y="1668462"/>
            <a:ext cx="457200" cy="228600"/>
          </a:xfrm>
          <a:custGeom>
            <a:avLst/>
            <a:gdLst/>
            <a:ahLst/>
            <a:cxnLst/>
            <a:rect l="l" t="t" r="r" b="b"/>
            <a:pathLst>
              <a:path w="457200" h="228600">
                <a:moveTo>
                  <a:pt x="342900" y="0"/>
                </a:moveTo>
                <a:lnTo>
                  <a:pt x="342900" y="57150"/>
                </a:lnTo>
                <a:lnTo>
                  <a:pt x="0" y="57150"/>
                </a:lnTo>
                <a:lnTo>
                  <a:pt x="0" y="171450"/>
                </a:lnTo>
                <a:lnTo>
                  <a:pt x="342900" y="171450"/>
                </a:lnTo>
                <a:lnTo>
                  <a:pt x="342900" y="228600"/>
                </a:lnTo>
                <a:lnTo>
                  <a:pt x="457200" y="114300"/>
                </a:lnTo>
                <a:lnTo>
                  <a:pt x="342900" y="0"/>
                </a:lnTo>
                <a:close/>
              </a:path>
            </a:pathLst>
          </a:custGeom>
          <a:solidFill>
            <a:srgbClr val="C6E6E9"/>
          </a:solidFill>
        </p:spPr>
        <p:txBody>
          <a:bodyPr wrap="square" lIns="0" tIns="0" rIns="0" bIns="0" rtlCol="0"/>
          <a:lstStyle/>
          <a:p/>
        </p:txBody>
      </p:sp>
      <p:sp>
        <p:nvSpPr>
          <p:cNvPr id="6" name="object 6"/>
          <p:cNvSpPr/>
          <p:nvPr/>
        </p:nvSpPr>
        <p:spPr>
          <a:xfrm>
            <a:off x="2590800" y="1668462"/>
            <a:ext cx="457200" cy="228600"/>
          </a:xfrm>
          <a:custGeom>
            <a:avLst/>
            <a:gdLst/>
            <a:ahLst/>
            <a:cxnLst/>
            <a:rect l="l" t="t" r="r" b="b"/>
            <a:pathLst>
              <a:path w="457200" h="228600">
                <a:moveTo>
                  <a:pt x="0" y="57149"/>
                </a:moveTo>
                <a:lnTo>
                  <a:pt x="342899" y="57149"/>
                </a:lnTo>
                <a:lnTo>
                  <a:pt x="342899" y="0"/>
                </a:lnTo>
                <a:lnTo>
                  <a:pt x="457199" y="114300"/>
                </a:lnTo>
                <a:lnTo>
                  <a:pt x="342899" y="228599"/>
                </a:lnTo>
                <a:lnTo>
                  <a:pt x="342899" y="171450"/>
                </a:lnTo>
                <a:lnTo>
                  <a:pt x="0" y="171450"/>
                </a:lnTo>
                <a:lnTo>
                  <a:pt x="0" y="57149"/>
                </a:lnTo>
                <a:close/>
              </a:path>
            </a:pathLst>
          </a:custGeom>
          <a:ln w="25399">
            <a:solidFill>
              <a:srgbClr val="9AB3B6"/>
            </a:solidFill>
          </a:ln>
        </p:spPr>
        <p:txBody>
          <a:bodyPr wrap="square" lIns="0" tIns="0" rIns="0" bIns="0" rtlCol="0"/>
          <a:lstStyle/>
          <a:p/>
        </p:txBody>
      </p:sp>
      <p:sp>
        <p:nvSpPr>
          <p:cNvPr id="7" name="object 7"/>
          <p:cNvSpPr txBox="1"/>
          <p:nvPr/>
        </p:nvSpPr>
        <p:spPr>
          <a:xfrm>
            <a:off x="3352800" y="1501774"/>
            <a:ext cx="1828800" cy="533400"/>
          </a:xfrm>
          <a:prstGeom prst="rect">
            <a:avLst/>
          </a:prstGeom>
          <a:solidFill>
            <a:srgbClr val="000000"/>
          </a:solidFill>
          <a:ln w="9524">
            <a:solidFill>
              <a:srgbClr val="C6E6E9"/>
            </a:solidFill>
          </a:ln>
        </p:spPr>
        <p:txBody>
          <a:bodyPr wrap="square" lIns="0" tIns="88265" rIns="0" bIns="0" rtlCol="0" vert="horz">
            <a:spAutoFit/>
          </a:bodyPr>
          <a:lstStyle/>
          <a:p>
            <a:pPr marL="144145">
              <a:lnSpc>
                <a:spcPct val="100000"/>
              </a:lnSpc>
              <a:spcBef>
                <a:spcPts val="695"/>
              </a:spcBef>
            </a:pPr>
            <a:r>
              <a:rPr dirty="0" sz="2500" spc="-5" b="1">
                <a:solidFill>
                  <a:srgbClr val="66FFFF"/>
                </a:solidFill>
                <a:latin typeface="Arial"/>
                <a:cs typeface="Arial"/>
              </a:rPr>
              <a:t>Molecules</a:t>
            </a:r>
            <a:endParaRPr sz="2500">
              <a:latin typeface="Arial"/>
              <a:cs typeface="Arial"/>
            </a:endParaRPr>
          </a:p>
        </p:txBody>
      </p:sp>
      <p:sp>
        <p:nvSpPr>
          <p:cNvPr id="8" name="object 8"/>
          <p:cNvSpPr txBox="1">
            <a:spLocks noGrp="1"/>
          </p:cNvSpPr>
          <p:nvPr>
            <p:ph type="title"/>
          </p:nvPr>
        </p:nvSpPr>
        <p:spPr>
          <a:xfrm>
            <a:off x="6629400" y="1349375"/>
            <a:ext cx="1676400" cy="976630"/>
          </a:xfrm>
          <a:prstGeom prst="rect"/>
          <a:solidFill>
            <a:srgbClr val="000000"/>
          </a:solidFill>
          <a:ln w="9524">
            <a:solidFill>
              <a:srgbClr val="C6E6E9"/>
            </a:solidFill>
          </a:ln>
        </p:spPr>
        <p:txBody>
          <a:bodyPr wrap="square" lIns="0" tIns="37465" rIns="0" bIns="0" rtlCol="0" vert="horz">
            <a:spAutoFit/>
          </a:bodyPr>
          <a:lstStyle/>
          <a:p>
            <a:pPr marL="102870" marR="91440" indent="46990">
              <a:lnSpc>
                <a:spcPct val="113300"/>
              </a:lnSpc>
              <a:spcBef>
                <a:spcPts val="295"/>
              </a:spcBef>
            </a:pPr>
            <a:r>
              <a:rPr dirty="0" sz="2500" spc="-10">
                <a:solidFill>
                  <a:srgbClr val="66FFFF"/>
                </a:solidFill>
              </a:rPr>
              <a:t>Vibration  increases</a:t>
            </a:r>
            <a:endParaRPr sz="2500"/>
          </a:p>
        </p:txBody>
      </p:sp>
      <p:sp>
        <p:nvSpPr>
          <p:cNvPr id="9" name="object 9"/>
          <p:cNvSpPr/>
          <p:nvPr/>
        </p:nvSpPr>
        <p:spPr>
          <a:xfrm>
            <a:off x="5715000" y="1668462"/>
            <a:ext cx="457200" cy="228600"/>
          </a:xfrm>
          <a:custGeom>
            <a:avLst/>
            <a:gdLst/>
            <a:ahLst/>
            <a:cxnLst/>
            <a:rect l="l" t="t" r="r" b="b"/>
            <a:pathLst>
              <a:path w="457200" h="228600">
                <a:moveTo>
                  <a:pt x="342900" y="0"/>
                </a:moveTo>
                <a:lnTo>
                  <a:pt x="342900" y="57150"/>
                </a:lnTo>
                <a:lnTo>
                  <a:pt x="0" y="57150"/>
                </a:lnTo>
                <a:lnTo>
                  <a:pt x="0" y="171450"/>
                </a:lnTo>
                <a:lnTo>
                  <a:pt x="342900" y="171450"/>
                </a:lnTo>
                <a:lnTo>
                  <a:pt x="342900" y="228600"/>
                </a:lnTo>
                <a:lnTo>
                  <a:pt x="457200" y="114300"/>
                </a:lnTo>
                <a:lnTo>
                  <a:pt x="342900" y="0"/>
                </a:lnTo>
                <a:close/>
              </a:path>
            </a:pathLst>
          </a:custGeom>
          <a:solidFill>
            <a:srgbClr val="C6E6E9"/>
          </a:solidFill>
        </p:spPr>
        <p:txBody>
          <a:bodyPr wrap="square" lIns="0" tIns="0" rIns="0" bIns="0" rtlCol="0"/>
          <a:lstStyle/>
          <a:p/>
        </p:txBody>
      </p:sp>
      <p:sp>
        <p:nvSpPr>
          <p:cNvPr id="10" name="object 10"/>
          <p:cNvSpPr/>
          <p:nvPr/>
        </p:nvSpPr>
        <p:spPr>
          <a:xfrm>
            <a:off x="5715000" y="1668462"/>
            <a:ext cx="457200" cy="228600"/>
          </a:xfrm>
          <a:custGeom>
            <a:avLst/>
            <a:gdLst/>
            <a:ahLst/>
            <a:cxnLst/>
            <a:rect l="l" t="t" r="r" b="b"/>
            <a:pathLst>
              <a:path w="457200" h="228600">
                <a:moveTo>
                  <a:pt x="0" y="57149"/>
                </a:moveTo>
                <a:lnTo>
                  <a:pt x="342899" y="57149"/>
                </a:lnTo>
                <a:lnTo>
                  <a:pt x="342899" y="0"/>
                </a:lnTo>
                <a:lnTo>
                  <a:pt x="457199" y="114300"/>
                </a:lnTo>
                <a:lnTo>
                  <a:pt x="342899" y="228599"/>
                </a:lnTo>
                <a:lnTo>
                  <a:pt x="342899" y="171450"/>
                </a:lnTo>
                <a:lnTo>
                  <a:pt x="0" y="171450"/>
                </a:lnTo>
                <a:lnTo>
                  <a:pt x="0" y="57149"/>
                </a:lnTo>
                <a:close/>
              </a:path>
            </a:pathLst>
          </a:custGeom>
          <a:ln w="25399">
            <a:solidFill>
              <a:srgbClr val="9AB3B6"/>
            </a:solidFill>
          </a:ln>
        </p:spPr>
        <p:txBody>
          <a:bodyPr wrap="square" lIns="0" tIns="0" rIns="0" bIns="0" rtlCol="0"/>
          <a:lstStyle/>
          <a:p/>
        </p:txBody>
      </p:sp>
      <p:sp>
        <p:nvSpPr>
          <p:cNvPr id="11" name="object 11"/>
          <p:cNvSpPr txBox="1"/>
          <p:nvPr/>
        </p:nvSpPr>
        <p:spPr>
          <a:xfrm>
            <a:off x="6324600" y="3441700"/>
            <a:ext cx="2209800" cy="977900"/>
          </a:xfrm>
          <a:prstGeom prst="rect">
            <a:avLst/>
          </a:prstGeom>
          <a:solidFill>
            <a:srgbClr val="000000"/>
          </a:solidFill>
          <a:ln w="9524">
            <a:solidFill>
              <a:srgbClr val="C6E6E9"/>
            </a:solidFill>
          </a:ln>
        </p:spPr>
        <p:txBody>
          <a:bodyPr wrap="square" lIns="0" tIns="37465" rIns="0" bIns="0" rtlCol="0" vert="horz">
            <a:spAutoFit/>
          </a:bodyPr>
          <a:lstStyle/>
          <a:p>
            <a:pPr marL="184785" marR="172085" indent="87630">
              <a:lnSpc>
                <a:spcPct val="113300"/>
              </a:lnSpc>
              <a:spcBef>
                <a:spcPts val="295"/>
              </a:spcBef>
            </a:pPr>
            <a:r>
              <a:rPr dirty="0" sz="2500" spc="-5" b="1">
                <a:solidFill>
                  <a:srgbClr val="66FFFF"/>
                </a:solidFill>
                <a:latin typeface="Arial"/>
                <a:cs typeface="Arial"/>
              </a:rPr>
              <a:t>Increase in  temperature</a:t>
            </a:r>
            <a:endParaRPr sz="2500">
              <a:latin typeface="Arial"/>
              <a:cs typeface="Arial"/>
            </a:endParaRPr>
          </a:p>
        </p:txBody>
      </p:sp>
      <p:sp>
        <p:nvSpPr>
          <p:cNvPr id="12" name="object 12"/>
          <p:cNvSpPr txBox="1"/>
          <p:nvPr/>
        </p:nvSpPr>
        <p:spPr>
          <a:xfrm>
            <a:off x="2819400" y="3276600"/>
            <a:ext cx="1828800" cy="1419225"/>
          </a:xfrm>
          <a:prstGeom prst="rect">
            <a:avLst/>
          </a:prstGeom>
          <a:solidFill>
            <a:srgbClr val="000000"/>
          </a:solidFill>
          <a:ln w="9524">
            <a:solidFill>
              <a:srgbClr val="C6E6E9"/>
            </a:solidFill>
          </a:ln>
        </p:spPr>
        <p:txBody>
          <a:bodyPr wrap="square" lIns="0" tIns="31115" rIns="0" bIns="0" rtlCol="0" vert="horz">
            <a:spAutoFit/>
          </a:bodyPr>
          <a:lstStyle/>
          <a:p>
            <a:pPr algn="ctr" marL="285115" marR="272415">
              <a:lnSpc>
                <a:spcPct val="114999"/>
              </a:lnSpc>
              <a:spcBef>
                <a:spcPts val="245"/>
              </a:spcBef>
            </a:pPr>
            <a:r>
              <a:rPr dirty="0" sz="2500" spc="-5" b="1">
                <a:solidFill>
                  <a:srgbClr val="FFC000"/>
                </a:solidFill>
                <a:latin typeface="Arial"/>
                <a:cs typeface="Arial"/>
              </a:rPr>
              <a:t>Adverse  </a:t>
            </a:r>
            <a:r>
              <a:rPr dirty="0" sz="2500" spc="-5" b="1">
                <a:solidFill>
                  <a:srgbClr val="FFC000"/>
                </a:solidFill>
                <a:latin typeface="Arial"/>
                <a:cs typeface="Arial"/>
              </a:rPr>
              <a:t>health  </a:t>
            </a:r>
            <a:r>
              <a:rPr dirty="0" sz="2500" spc="-5" b="1">
                <a:solidFill>
                  <a:srgbClr val="FFC000"/>
                </a:solidFill>
                <a:latin typeface="Arial"/>
                <a:cs typeface="Arial"/>
              </a:rPr>
              <a:t>effect</a:t>
            </a:r>
            <a:endParaRPr sz="2500">
              <a:latin typeface="Arial"/>
              <a:cs typeface="Arial"/>
            </a:endParaRPr>
          </a:p>
        </p:txBody>
      </p:sp>
      <p:sp>
        <p:nvSpPr>
          <p:cNvPr id="13" name="object 13"/>
          <p:cNvSpPr/>
          <p:nvPr/>
        </p:nvSpPr>
        <p:spPr>
          <a:xfrm>
            <a:off x="5029200" y="3886200"/>
            <a:ext cx="914400" cy="381000"/>
          </a:xfrm>
          <a:custGeom>
            <a:avLst/>
            <a:gdLst/>
            <a:ahLst/>
            <a:cxnLst/>
            <a:rect l="l" t="t" r="r" b="b"/>
            <a:pathLst>
              <a:path w="914400" h="381000">
                <a:moveTo>
                  <a:pt x="190500" y="0"/>
                </a:moveTo>
                <a:lnTo>
                  <a:pt x="0" y="190500"/>
                </a:lnTo>
                <a:lnTo>
                  <a:pt x="190500" y="381000"/>
                </a:lnTo>
                <a:lnTo>
                  <a:pt x="190500" y="285750"/>
                </a:lnTo>
                <a:lnTo>
                  <a:pt x="914400" y="285750"/>
                </a:lnTo>
                <a:lnTo>
                  <a:pt x="914400" y="95250"/>
                </a:lnTo>
                <a:lnTo>
                  <a:pt x="190500" y="95250"/>
                </a:lnTo>
                <a:lnTo>
                  <a:pt x="190500" y="0"/>
                </a:lnTo>
                <a:close/>
              </a:path>
            </a:pathLst>
          </a:custGeom>
          <a:solidFill>
            <a:srgbClr val="C6E6E9"/>
          </a:solidFill>
        </p:spPr>
        <p:txBody>
          <a:bodyPr wrap="square" lIns="0" tIns="0" rIns="0" bIns="0" rtlCol="0"/>
          <a:lstStyle/>
          <a:p/>
        </p:txBody>
      </p:sp>
      <p:sp>
        <p:nvSpPr>
          <p:cNvPr id="14" name="object 14"/>
          <p:cNvSpPr/>
          <p:nvPr/>
        </p:nvSpPr>
        <p:spPr>
          <a:xfrm>
            <a:off x="5029200" y="3886200"/>
            <a:ext cx="914400" cy="381000"/>
          </a:xfrm>
          <a:custGeom>
            <a:avLst/>
            <a:gdLst/>
            <a:ahLst/>
            <a:cxnLst/>
            <a:rect l="l" t="t" r="r" b="b"/>
            <a:pathLst>
              <a:path w="914400" h="381000">
                <a:moveTo>
                  <a:pt x="0" y="190499"/>
                </a:moveTo>
                <a:lnTo>
                  <a:pt x="190499" y="0"/>
                </a:lnTo>
                <a:lnTo>
                  <a:pt x="190499" y="95249"/>
                </a:lnTo>
                <a:lnTo>
                  <a:pt x="914399" y="95249"/>
                </a:lnTo>
                <a:lnTo>
                  <a:pt x="914399" y="285749"/>
                </a:lnTo>
                <a:lnTo>
                  <a:pt x="190499" y="285749"/>
                </a:lnTo>
                <a:lnTo>
                  <a:pt x="190499" y="380999"/>
                </a:lnTo>
                <a:lnTo>
                  <a:pt x="0" y="190499"/>
                </a:lnTo>
                <a:close/>
              </a:path>
            </a:pathLst>
          </a:custGeom>
          <a:ln w="25399">
            <a:solidFill>
              <a:srgbClr val="9AB3B6"/>
            </a:solidFill>
          </a:ln>
        </p:spPr>
        <p:txBody>
          <a:bodyPr wrap="square" lIns="0" tIns="0" rIns="0" bIns="0" rtlCol="0"/>
          <a:lstStyle/>
          <a:p/>
        </p:txBody>
      </p:sp>
      <p:sp>
        <p:nvSpPr>
          <p:cNvPr id="15" name="object 15"/>
          <p:cNvSpPr txBox="1"/>
          <p:nvPr/>
        </p:nvSpPr>
        <p:spPr>
          <a:xfrm>
            <a:off x="2209799" y="5257800"/>
            <a:ext cx="4114800" cy="535305"/>
          </a:xfrm>
          <a:prstGeom prst="rect">
            <a:avLst/>
          </a:prstGeom>
          <a:solidFill>
            <a:srgbClr val="000000"/>
          </a:solidFill>
          <a:ln w="9524">
            <a:solidFill>
              <a:srgbClr val="C6E6E9"/>
            </a:solidFill>
          </a:ln>
        </p:spPr>
        <p:txBody>
          <a:bodyPr wrap="square" lIns="0" tIns="88265" rIns="0" bIns="0" rtlCol="0" vert="horz">
            <a:spAutoFit/>
          </a:bodyPr>
          <a:lstStyle/>
          <a:p>
            <a:pPr marL="969644">
              <a:lnSpc>
                <a:spcPct val="100000"/>
              </a:lnSpc>
              <a:spcBef>
                <a:spcPts val="695"/>
              </a:spcBef>
            </a:pPr>
            <a:r>
              <a:rPr dirty="0" sz="2500" spc="-5" b="1">
                <a:solidFill>
                  <a:srgbClr val="FF99FF"/>
                </a:solidFill>
                <a:latin typeface="Arial"/>
                <a:cs typeface="Arial"/>
              </a:rPr>
              <a:t>Thermal</a:t>
            </a:r>
            <a:r>
              <a:rPr dirty="0" sz="2500" spc="-55" b="1">
                <a:solidFill>
                  <a:srgbClr val="FF99FF"/>
                </a:solidFill>
                <a:latin typeface="Arial"/>
                <a:cs typeface="Arial"/>
              </a:rPr>
              <a:t> </a:t>
            </a:r>
            <a:r>
              <a:rPr dirty="0" sz="2500" spc="-5" b="1">
                <a:solidFill>
                  <a:srgbClr val="FF99FF"/>
                </a:solidFill>
                <a:latin typeface="Arial"/>
                <a:cs typeface="Arial"/>
              </a:rPr>
              <a:t>effect</a:t>
            </a:r>
            <a:endParaRPr sz="2500">
              <a:latin typeface="Arial"/>
              <a:cs typeface="Arial"/>
            </a:endParaRPr>
          </a:p>
        </p:txBody>
      </p:sp>
      <p:sp>
        <p:nvSpPr>
          <p:cNvPr id="16" name="object 16"/>
          <p:cNvSpPr txBox="1"/>
          <p:nvPr/>
        </p:nvSpPr>
        <p:spPr>
          <a:xfrm>
            <a:off x="4262484" y="6549390"/>
            <a:ext cx="4808220" cy="224790"/>
          </a:xfrm>
          <a:prstGeom prst="rect">
            <a:avLst/>
          </a:prstGeom>
        </p:spPr>
        <p:txBody>
          <a:bodyPr wrap="square" lIns="0" tIns="0" rIns="0" bIns="0" rtlCol="0" vert="horz">
            <a:spAutoFit/>
          </a:bodyPr>
          <a:lstStyle/>
          <a:p>
            <a:pPr marL="12700">
              <a:lnSpc>
                <a:spcPct val="100000"/>
              </a:lnSpc>
            </a:pPr>
            <a:r>
              <a:rPr dirty="0" sz="1400" spc="-5" b="1">
                <a:solidFill>
                  <a:srgbClr val="FFFFFF"/>
                </a:solidFill>
                <a:latin typeface="Arial"/>
                <a:cs typeface="Arial"/>
              </a:rPr>
              <a:t>Goldstein </a:t>
            </a:r>
            <a:r>
              <a:rPr dirty="0" sz="1400" b="1">
                <a:solidFill>
                  <a:srgbClr val="FFFFFF"/>
                </a:solidFill>
                <a:latin typeface="Arial"/>
                <a:cs typeface="Arial"/>
              </a:rPr>
              <a:t>et. </a:t>
            </a:r>
            <a:r>
              <a:rPr dirty="0" sz="1400" spc="-5" b="1">
                <a:solidFill>
                  <a:srgbClr val="FFFFFF"/>
                </a:solidFill>
                <a:latin typeface="Arial"/>
                <a:cs typeface="Arial"/>
              </a:rPr>
              <a:t>al., Int. J Hyperthermia </a:t>
            </a:r>
            <a:r>
              <a:rPr dirty="0" sz="1400" b="1">
                <a:solidFill>
                  <a:srgbClr val="FFFFFF"/>
                </a:solidFill>
                <a:latin typeface="Arial"/>
                <a:cs typeface="Arial"/>
              </a:rPr>
              <a:t>(2003): </a:t>
            </a:r>
            <a:r>
              <a:rPr dirty="0" sz="1400" spc="-5" b="1">
                <a:solidFill>
                  <a:srgbClr val="FFFFFF"/>
                </a:solidFill>
                <a:latin typeface="Arial"/>
                <a:cs typeface="Arial"/>
              </a:rPr>
              <a:t>19(3):</a:t>
            </a:r>
            <a:r>
              <a:rPr dirty="0" sz="1400" spc="50" b="1">
                <a:solidFill>
                  <a:srgbClr val="FFFFFF"/>
                </a:solidFill>
                <a:latin typeface="Arial"/>
                <a:cs typeface="Arial"/>
              </a:rPr>
              <a:t> </a:t>
            </a:r>
            <a:r>
              <a:rPr dirty="0" sz="1400" spc="-5" b="1">
                <a:solidFill>
                  <a:srgbClr val="FFFFFF"/>
                </a:solidFill>
                <a:latin typeface="Arial"/>
                <a:cs typeface="Arial"/>
              </a:rPr>
              <a:t>373-84</a:t>
            </a:r>
            <a:endParaRPr sz="1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2015-12-16T20:32:11Z</dcterms:created>
  <dcterms:modified xsi:type="dcterms:W3CDTF">2015-12-16T20:32:11Z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2015-12-16T00:00:00Z</vt:filetime>
  </property>
</Properties>
</file>