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38643" y="2235035"/>
            <a:ext cx="4889500" cy="367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50775" y="2224900"/>
            <a:ext cx="4925695" cy="417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96532"/>
            <a:ext cx="12034520" cy="229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2863" y="1947908"/>
            <a:ext cx="10466273" cy="384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hyperlink" Target="http://www.youtube.com/watch?v=U2Rrb9-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kaplan@omu.edu.tr" TargetMode="External"/><Relationship Id="rId3" Type="http://schemas.openxmlformats.org/officeDocument/2006/relationships/hyperlink" Target="http://www.stereoloji.org/skaplan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ehtrust.org/" TargetMode="External"/><Relationship Id="rId3" Type="http://schemas.openxmlformats.org/officeDocument/2006/relationships/hyperlink" Target="mailto:info@ehtrust.org" TargetMode="External"/><Relationship Id="rId4" Type="http://schemas.openxmlformats.org/officeDocument/2006/relationships/image" Target="../media/image3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owthefineprint.org/" TargetMode="Externa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image" Target="../media/image80.png"/><Relationship Id="rId23" Type="http://schemas.openxmlformats.org/officeDocument/2006/relationships/image" Target="../media/image81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hyperlink" Target="http://www.chinamobileltd.com/en/ir/reports/ar2014/2014_20f.pdf" TargetMode="Externa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tt.com/Investor/ATT_Annual/2014/downloads/att_ar2014_annualreport.pdf" TargetMode="External"/><Relationship Id="rId3" Type="http://schemas.openxmlformats.org/officeDocument/2006/relationships/image" Target="../media/image9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trust.org/" TargetMode="External"/><Relationship Id="rId3" Type="http://schemas.openxmlformats.org/officeDocument/2006/relationships/hyperlink" Target="mailto:info@ehtrust.org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Relationship Id="rId3" Type="http://schemas.openxmlformats.org/officeDocument/2006/relationships/hyperlink" Target="http://www.ehtrust.org/" TargetMode="Externa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trust.org/" TargetMode="Externa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trust.org/" TargetMode="External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jpg"/><Relationship Id="rId8" Type="http://schemas.openxmlformats.org/officeDocument/2006/relationships/hyperlink" Target="mailto:info@ehtrust.org" TargetMode="Externa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jp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118.png"/><Relationship Id="rId12" Type="http://schemas.openxmlformats.org/officeDocument/2006/relationships/image" Target="../media/image119.png"/><Relationship Id="rId13" Type="http://schemas.openxmlformats.org/officeDocument/2006/relationships/image" Target="../media/image120.png"/><Relationship Id="rId14" Type="http://schemas.openxmlformats.org/officeDocument/2006/relationships/image" Target="../media/image121.png"/><Relationship Id="rId15" Type="http://schemas.openxmlformats.org/officeDocument/2006/relationships/image" Target="../media/image122.png"/><Relationship Id="rId16" Type="http://schemas.openxmlformats.org/officeDocument/2006/relationships/image" Target="../media/image123.png"/><Relationship Id="rId17" Type="http://schemas.openxmlformats.org/officeDocument/2006/relationships/image" Target="../media/image124.jpg"/><Relationship Id="rId18" Type="http://schemas.openxmlformats.org/officeDocument/2006/relationships/image" Target="../media/image125.png"/><Relationship Id="rId19" Type="http://schemas.openxmlformats.org/officeDocument/2006/relationships/image" Target="../media/image126.png"/><Relationship Id="rId20" Type="http://schemas.openxmlformats.org/officeDocument/2006/relationships/image" Target="../media/image127.png"/><Relationship Id="rId21" Type="http://schemas.openxmlformats.org/officeDocument/2006/relationships/image" Target="../media/image128.png"/><Relationship Id="rId22" Type="http://schemas.openxmlformats.org/officeDocument/2006/relationships/image" Target="../media/image129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132.png"/><Relationship Id="rId26" Type="http://schemas.openxmlformats.org/officeDocument/2006/relationships/image" Target="../media/image133.png"/><Relationship Id="rId27" Type="http://schemas.openxmlformats.org/officeDocument/2006/relationships/image" Target="../media/image134.png"/><Relationship Id="rId28" Type="http://schemas.openxmlformats.org/officeDocument/2006/relationships/image" Target="../media/image135.png"/><Relationship Id="rId29" Type="http://schemas.openxmlformats.org/officeDocument/2006/relationships/image" Target="../media/image136.png"/><Relationship Id="rId30" Type="http://schemas.openxmlformats.org/officeDocument/2006/relationships/image" Target="../media/image137.png"/><Relationship Id="rId31" Type="http://schemas.openxmlformats.org/officeDocument/2006/relationships/image" Target="../media/image138.png"/><Relationship Id="rId32" Type="http://schemas.openxmlformats.org/officeDocument/2006/relationships/image" Target="../media/image139.jpg"/><Relationship Id="rId33" Type="http://schemas.openxmlformats.org/officeDocument/2006/relationships/image" Target="../media/image140.jpg"/><Relationship Id="rId34" Type="http://schemas.openxmlformats.org/officeDocument/2006/relationships/image" Target="../media/image141.jpg"/><Relationship Id="rId35" Type="http://schemas.openxmlformats.org/officeDocument/2006/relationships/image" Target="../media/image142.jpg"/><Relationship Id="rId36" Type="http://schemas.openxmlformats.org/officeDocument/2006/relationships/image" Target="../media/image143.jpg"/><Relationship Id="rId37" Type="http://schemas.openxmlformats.org/officeDocument/2006/relationships/image" Target="../media/image144.png"/><Relationship Id="rId38" Type="http://schemas.openxmlformats.org/officeDocument/2006/relationships/image" Target="../media/image145.png"/><Relationship Id="rId39" Type="http://schemas.openxmlformats.org/officeDocument/2006/relationships/image" Target="../media/image146.png"/><Relationship Id="rId40" Type="http://schemas.openxmlformats.org/officeDocument/2006/relationships/image" Target="../media/image147.png"/><Relationship Id="rId41" Type="http://schemas.openxmlformats.org/officeDocument/2006/relationships/image" Target="../media/image148.png"/><Relationship Id="rId42" Type="http://schemas.openxmlformats.org/officeDocument/2006/relationships/image" Target="../media/image149.jpg"/><Relationship Id="rId43" Type="http://schemas.openxmlformats.org/officeDocument/2006/relationships/image" Target="../media/image150.png"/><Relationship Id="rId44" Type="http://schemas.openxmlformats.org/officeDocument/2006/relationships/image" Target="../media/image151.png"/><Relationship Id="rId45" Type="http://schemas.openxmlformats.org/officeDocument/2006/relationships/image" Target="../media/image152.png"/><Relationship Id="rId46" Type="http://schemas.openxmlformats.org/officeDocument/2006/relationships/image" Target="../media/image153.png"/><Relationship Id="rId47" Type="http://schemas.openxmlformats.org/officeDocument/2006/relationships/image" Target="../media/image154.jpg"/><Relationship Id="rId48" Type="http://schemas.openxmlformats.org/officeDocument/2006/relationships/image" Target="../media/image155.jpg"/><Relationship Id="rId49" Type="http://schemas.openxmlformats.org/officeDocument/2006/relationships/image" Target="../media/image156.jpg"/><Relationship Id="rId50" Type="http://schemas.openxmlformats.org/officeDocument/2006/relationships/image" Target="../media/image157.jpg"/><Relationship Id="rId51" Type="http://schemas.openxmlformats.org/officeDocument/2006/relationships/image" Target="../media/image158.png"/><Relationship Id="rId52" Type="http://schemas.openxmlformats.org/officeDocument/2006/relationships/image" Target="../media/image159.png"/><Relationship Id="rId53" Type="http://schemas.openxmlformats.org/officeDocument/2006/relationships/image" Target="../media/image160.png"/><Relationship Id="rId54" Type="http://schemas.openxmlformats.org/officeDocument/2006/relationships/image" Target="../media/image161.png"/><Relationship Id="rId55" Type="http://schemas.openxmlformats.org/officeDocument/2006/relationships/image" Target="../media/image162.png"/><Relationship Id="rId56" Type="http://schemas.openxmlformats.org/officeDocument/2006/relationships/image" Target="../media/image163.jpg"/><Relationship Id="rId57" Type="http://schemas.openxmlformats.org/officeDocument/2006/relationships/hyperlink" Target="http://www.ehtrust.org/" TargetMode="Externa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3" Type="http://schemas.openxmlformats.org/officeDocument/2006/relationships/image" Target="../media/image166.png"/><Relationship Id="rId4" Type="http://schemas.openxmlformats.org/officeDocument/2006/relationships/hyperlink" Target="http://www.ehtrust.org/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trust.org/" TargetMode="Externa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htrust.org/" TargetMode="External"/><Relationship Id="rId3" Type="http://schemas.openxmlformats.org/officeDocument/2006/relationships/hyperlink" Target="mailto:info@ehtrust.org" TargetMode="External"/><Relationship Id="rId4" Type="http://schemas.openxmlformats.org/officeDocument/2006/relationships/image" Target="../media/image167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.png"/><Relationship Id="rId3" Type="http://schemas.openxmlformats.org/officeDocument/2006/relationships/image" Target="../media/image169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3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5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7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Relationship Id="rId3" Type="http://schemas.openxmlformats.org/officeDocument/2006/relationships/image" Target="../media/image179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jpg"/><Relationship Id="rId3" Type="http://schemas.openxmlformats.org/officeDocument/2006/relationships/image" Target="../media/image18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45226"/>
            <a:ext cx="12192000" cy="1412875"/>
          </a:xfrm>
          <a:custGeom>
            <a:avLst/>
            <a:gdLst/>
            <a:ahLst/>
            <a:cxnLst/>
            <a:rect l="l" t="t" r="r" b="b"/>
            <a:pathLst>
              <a:path w="12192000" h="1412875">
                <a:moveTo>
                  <a:pt x="0" y="0"/>
                </a:moveTo>
                <a:lnTo>
                  <a:pt x="12192000" y="0"/>
                </a:lnTo>
                <a:lnTo>
                  <a:pt x="12192000" y="1412773"/>
                </a:lnTo>
                <a:lnTo>
                  <a:pt x="0" y="1412773"/>
                </a:lnTo>
                <a:lnTo>
                  <a:pt x="0" y="0"/>
                </a:lnTo>
                <a:close/>
              </a:path>
            </a:pathLst>
          </a:custGeom>
          <a:solidFill>
            <a:srgbClr val="0035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445226"/>
            <a:ext cx="12186285" cy="1412240"/>
          </a:xfrm>
          <a:custGeom>
            <a:avLst/>
            <a:gdLst/>
            <a:ahLst/>
            <a:cxnLst/>
            <a:rect l="l" t="t" r="r" b="b"/>
            <a:pathLst>
              <a:path w="12186285" h="1412240">
                <a:moveTo>
                  <a:pt x="0" y="0"/>
                </a:moveTo>
                <a:lnTo>
                  <a:pt x="12185782" y="0"/>
                </a:lnTo>
                <a:lnTo>
                  <a:pt x="12185782" y="1412059"/>
                </a:lnTo>
                <a:lnTo>
                  <a:pt x="0" y="1412059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2CBA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206" y="5580702"/>
            <a:ext cx="1601303" cy="1112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44405" y="5541238"/>
            <a:ext cx="2378811" cy="1112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800" rIns="0" bIns="0" rtlCol="0" vert="horz">
            <a:spAutoFit/>
          </a:bodyPr>
          <a:lstStyle/>
          <a:p>
            <a:pPr marL="1920239">
              <a:lnSpc>
                <a:spcPct val="100000"/>
              </a:lnSpc>
            </a:pPr>
            <a:r>
              <a:rPr dirty="0" sz="3200" spc="-225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dirty="0" sz="3200" spc="-280">
                <a:solidFill>
                  <a:srgbClr val="000000"/>
                </a:solidFill>
                <a:latin typeface="Calibri"/>
                <a:cs typeface="Calibri"/>
              </a:rPr>
              <a:t>Truth </a:t>
            </a:r>
            <a:r>
              <a:rPr dirty="0" sz="3200" spc="-270">
                <a:solidFill>
                  <a:srgbClr val="000000"/>
                </a:solidFill>
                <a:latin typeface="Calibri"/>
                <a:cs typeface="Calibri"/>
              </a:rPr>
              <a:t>about Mobile Phone </a:t>
            </a:r>
            <a:r>
              <a:rPr dirty="0" sz="3200" spc="-275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dirty="0" sz="3200" spc="-235">
                <a:solidFill>
                  <a:srgbClr val="000000"/>
                </a:solidFill>
                <a:latin typeface="Calibri"/>
                <a:cs typeface="Calibri"/>
              </a:rPr>
              <a:t>Wireless   </a:t>
            </a:r>
            <a:r>
              <a:rPr dirty="0" sz="3200" spc="-1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15">
                <a:solidFill>
                  <a:srgbClr val="000000"/>
                </a:solidFill>
                <a:latin typeface="Calibri"/>
                <a:cs typeface="Calibri"/>
              </a:rPr>
              <a:t>Radiation: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8997" y="871326"/>
            <a:ext cx="8110220" cy="4232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38730" marR="2544445" indent="533400">
              <a:lnSpc>
                <a:spcPct val="110700"/>
              </a:lnSpc>
            </a:pPr>
            <a:r>
              <a:rPr dirty="0" sz="2900" spc="-285" b="1">
                <a:latin typeface="Calibri"/>
                <a:cs typeface="Calibri"/>
              </a:rPr>
              <a:t>What </a:t>
            </a:r>
            <a:r>
              <a:rPr dirty="0" sz="2900" spc="-310" b="1">
                <a:latin typeface="Calibri"/>
                <a:cs typeface="Calibri"/>
              </a:rPr>
              <a:t>we </a:t>
            </a:r>
            <a:r>
              <a:rPr dirty="0" sz="2900" spc="-275" b="1">
                <a:latin typeface="Calibri"/>
                <a:cs typeface="Calibri"/>
              </a:rPr>
              <a:t>know  </a:t>
            </a:r>
            <a:r>
              <a:rPr dirty="0" sz="2900" spc="-285" b="1">
                <a:latin typeface="Calibri"/>
                <a:cs typeface="Calibri"/>
              </a:rPr>
              <a:t>What </a:t>
            </a:r>
            <a:r>
              <a:rPr dirty="0" sz="2900" spc="-310" b="1">
                <a:latin typeface="Calibri"/>
                <a:cs typeface="Calibri"/>
              </a:rPr>
              <a:t>we </a:t>
            </a:r>
            <a:r>
              <a:rPr dirty="0" sz="2900" spc="-225" b="1">
                <a:latin typeface="Calibri"/>
                <a:cs typeface="Calibri"/>
              </a:rPr>
              <a:t>need </a:t>
            </a:r>
            <a:r>
              <a:rPr dirty="0" sz="2900" spc="-204" b="1">
                <a:latin typeface="Calibri"/>
                <a:cs typeface="Calibri"/>
              </a:rPr>
              <a:t>to </a:t>
            </a:r>
            <a:r>
              <a:rPr dirty="0" sz="2900" spc="-275" b="1">
                <a:latin typeface="Calibri"/>
                <a:cs typeface="Calibri"/>
              </a:rPr>
              <a:t>know  </a:t>
            </a:r>
            <a:r>
              <a:rPr dirty="0" sz="2900" spc="-285" b="1">
                <a:latin typeface="Calibri"/>
                <a:cs typeface="Calibri"/>
              </a:rPr>
              <a:t>What  </a:t>
            </a:r>
            <a:r>
              <a:rPr dirty="0" sz="2900" spc="-310" b="1">
                <a:latin typeface="Calibri"/>
                <a:cs typeface="Calibri"/>
              </a:rPr>
              <a:t>we  </a:t>
            </a:r>
            <a:r>
              <a:rPr dirty="0" sz="2900" spc="-220" b="1">
                <a:latin typeface="Calibri"/>
                <a:cs typeface="Calibri"/>
              </a:rPr>
              <a:t>can </a:t>
            </a:r>
            <a:r>
              <a:rPr dirty="0" sz="2900" spc="-254" b="1">
                <a:latin typeface="Calibri"/>
                <a:cs typeface="Calibri"/>
              </a:rPr>
              <a:t>do</a:t>
            </a:r>
            <a:r>
              <a:rPr dirty="0" sz="2900" spc="-190" b="1">
                <a:latin typeface="Calibri"/>
                <a:cs typeface="Calibri"/>
              </a:rPr>
              <a:t> </a:t>
            </a:r>
            <a:r>
              <a:rPr dirty="0" sz="2900" spc="-305" b="1">
                <a:latin typeface="Calibri"/>
                <a:cs typeface="Calibri"/>
              </a:rPr>
              <a:t>now</a:t>
            </a:r>
            <a:endParaRPr sz="2900">
              <a:latin typeface="Calibri"/>
              <a:cs typeface="Calibri"/>
            </a:endParaRPr>
          </a:p>
          <a:p>
            <a:pPr algn="ctr" marR="3810">
              <a:lnSpc>
                <a:spcPts val="2840"/>
              </a:lnSpc>
              <a:spcBef>
                <a:spcPts val="1425"/>
              </a:spcBef>
            </a:pPr>
            <a:r>
              <a:rPr dirty="0" sz="2400" spc="-254">
                <a:latin typeface="Calibri"/>
                <a:cs typeface="Calibri"/>
              </a:rPr>
              <a:t>Dr.   </a:t>
            </a:r>
            <a:r>
              <a:rPr dirty="0" sz="2400" spc="-190">
                <a:latin typeface="Calibri"/>
                <a:cs typeface="Calibri"/>
              </a:rPr>
              <a:t>Devra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45">
                <a:latin typeface="Calibri"/>
                <a:cs typeface="Calibri"/>
              </a:rPr>
              <a:t>Davis</a:t>
            </a:r>
            <a:endParaRPr sz="2400">
              <a:latin typeface="Calibri"/>
              <a:cs typeface="Calibri"/>
            </a:endParaRPr>
          </a:p>
          <a:p>
            <a:pPr algn="ctr" marL="2066289" marR="2074545">
              <a:lnSpc>
                <a:spcPts val="2900"/>
              </a:lnSpc>
              <a:spcBef>
                <a:spcPts val="40"/>
              </a:spcBef>
            </a:pPr>
            <a:r>
              <a:rPr dirty="0" sz="2400" spc="-170">
                <a:latin typeface="Calibri"/>
                <a:cs typeface="Calibri"/>
              </a:rPr>
              <a:t>President, </a:t>
            </a:r>
            <a:r>
              <a:rPr dirty="0" sz="2400" spc="-175">
                <a:latin typeface="Calibri"/>
                <a:cs typeface="Calibri"/>
              </a:rPr>
              <a:t>Environmental </a:t>
            </a:r>
            <a:r>
              <a:rPr dirty="0" sz="2400" spc="-160">
                <a:latin typeface="Calibri"/>
                <a:cs typeface="Calibri"/>
              </a:rPr>
              <a:t>Health </a:t>
            </a:r>
            <a:r>
              <a:rPr dirty="0" sz="2400" spc="-195">
                <a:latin typeface="Calibri"/>
                <a:cs typeface="Calibri"/>
              </a:rPr>
              <a:t>Trust  </a:t>
            </a:r>
            <a:r>
              <a:rPr dirty="0" sz="2400" spc="-114">
                <a:latin typeface="Calibri"/>
                <a:cs typeface="Calibri"/>
              </a:rPr>
              <a:t>Visiting </a:t>
            </a:r>
            <a:r>
              <a:rPr dirty="0" sz="2400" spc="-175">
                <a:latin typeface="Calibri"/>
                <a:cs typeface="Calibri"/>
              </a:rPr>
              <a:t>Professor of</a:t>
            </a:r>
            <a:r>
              <a:rPr dirty="0" sz="2400" spc="160">
                <a:latin typeface="Calibri"/>
                <a:cs typeface="Calibri"/>
              </a:rPr>
              <a:t> </a:t>
            </a:r>
            <a:r>
              <a:rPr dirty="0" sz="2400" spc="-200">
                <a:latin typeface="Calibri"/>
                <a:cs typeface="Calibri"/>
              </a:rPr>
              <a:t>Medicine:</a:t>
            </a:r>
            <a:endParaRPr sz="2400">
              <a:latin typeface="Calibri"/>
              <a:cs typeface="Calibri"/>
            </a:endParaRPr>
          </a:p>
          <a:p>
            <a:pPr algn="ctr" marL="1723389" marR="1725930">
              <a:lnSpc>
                <a:spcPts val="2900"/>
              </a:lnSpc>
            </a:pPr>
            <a:r>
              <a:rPr dirty="0" sz="2400" spc="-220">
                <a:latin typeface="Calibri"/>
                <a:cs typeface="Calibri"/>
              </a:rPr>
              <a:t>Hebrew </a:t>
            </a:r>
            <a:r>
              <a:rPr dirty="0" sz="2400" spc="-155">
                <a:latin typeface="Calibri"/>
                <a:cs typeface="Calibri"/>
              </a:rPr>
              <a:t>University </a:t>
            </a:r>
            <a:r>
              <a:rPr dirty="0" sz="2400" spc="-185">
                <a:latin typeface="Calibri"/>
                <a:cs typeface="Calibri"/>
              </a:rPr>
              <a:t>Hadassah </a:t>
            </a:r>
            <a:r>
              <a:rPr dirty="0" sz="2400" spc="-190">
                <a:latin typeface="Calibri"/>
                <a:cs typeface="Calibri"/>
              </a:rPr>
              <a:t>Medical </a:t>
            </a:r>
            <a:r>
              <a:rPr dirty="0" sz="2400" spc="-150">
                <a:latin typeface="Calibri"/>
                <a:cs typeface="Calibri"/>
              </a:rPr>
              <a:t>School  </a:t>
            </a:r>
            <a:r>
              <a:rPr dirty="0" sz="2400" spc="-200">
                <a:latin typeface="Calibri"/>
                <a:cs typeface="Calibri"/>
              </a:rPr>
              <a:t>Ondokuz </a:t>
            </a:r>
            <a:r>
              <a:rPr dirty="0" sz="2400" spc="-215">
                <a:latin typeface="Calibri"/>
                <a:cs typeface="Calibri"/>
              </a:rPr>
              <a:t>Mayis  </a:t>
            </a:r>
            <a:r>
              <a:rPr dirty="0" sz="2400" spc="-155">
                <a:latin typeface="Calibri"/>
                <a:cs typeface="Calibri"/>
              </a:rPr>
              <a:t>University </a:t>
            </a:r>
            <a:r>
              <a:rPr dirty="0" sz="2400" spc="-190">
                <a:latin typeface="Calibri"/>
                <a:cs typeface="Calibri"/>
              </a:rPr>
              <a:t>Medical</a:t>
            </a:r>
            <a:r>
              <a:rPr dirty="0" sz="2400" spc="50">
                <a:latin typeface="Calibri"/>
                <a:cs typeface="Calibri"/>
              </a:rPr>
              <a:t> </a:t>
            </a:r>
            <a:r>
              <a:rPr dirty="0" sz="2400" spc="-150">
                <a:latin typeface="Calibri"/>
                <a:cs typeface="Calibri"/>
              </a:rPr>
              <a:t>School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ts val="2200"/>
              </a:lnSpc>
              <a:spcBef>
                <a:spcPts val="1460"/>
              </a:spcBef>
            </a:pPr>
            <a:r>
              <a:rPr dirty="0" sz="1850" spc="-135">
                <a:latin typeface="Calibri"/>
                <a:cs typeface="Calibri"/>
              </a:rPr>
              <a:t>Co-sponsored </a:t>
            </a:r>
            <a:r>
              <a:rPr dirty="0" sz="1850" spc="-150">
                <a:latin typeface="Calibri"/>
                <a:cs typeface="Calibri"/>
              </a:rPr>
              <a:t>by </a:t>
            </a:r>
            <a:r>
              <a:rPr dirty="0" sz="1850" spc="-140">
                <a:latin typeface="Calibri"/>
                <a:cs typeface="Calibri"/>
              </a:rPr>
              <a:t>the </a:t>
            </a:r>
            <a:r>
              <a:rPr dirty="0" sz="1850" spc="-165">
                <a:latin typeface="Calibri"/>
                <a:cs typeface="Calibri"/>
              </a:rPr>
              <a:t>Melbourne </a:t>
            </a:r>
            <a:r>
              <a:rPr dirty="0" sz="1850" spc="-110">
                <a:latin typeface="Calibri"/>
                <a:cs typeface="Calibri"/>
              </a:rPr>
              <a:t>School </a:t>
            </a:r>
            <a:r>
              <a:rPr dirty="0" sz="1850" spc="-130">
                <a:latin typeface="Calibri"/>
                <a:cs typeface="Calibri"/>
              </a:rPr>
              <a:t>of </a:t>
            </a:r>
            <a:r>
              <a:rPr dirty="0" sz="1850" spc="-110">
                <a:latin typeface="Calibri"/>
                <a:cs typeface="Calibri"/>
              </a:rPr>
              <a:t>Engineering, </a:t>
            </a:r>
            <a:r>
              <a:rPr dirty="0" sz="1850" spc="-140">
                <a:latin typeface="Calibri"/>
                <a:cs typeface="Calibri"/>
              </a:rPr>
              <a:t>the </a:t>
            </a:r>
            <a:r>
              <a:rPr dirty="0" sz="1850" spc="-165">
                <a:latin typeface="Calibri"/>
                <a:cs typeface="Calibri"/>
              </a:rPr>
              <a:t>Melbourne </a:t>
            </a:r>
            <a:r>
              <a:rPr dirty="0" sz="1850" spc="-160">
                <a:latin typeface="Calibri"/>
                <a:cs typeface="Calibri"/>
              </a:rPr>
              <a:t>Networked </a:t>
            </a:r>
            <a:r>
              <a:rPr dirty="0" sz="1850" spc="-110">
                <a:latin typeface="Calibri"/>
                <a:cs typeface="Calibri"/>
              </a:rPr>
              <a:t>Society Institute,  </a:t>
            </a:r>
            <a:r>
              <a:rPr dirty="0" sz="1850" spc="-140">
                <a:latin typeface="Calibri"/>
                <a:cs typeface="Calibri"/>
              </a:rPr>
              <a:t>the </a:t>
            </a:r>
            <a:r>
              <a:rPr dirty="0" sz="1850" spc="-105">
                <a:latin typeface="Calibri"/>
                <a:cs typeface="Calibri"/>
              </a:rPr>
              <a:t>Faculty </a:t>
            </a:r>
            <a:r>
              <a:rPr dirty="0" sz="1850" spc="-130">
                <a:latin typeface="Calibri"/>
                <a:cs typeface="Calibri"/>
              </a:rPr>
              <a:t>of </a:t>
            </a:r>
            <a:r>
              <a:rPr dirty="0" sz="1850" spc="-150">
                <a:latin typeface="Calibri"/>
                <a:cs typeface="Calibri"/>
              </a:rPr>
              <a:t>Medicine, </a:t>
            </a:r>
            <a:r>
              <a:rPr dirty="0" sz="1850" spc="-120">
                <a:latin typeface="Calibri"/>
                <a:cs typeface="Calibri"/>
              </a:rPr>
              <a:t>Dentistry </a:t>
            </a:r>
            <a:r>
              <a:rPr dirty="0" sz="1850" spc="-155">
                <a:latin typeface="Calibri"/>
                <a:cs typeface="Calibri"/>
              </a:rPr>
              <a:t>and  </a:t>
            </a:r>
            <a:r>
              <a:rPr dirty="0" sz="1850" spc="-114">
                <a:latin typeface="Calibri"/>
                <a:cs typeface="Calibri"/>
              </a:rPr>
              <a:t>Health Sciences, </a:t>
            </a:r>
            <a:r>
              <a:rPr dirty="0" sz="1850" spc="-155">
                <a:latin typeface="Calibri"/>
                <a:cs typeface="Calibri"/>
              </a:rPr>
              <a:t>and  </a:t>
            </a:r>
            <a:r>
              <a:rPr dirty="0" sz="1850" spc="-140">
                <a:latin typeface="Calibri"/>
                <a:cs typeface="Calibri"/>
              </a:rPr>
              <a:t>the </a:t>
            </a:r>
            <a:r>
              <a:rPr dirty="0" sz="1850" spc="-105">
                <a:latin typeface="Calibri"/>
                <a:cs typeface="Calibri"/>
              </a:rPr>
              <a:t>Faculty </a:t>
            </a:r>
            <a:r>
              <a:rPr dirty="0" sz="1850" spc="-130">
                <a:latin typeface="Calibri"/>
                <a:cs typeface="Calibri"/>
              </a:rPr>
              <a:t>of </a:t>
            </a:r>
            <a:r>
              <a:rPr dirty="0" sz="1850" spc="145">
                <a:latin typeface="Calibri"/>
                <a:cs typeface="Calibri"/>
              </a:rPr>
              <a:t> </a:t>
            </a:r>
            <a:r>
              <a:rPr dirty="0" sz="1850" spc="-120">
                <a:latin typeface="Calibri"/>
                <a:cs typeface="Calibri"/>
              </a:rPr>
              <a:t>Science.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27000"/>
            <a:ext cx="11967210" cy="1285875"/>
          </a:xfrm>
          <a:custGeom>
            <a:avLst/>
            <a:gdLst/>
            <a:ahLst/>
            <a:cxnLst/>
            <a:rect l="l" t="t" r="r" b="b"/>
            <a:pathLst>
              <a:path w="11967210" h="1285875">
                <a:moveTo>
                  <a:pt x="0" y="0"/>
                </a:moveTo>
                <a:lnTo>
                  <a:pt x="11966714" y="0"/>
                </a:lnTo>
                <a:lnTo>
                  <a:pt x="11966714" y="1285875"/>
                </a:lnTo>
                <a:lnTo>
                  <a:pt x="0" y="12858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004" rIns="0" bIns="0" rtlCol="0" vert="horz">
            <a:spAutoFit/>
          </a:bodyPr>
          <a:lstStyle/>
          <a:p>
            <a:pPr marL="3707765" marR="5080" indent="-3529965">
              <a:lnSpc>
                <a:spcPts val="43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impact of any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form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radiation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depends on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the 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nature of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40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waves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1171" y="2102789"/>
            <a:ext cx="3444875" cy="275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SzPct val="89062"/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SzPct val="89062"/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Amplitude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SzPct val="89062"/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Pulse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SzPct val="89062"/>
              <a:buChar char="•"/>
              <a:tabLst>
                <a:tab pos="241300" algn="l"/>
              </a:tabLst>
            </a:pP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Wavelength/Form</a:t>
            </a:r>
            <a:endParaRPr sz="3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SzPct val="89062"/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0096" y="1583080"/>
            <a:ext cx="7758035" cy="4917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425" y="187325"/>
            <a:ext cx="8877706" cy="621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1287" y="728662"/>
            <a:ext cx="1001394" cy="336550"/>
          </a:xfrm>
          <a:prstGeom prst="rect">
            <a:avLst/>
          </a:prstGeom>
          <a:ln w="12693">
            <a:solidFill>
              <a:srgbClr val="021EA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30"/>
              </a:lnSpc>
            </a:pPr>
            <a:r>
              <a:rPr dirty="0" sz="1200" spc="5">
                <a:solidFill>
                  <a:srgbClr val="000099"/>
                </a:solidFill>
                <a:latin typeface="Franklin Gothic Medium"/>
                <a:cs typeface="Franklin Gothic Medium"/>
              </a:rPr>
              <a:t>INTENSITY</a:t>
            </a:r>
            <a:endParaRPr sz="1200">
              <a:latin typeface="Franklin Gothic Medium"/>
              <a:cs typeface="Franklin Gothic Medium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solidFill>
                  <a:srgbClr val="000099"/>
                </a:solidFill>
                <a:latin typeface="Franklin Gothic Medium"/>
                <a:cs typeface="Franklin Gothic Medium"/>
              </a:rPr>
              <a:t>V/m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3800" y="1434261"/>
            <a:ext cx="0" cy="4585970"/>
          </a:xfrm>
          <a:custGeom>
            <a:avLst/>
            <a:gdLst/>
            <a:ahLst/>
            <a:cxnLst/>
            <a:rect l="l" t="t" r="r" b="b"/>
            <a:pathLst>
              <a:path w="0" h="4585970">
                <a:moveTo>
                  <a:pt x="0" y="4585540"/>
                </a:moveTo>
                <a:lnTo>
                  <a:pt x="0" y="0"/>
                </a:lnTo>
              </a:path>
            </a:pathLst>
          </a:custGeom>
          <a:ln w="12693">
            <a:solidFill>
              <a:srgbClr val="021EA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25700" y="14065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21E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4362" y="6603987"/>
            <a:ext cx="4528820" cy="1905"/>
          </a:xfrm>
          <a:custGeom>
            <a:avLst/>
            <a:gdLst/>
            <a:ahLst/>
            <a:cxnLst/>
            <a:rect l="l" t="t" r="r" b="b"/>
            <a:pathLst>
              <a:path w="4528820" h="1904">
                <a:moveTo>
                  <a:pt x="0" y="0"/>
                </a:moveTo>
                <a:lnTo>
                  <a:pt x="4528419" y="1577"/>
                </a:lnTo>
              </a:path>
            </a:pathLst>
          </a:custGeom>
          <a:ln w="25387">
            <a:solidFill>
              <a:srgbClr val="FFFD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64274" y="6567449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25" y="0"/>
                </a:moveTo>
                <a:lnTo>
                  <a:pt x="0" y="76200"/>
                </a:lnTo>
                <a:lnTo>
                  <a:pt x="76212" y="38125"/>
                </a:lnTo>
                <a:lnTo>
                  <a:pt x="25" y="0"/>
                </a:lnTo>
                <a:close/>
              </a:path>
            </a:pathLst>
          </a:custGeom>
          <a:solidFill>
            <a:srgbClr val="FFFD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42367" y="6438207"/>
            <a:ext cx="1799704" cy="315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65887" y="6460953"/>
            <a:ext cx="1726564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CC"/>
                </a:solidFill>
                <a:latin typeface="Franklin Gothic Medium"/>
                <a:cs typeface="Franklin Gothic Medium"/>
              </a:rPr>
              <a:t>Time </a:t>
            </a:r>
            <a:r>
              <a:rPr dirty="0" sz="1600">
                <a:solidFill>
                  <a:srgbClr val="FFFFCC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 spc="-95">
                <a:solidFill>
                  <a:srgbClr val="FFFFCC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>
                <a:solidFill>
                  <a:srgbClr val="FFFFCC"/>
                </a:solidFill>
                <a:latin typeface="Franklin Gothic Medium"/>
                <a:cs typeface="Franklin Gothic Medium"/>
              </a:rPr>
              <a:t>sec/division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3089" y="3449002"/>
            <a:ext cx="1595120" cy="869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3130">
              <a:lnSpc>
                <a:spcPct val="100000"/>
              </a:lnSpc>
            </a:pPr>
            <a:r>
              <a:rPr dirty="0" sz="1400">
                <a:solidFill>
                  <a:srgbClr val="800000"/>
                </a:solidFill>
                <a:latin typeface="Franklin Gothic Medium"/>
                <a:cs typeface="Franklin Gothic Medium"/>
              </a:rPr>
              <a:t>RINGING</a:t>
            </a:r>
            <a:endParaRPr sz="1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STAND-BY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9911" y="1256728"/>
            <a:ext cx="5187315" cy="83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SPEAKING</a:t>
            </a:r>
            <a:endParaRPr sz="1400">
              <a:latin typeface="Franklin Gothic Medium"/>
              <a:cs typeface="Franklin Gothic Medium"/>
            </a:endParaRPr>
          </a:p>
          <a:p>
            <a:pPr marL="988694">
              <a:lnSpc>
                <a:spcPct val="100000"/>
              </a:lnSpc>
              <a:spcBef>
                <a:spcPts val="1130"/>
              </a:spcBef>
            </a:pPr>
            <a:r>
              <a:rPr dirty="0" sz="14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LISTENING</a:t>
            </a:r>
            <a:endParaRPr sz="1400">
              <a:latin typeface="Franklin Gothic Medium"/>
              <a:cs typeface="Franklin Gothic Medium"/>
            </a:endParaRPr>
          </a:p>
          <a:p>
            <a:pPr algn="r" marR="508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solidFill>
                  <a:srgbClr val="800000"/>
                </a:solidFill>
                <a:latin typeface="Franklin Gothic Medium"/>
                <a:cs typeface="Franklin Gothic Medium"/>
              </a:rPr>
              <a:t>END OF</a:t>
            </a:r>
            <a:r>
              <a:rPr dirty="0" sz="1400" spc="-1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14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CALL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83000" y="4378325"/>
            <a:ext cx="1905" cy="1082675"/>
          </a:xfrm>
          <a:custGeom>
            <a:avLst/>
            <a:gdLst/>
            <a:ahLst/>
            <a:cxnLst/>
            <a:rect l="l" t="t" r="r" b="b"/>
            <a:pathLst>
              <a:path w="1904" h="1082675">
                <a:moveTo>
                  <a:pt x="0" y="0"/>
                </a:moveTo>
                <a:lnTo>
                  <a:pt x="1550" y="1082127"/>
                </a:lnTo>
              </a:path>
            </a:pathLst>
          </a:custGeom>
          <a:ln w="12693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46373" y="541014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114"/>
                </a:lnTo>
                <a:lnTo>
                  <a:pt x="38214" y="76250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21200" y="3749675"/>
            <a:ext cx="1905" cy="492125"/>
          </a:xfrm>
          <a:custGeom>
            <a:avLst/>
            <a:gdLst/>
            <a:ahLst/>
            <a:cxnLst/>
            <a:rect l="l" t="t" r="r" b="b"/>
            <a:pathLst>
              <a:path w="1904" h="492125">
                <a:moveTo>
                  <a:pt x="0" y="0"/>
                </a:moveTo>
                <a:lnTo>
                  <a:pt x="1508" y="491874"/>
                </a:lnTo>
              </a:path>
            </a:pathLst>
          </a:custGeom>
          <a:ln w="12693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84446" y="419088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228"/>
                </a:lnTo>
                <a:lnTo>
                  <a:pt x="38328" y="76314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83200" y="1533525"/>
            <a:ext cx="1905" cy="269875"/>
          </a:xfrm>
          <a:custGeom>
            <a:avLst/>
            <a:gdLst/>
            <a:ahLst/>
            <a:cxnLst/>
            <a:rect l="l" t="t" r="r" b="b"/>
            <a:pathLst>
              <a:path w="1904" h="269875">
                <a:moveTo>
                  <a:pt x="0" y="0"/>
                </a:moveTo>
                <a:lnTo>
                  <a:pt x="1450" y="269737"/>
                </a:lnTo>
              </a:path>
            </a:pathLst>
          </a:custGeom>
          <a:ln w="12693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46280" y="175239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406"/>
                </a:lnTo>
                <a:lnTo>
                  <a:pt x="38506" y="76403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73799" y="1903412"/>
            <a:ext cx="1905" cy="2337435"/>
          </a:xfrm>
          <a:custGeom>
            <a:avLst/>
            <a:gdLst/>
            <a:ahLst/>
            <a:cxnLst/>
            <a:rect l="l" t="t" r="r" b="b"/>
            <a:pathLst>
              <a:path w="1904" h="2337435">
                <a:moveTo>
                  <a:pt x="0" y="0"/>
                </a:moveTo>
                <a:lnTo>
                  <a:pt x="1569" y="2337197"/>
                </a:lnTo>
              </a:path>
            </a:pathLst>
          </a:custGeom>
          <a:ln w="12693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37236" y="419097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50"/>
                </a:lnTo>
                <a:lnTo>
                  <a:pt x="38150" y="76225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550400" y="2227262"/>
            <a:ext cx="1905" cy="2927985"/>
          </a:xfrm>
          <a:custGeom>
            <a:avLst/>
            <a:gdLst/>
            <a:ahLst/>
            <a:cxnLst/>
            <a:rect l="l" t="t" r="r" b="b"/>
            <a:pathLst>
              <a:path w="1904" h="2927985">
                <a:moveTo>
                  <a:pt x="0" y="0"/>
                </a:moveTo>
                <a:lnTo>
                  <a:pt x="1572" y="2927446"/>
                </a:lnTo>
              </a:path>
            </a:pathLst>
          </a:custGeom>
          <a:ln w="12693">
            <a:solidFill>
              <a:srgbClr val="941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513849" y="510537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200" y="0"/>
                </a:moveTo>
                <a:lnTo>
                  <a:pt x="0" y="38"/>
                </a:lnTo>
                <a:lnTo>
                  <a:pt x="38138" y="76225"/>
                </a:lnTo>
                <a:lnTo>
                  <a:pt x="76200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98805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Sunlight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exposure is distinct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from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absorbed</a:t>
            </a:r>
            <a:r>
              <a:rPr dirty="0" sz="40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dose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492" y="5802816"/>
            <a:ext cx="11764010" cy="867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5970" marR="5080" indent="-763905">
              <a:lnSpc>
                <a:spcPts val="34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Identical sunlight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results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UV dose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 my red-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haired blue-eyed granddaughter and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darker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daughter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9026" y="1154557"/>
            <a:ext cx="6059424" cy="4544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657" y="1394853"/>
            <a:ext cx="5289748" cy="4030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6397" y="5749269"/>
            <a:ext cx="5201285" cy="1003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600"/>
              </a:lnSpc>
            </a:pPr>
            <a:r>
              <a:rPr dirty="0" sz="2200" spc="-185">
                <a:solidFill>
                  <a:srgbClr val="FFFFFF"/>
                </a:solidFill>
                <a:latin typeface="Calibri"/>
                <a:cs typeface="Calibri"/>
              </a:rPr>
              <a:t>Gandhi </a:t>
            </a:r>
            <a:r>
              <a:rPr dirty="0" sz="2200" spc="-125">
                <a:solidFill>
                  <a:srgbClr val="FFFFFF"/>
                </a:solidFill>
                <a:latin typeface="Calibri"/>
                <a:cs typeface="Calibri"/>
              </a:rPr>
              <a:t>1996 </a:t>
            </a:r>
            <a:r>
              <a:rPr dirty="0" sz="2200" spc="-140">
                <a:solidFill>
                  <a:srgbClr val="FFFFFF"/>
                </a:solidFill>
                <a:latin typeface="Calibri"/>
                <a:cs typeface="Calibri"/>
              </a:rPr>
              <a:t>scaled 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relative </a:t>
            </a:r>
            <a:r>
              <a:rPr dirty="0" sz="2200" spc="-165">
                <a:solidFill>
                  <a:srgbClr val="FFFFFF"/>
                </a:solidFill>
                <a:latin typeface="Calibri"/>
                <a:cs typeface="Calibri"/>
              </a:rPr>
              <a:t>absorption </a:t>
            </a:r>
            <a:r>
              <a:rPr dirty="0" sz="2200" spc="-11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200" spc="-140">
                <a:solidFill>
                  <a:srgbClr val="FFFFFF"/>
                </a:solidFill>
                <a:latin typeface="Calibri"/>
                <a:cs typeface="Calibri"/>
              </a:rPr>
              <a:t>child/adult,  </a:t>
            </a:r>
            <a:r>
              <a:rPr dirty="0" sz="2200" spc="-145">
                <a:solidFill>
                  <a:srgbClr val="FFFFFF"/>
                </a:solidFill>
                <a:latin typeface="Calibri"/>
                <a:cs typeface="Calibri"/>
              </a:rPr>
              <a:t>questioning </a:t>
            </a:r>
            <a:r>
              <a:rPr dirty="0" sz="2200" spc="-190">
                <a:solidFill>
                  <a:srgbClr val="FFFFFF"/>
                </a:solidFill>
                <a:latin typeface="Calibri"/>
                <a:cs typeface="Calibri"/>
              </a:rPr>
              <a:t>whether </a:t>
            </a:r>
            <a:r>
              <a:rPr dirty="0" sz="2200" spc="-17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200" spc="-145">
                <a:solidFill>
                  <a:srgbClr val="FFFFFF"/>
                </a:solidFill>
                <a:latin typeface="Calibri"/>
                <a:cs typeface="Calibri"/>
              </a:rPr>
              <a:t>adult </a:t>
            </a:r>
            <a:r>
              <a:rPr dirty="0" sz="2200" spc="-185">
                <a:solidFill>
                  <a:srgbClr val="FFFFFF"/>
                </a:solidFill>
                <a:latin typeface="Calibri"/>
                <a:cs typeface="Calibri"/>
              </a:rPr>
              <a:t>model </a:t>
            </a:r>
            <a:r>
              <a:rPr dirty="0" sz="2200" spc="-165">
                <a:solidFill>
                  <a:srgbClr val="FFFFFF"/>
                </a:solidFill>
                <a:latin typeface="Calibri"/>
                <a:cs typeface="Calibri"/>
              </a:rPr>
              <a:t>adequately  </a:t>
            </a:r>
            <a:r>
              <a:rPr dirty="0" sz="2200" spc="-165">
                <a:solidFill>
                  <a:srgbClr val="FFFFFF"/>
                </a:solidFill>
                <a:latin typeface="Calibri"/>
                <a:cs typeface="Calibri"/>
              </a:rPr>
              <a:t>predicted </a:t>
            </a:r>
            <a:r>
              <a:rPr dirty="0" sz="2200" spc="-114">
                <a:solidFill>
                  <a:srgbClr val="FFFFFF"/>
                </a:solidFill>
                <a:latin typeface="Calibri"/>
                <a:cs typeface="Calibri"/>
              </a:rPr>
              <a:t>child</a:t>
            </a:r>
            <a:r>
              <a:rPr dirty="0" sz="2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65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4160" y="1317116"/>
            <a:ext cx="5732068" cy="4185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369456" y="5679619"/>
            <a:ext cx="5427345" cy="673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600"/>
              </a:lnSpc>
            </a:pPr>
            <a:r>
              <a:rPr dirty="0" sz="2200" spc="-185">
                <a:solidFill>
                  <a:srgbClr val="FFFFFF"/>
                </a:solidFill>
                <a:latin typeface="Calibri"/>
                <a:cs typeface="Calibri"/>
              </a:rPr>
              <a:t>Gandhi </a:t>
            </a:r>
            <a:r>
              <a:rPr dirty="0" sz="2200" spc="-19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200" spc="-130">
                <a:solidFill>
                  <a:srgbClr val="FFFFFF"/>
                </a:solidFill>
                <a:latin typeface="Calibri"/>
                <a:cs typeface="Calibri"/>
              </a:rPr>
              <a:t>Kang </a:t>
            </a:r>
            <a:r>
              <a:rPr dirty="0" sz="2200" spc="-125">
                <a:solidFill>
                  <a:srgbClr val="FFFFFF"/>
                </a:solidFill>
                <a:latin typeface="Calibri"/>
                <a:cs typeface="Calibri"/>
              </a:rPr>
              <a:t>2002 </a:t>
            </a:r>
            <a:r>
              <a:rPr dirty="0" sz="2200" spc="-185">
                <a:solidFill>
                  <a:srgbClr val="FFFFFF"/>
                </a:solidFill>
                <a:latin typeface="Calibri"/>
                <a:cs typeface="Calibri"/>
              </a:rPr>
              <a:t>confirmed </a:t>
            </a:r>
            <a:r>
              <a:rPr dirty="0" sz="2200" spc="-150">
                <a:solidFill>
                  <a:srgbClr val="FFFFFF"/>
                </a:solidFill>
                <a:latin typeface="Calibri"/>
                <a:cs typeface="Calibri"/>
              </a:rPr>
              <a:t>proportionally </a:t>
            </a:r>
            <a:r>
              <a:rPr dirty="0" sz="2200" spc="-160">
                <a:solidFill>
                  <a:srgbClr val="FFFFFF"/>
                </a:solidFill>
                <a:latin typeface="Calibri"/>
                <a:cs typeface="Calibri"/>
              </a:rPr>
              <a:t>greater  </a:t>
            </a:r>
            <a:r>
              <a:rPr dirty="0" sz="2200" spc="-165">
                <a:solidFill>
                  <a:srgbClr val="FFFFFF"/>
                </a:solidFill>
                <a:latin typeface="Calibri"/>
                <a:cs typeface="Calibri"/>
              </a:rPr>
              <a:t>absorption </a:t>
            </a:r>
            <a:r>
              <a:rPr dirty="0" sz="2200" spc="-11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200" spc="-14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90">
                <a:solidFill>
                  <a:srgbClr val="FFFFFF"/>
                </a:solidFill>
                <a:latin typeface="Calibri"/>
                <a:cs typeface="Calibri"/>
              </a:rPr>
              <a:t>head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641" y="88582"/>
            <a:ext cx="11635740" cy="1075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96670" marR="5080" indent="-1284605">
              <a:lnSpc>
                <a:spcPct val="100000"/>
              </a:lnSpc>
            </a:pP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2-D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modeling showed that children &amp; smaller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adults</a:t>
            </a:r>
            <a:r>
              <a:rPr dirty="0" sz="3500" spc="-1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absorb 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more radiation than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larger adults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(1996,</a:t>
            </a:r>
            <a:r>
              <a:rPr dirty="0" sz="35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2002)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504" y="70561"/>
            <a:ext cx="11356975" cy="541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3-D anatomically based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modeling reveal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proportional</a:t>
            </a:r>
            <a:r>
              <a:rPr dirty="0" sz="3500" spc="-6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15">
                <a:solidFill>
                  <a:srgbClr val="FFFF00"/>
                </a:solidFill>
                <a:latin typeface="Arial"/>
                <a:cs typeface="Arial"/>
              </a:rPr>
              <a:t>diffe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504" y="540397"/>
            <a:ext cx="8203565" cy="541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radiation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dose in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8 &amp;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34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year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old</a:t>
            </a:r>
            <a:r>
              <a:rPr dirty="0" sz="3500" spc="-6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heads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7626" y="1292237"/>
            <a:ext cx="6652590" cy="5341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7987" y="6204878"/>
            <a:ext cx="249682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Fernandez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et al,</a:t>
            </a:r>
            <a:r>
              <a:rPr dirty="0" sz="20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2013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9794" y="0"/>
            <a:ext cx="9709785" cy="1163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5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3-D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modeling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of dose at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target tissue</a:t>
            </a:r>
            <a:r>
              <a:rPr dirty="0" sz="40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infant</a:t>
            </a:r>
            <a:endParaRPr sz="4000">
              <a:latin typeface="Arial"/>
              <a:cs typeface="Arial"/>
            </a:endParaRPr>
          </a:p>
          <a:p>
            <a:pPr algn="ctr" marR="133350">
              <a:lnSpc>
                <a:spcPts val="455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exposure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3791" y="1262532"/>
            <a:ext cx="4053928" cy="5204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766951"/>
            <a:ext cx="8733180" cy="4912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419" y="106286"/>
            <a:ext cx="10913745" cy="14408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ts val="38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Modeled microwave radiation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dose of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six-year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old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showing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greater levels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to frontal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temporal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lobes, eyes and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cheek,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extending into</a:t>
            </a:r>
            <a:r>
              <a:rPr dirty="0" sz="32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brainstem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286" y="87884"/>
            <a:ext cx="8857615" cy="928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05410">
              <a:lnSpc>
                <a:spcPts val="362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Mobile Phone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32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Pocket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62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Exposes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Reproductive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Organs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Bone</a:t>
            </a:r>
            <a:r>
              <a:rPr dirty="0" sz="32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Marrow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8613" y="1143000"/>
            <a:ext cx="7380808" cy="553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0" y="1770066"/>
            <a:ext cx="9241726" cy="4656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715" y="240156"/>
            <a:ext cx="11292840" cy="1289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ts val="3400"/>
              </a:lnSpc>
            </a:pP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Greatest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exposure occurs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to fetal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head/spinal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cord 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Normalized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SAR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when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9 mos fetus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exposed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to a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dipole antenna in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front 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28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abdomen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4665" y="6446520"/>
            <a:ext cx="35433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(courtesy </a:t>
            </a:r>
            <a:r>
              <a:rPr dirty="0" sz="1800" spc="-10" i="1">
                <a:solidFill>
                  <a:srgbClr val="D9D9D9"/>
                </a:solidFill>
                <a:latin typeface="Times New Roman"/>
                <a:cs typeface="Times New Roman"/>
              </a:rPr>
              <a:t>Andreas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Christ, IT’IS,</a:t>
            </a:r>
            <a:r>
              <a:rPr dirty="0" sz="1800" spc="-140" i="1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D9D9D9"/>
                </a:solidFill>
                <a:latin typeface="Times New Roman"/>
                <a:cs typeface="Times New Roman"/>
              </a:rPr>
              <a:t>2013)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8891" y="116776"/>
            <a:ext cx="9097645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Cell phone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radiation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absorption in adult</a:t>
            </a:r>
            <a:r>
              <a:rPr dirty="0" sz="3600" spc="-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brain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4604" y="778573"/>
            <a:ext cx="4442790" cy="585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504" rIns="0" bIns="0" rtlCol="0" vert="horz">
            <a:spAutoFit/>
          </a:bodyPr>
          <a:lstStyle/>
          <a:p>
            <a:pPr marL="3619500">
              <a:lnSpc>
                <a:spcPct val="100000"/>
              </a:lnSpc>
            </a:pPr>
            <a:r>
              <a:rPr dirty="0" sz="5000" spc="-5">
                <a:solidFill>
                  <a:srgbClr val="FFFF00"/>
                </a:solidFill>
                <a:latin typeface="Arial"/>
                <a:cs typeface="Arial"/>
              </a:rPr>
              <a:t>Career</a:t>
            </a:r>
            <a:r>
              <a:rPr dirty="0" sz="5000" spc="-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5000" spc="-5">
                <a:solidFill>
                  <a:srgbClr val="FFFF00"/>
                </a:solidFill>
                <a:latin typeface="Arial"/>
                <a:cs typeface="Arial"/>
              </a:rPr>
              <a:t>highlights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8" y="1396520"/>
            <a:ext cx="10450830" cy="489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271780" indent="-228600">
              <a:lnSpc>
                <a:spcPct val="77200"/>
              </a:lnSpc>
              <a:buChar char="•"/>
              <a:tabLst>
                <a:tab pos="241935" algn="l"/>
              </a:tabLst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Danforth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Foundation 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Fellow,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University of Chicago, 1967-71,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PhD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dirty="0" sz="2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2700">
              <a:latin typeface="Arial"/>
              <a:cs typeface="Arial"/>
            </a:endParaRPr>
          </a:p>
          <a:p>
            <a:pPr marL="241300" marR="1739900" indent="-228600">
              <a:lnSpc>
                <a:spcPts val="2600"/>
              </a:lnSpc>
              <a:spcBef>
                <a:spcPts val="980"/>
              </a:spcBef>
              <a:buChar char="•"/>
              <a:tabLst>
                <a:tab pos="241935" algn="l"/>
              </a:tabLst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National Cancer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Institute Senior Post-Doctoral Fellow</a:t>
            </a:r>
            <a:r>
              <a:rPr dirty="0" sz="27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700" spc="-20">
                <a:solidFill>
                  <a:srgbClr val="FFFFFF"/>
                </a:solidFill>
                <a:latin typeface="Arial"/>
                <a:cs typeface="Arial"/>
              </a:rPr>
              <a:t>Epidemiology,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Johns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Hopkins 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University,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1981-82,</a:t>
            </a:r>
            <a:r>
              <a:rPr dirty="0" sz="27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MPH</a:t>
            </a:r>
            <a:endParaRPr sz="2700">
              <a:latin typeface="Arial"/>
              <a:cs typeface="Arial"/>
            </a:endParaRPr>
          </a:p>
          <a:p>
            <a:pPr marL="241300" marR="36830" indent="-228600">
              <a:lnSpc>
                <a:spcPts val="26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Founding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Director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Board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Environmental Studies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7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FFFFFF"/>
                </a:solidFill>
                <a:latin typeface="Arial"/>
                <a:cs typeface="Arial"/>
              </a:rPr>
              <a:t>Toxicology,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National Research Council, National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Academy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7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Sciences</a:t>
            </a:r>
            <a:endParaRPr sz="2700">
              <a:latin typeface="Arial"/>
              <a:cs typeface="Arial"/>
            </a:endParaRPr>
          </a:p>
          <a:p>
            <a:pPr marL="241300">
              <a:lnSpc>
                <a:spcPts val="2620"/>
              </a:lnSpc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1983-93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(group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advising bans on indoor</a:t>
            </a:r>
            <a:r>
              <a:rPr dirty="0" sz="27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smoking)</a:t>
            </a:r>
            <a:endParaRPr sz="2700">
              <a:latin typeface="Arial"/>
              <a:cs typeface="Arial"/>
            </a:endParaRPr>
          </a:p>
          <a:p>
            <a:pPr marL="241300" marR="5080" indent="-228600">
              <a:lnSpc>
                <a:spcPts val="2600"/>
              </a:lnSpc>
              <a:spcBef>
                <a:spcPts val="980"/>
              </a:spcBef>
              <a:buChar char="•"/>
              <a:tabLst>
                <a:tab pos="241935" algn="l"/>
              </a:tabLst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Clinton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Presidential Appointee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1994-99 National Chemical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27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&amp;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Hazard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Investigation Board,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with bi-partisan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Senate</a:t>
            </a:r>
            <a:r>
              <a:rPr dirty="0" sz="2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approval</a:t>
            </a:r>
            <a:endParaRPr sz="2700">
              <a:latin typeface="Arial"/>
              <a:cs typeface="Arial"/>
            </a:endParaRPr>
          </a:p>
          <a:p>
            <a:pPr marL="241300" marR="476884" indent="-228600">
              <a:lnSpc>
                <a:spcPts val="26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Visiting </a:t>
            </a:r>
            <a:r>
              <a:rPr dirty="0" sz="2700" spc="-20">
                <a:solidFill>
                  <a:srgbClr val="FFFFFF"/>
                </a:solidFill>
                <a:latin typeface="Arial"/>
                <a:cs typeface="Arial"/>
              </a:rPr>
              <a:t>Professor,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Hebrew 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University,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Hadassah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Center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Ondokuz Mayis Medical School, Samsun,</a:t>
            </a:r>
            <a:r>
              <a:rPr dirty="0" sz="27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2015-16</a:t>
            </a:r>
            <a:endParaRPr sz="2700">
              <a:latin typeface="Arial"/>
              <a:cs typeface="Arial"/>
            </a:endParaRPr>
          </a:p>
          <a:p>
            <a:pPr marL="241300" marR="677545" indent="-228600">
              <a:lnSpc>
                <a:spcPts val="26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More than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200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technical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publications, 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11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edited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monographs, 3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r>
              <a:rPr dirty="0" sz="2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books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8834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Relatively greater absorption into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fast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growing</a:t>
            </a:r>
            <a:r>
              <a:rPr dirty="0" sz="3600" spc="-4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tissue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9395" y="838200"/>
            <a:ext cx="4548251" cy="599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755" y="96888"/>
            <a:ext cx="10979150" cy="9429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9650" marR="5080" indent="-3537585">
              <a:lnSpc>
                <a:spcPts val="3700"/>
              </a:lnSpc>
            </a:pP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Repeated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calls for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‘research’ on infants,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toddlers,</a:t>
            </a:r>
            <a:r>
              <a:rPr dirty="0" sz="3500" spc="-20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young  </a:t>
            </a:r>
            <a:r>
              <a:rPr dirty="0" sz="3500">
                <a:solidFill>
                  <a:srgbClr val="FFFF00"/>
                </a:solidFill>
                <a:latin typeface="Arial"/>
                <a:cs typeface="Arial"/>
              </a:rPr>
              <a:t>children,</a:t>
            </a:r>
            <a:r>
              <a:rPr dirty="0" sz="35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00"/>
                </a:solidFill>
                <a:latin typeface="Arial"/>
                <a:cs typeface="Arial"/>
              </a:rPr>
              <a:t>pregnancy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42314" y="1128420"/>
            <a:ext cx="4048531" cy="364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28538" y="1128763"/>
            <a:ext cx="2702441" cy="4053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21825" y="4982362"/>
            <a:ext cx="6307455" cy="140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15160">
              <a:lnSpc>
                <a:spcPts val="33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Best Baby Apps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parents.com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iPad ‘best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5">
                <a:solidFill>
                  <a:srgbClr val="FFFFFF"/>
                </a:solidFill>
                <a:latin typeface="Arial"/>
                <a:cs typeface="Arial"/>
              </a:rPr>
              <a:t>babysitter’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2400" spc="-40" u="heavy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https://www.youtube.com/watch?v=U2Rrb9-­‐9N</a:t>
            </a:r>
            <a:r>
              <a:rPr dirty="0" sz="2400" spc="-40" u="heavy">
                <a:solidFill>
                  <a:srgbClr val="0563C1"/>
                </a:solidFill>
                <a:latin typeface="Calibri"/>
                <a:cs typeface="Calibri"/>
              </a:rPr>
              <a:t>iQ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1523" y="1502267"/>
            <a:ext cx="7107555" cy="2593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6530" marR="5080" indent="-1434465">
              <a:lnSpc>
                <a:spcPct val="148700"/>
              </a:lnSpc>
            </a:pP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Experimental Studies </a:t>
            </a:r>
            <a:r>
              <a:rPr dirty="0" sz="3800" spc="-5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38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Wireless  </a:t>
            </a: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Radiation</a:t>
            </a:r>
            <a:r>
              <a:rPr dirty="0" sz="38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Exposure</a:t>
            </a:r>
            <a:endParaRPr sz="3800">
              <a:latin typeface="Arial"/>
              <a:cs typeface="Arial"/>
            </a:endParaRPr>
          </a:p>
          <a:p>
            <a:pPr marL="535305">
              <a:lnSpc>
                <a:spcPct val="100000"/>
              </a:lnSpc>
              <a:spcBef>
                <a:spcPts val="2235"/>
              </a:spcBef>
            </a:pP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Pregnancy </a:t>
            </a:r>
            <a:r>
              <a:rPr dirty="0" sz="3800" spc="-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Rats &amp;</a:t>
            </a:r>
            <a:r>
              <a:rPr dirty="0" sz="38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00"/>
                </a:solidFill>
                <a:latin typeface="Arial"/>
                <a:cs typeface="Arial"/>
              </a:rPr>
              <a:t>Rabbits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2385" y="4653229"/>
            <a:ext cx="3662679" cy="1701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779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Prof.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Nesrin</a:t>
            </a:r>
            <a:r>
              <a:rPr dirty="0" sz="32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Seyhan</a:t>
            </a:r>
            <a:endParaRPr sz="3200">
              <a:latin typeface="Arial"/>
              <a:cs typeface="Arial"/>
            </a:endParaRPr>
          </a:p>
          <a:p>
            <a:pPr marL="12700" marR="692150">
              <a:lnSpc>
                <a:spcPts val="2400"/>
              </a:lnSpc>
              <a:spcBef>
                <a:spcPts val="20"/>
              </a:spcBef>
            </a:pP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Chairman,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Gazi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University 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Faculty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Medicine 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Biophysics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Department 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Ankara,</a:t>
            </a:r>
            <a:r>
              <a:rPr dirty="0" sz="2000" spc="-1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00"/>
                </a:solidFill>
                <a:latin typeface="Arial"/>
                <a:cs typeface="Arial"/>
              </a:rPr>
              <a:t>Turkey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40429" y="209334"/>
            <a:ext cx="1453565" cy="81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93366" y="1432521"/>
            <a:ext cx="8477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GAZI</a:t>
            </a:r>
            <a:r>
              <a:rPr dirty="0" sz="9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7008" y="185661"/>
            <a:ext cx="750275" cy="1201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18760" y="214490"/>
            <a:ext cx="740581" cy="103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46908" y="81026"/>
            <a:ext cx="699858" cy="1487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30248" y="81026"/>
            <a:ext cx="798614" cy="1305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66763" y="81029"/>
            <a:ext cx="581822" cy="1172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81496" y="1165605"/>
            <a:ext cx="10033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ATHENS</a:t>
            </a:r>
            <a:r>
              <a:rPr dirty="0" sz="9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5503" y="4703051"/>
            <a:ext cx="4387215" cy="140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82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EHT</a:t>
            </a:r>
            <a:r>
              <a:rPr dirty="0" sz="3200" spc="-1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Conference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60"/>
              </a:spcBef>
            </a:pP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Convened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In collaboration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with</a:t>
            </a:r>
            <a:r>
              <a:rPr dirty="0" sz="2000" spc="-1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Turkish 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Ministry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of Health,</a:t>
            </a:r>
            <a:r>
              <a:rPr dirty="0" sz="2000" spc="-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Istanbul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20"/>
              </a:lnSpc>
            </a:pPr>
            <a:r>
              <a:rPr dirty="0" sz="2000" spc="-40">
                <a:solidFill>
                  <a:srgbClr val="FFFF00"/>
                </a:solidFill>
                <a:latin typeface="Arial"/>
                <a:cs typeface="Arial"/>
              </a:rPr>
              <a:t>May,</a:t>
            </a:r>
            <a:r>
              <a:rPr dirty="0" sz="20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00"/>
                </a:solidFill>
                <a:latin typeface="Arial"/>
                <a:cs typeface="Arial"/>
              </a:rPr>
              <a:t>2011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8288" y="3"/>
            <a:ext cx="108065" cy="178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94305" y="960117"/>
            <a:ext cx="7639392" cy="490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324" y="12517"/>
            <a:ext cx="11139170" cy="1361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16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Biomarker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cellular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damage increased in prenatally exposed 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compared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control</a:t>
            </a:r>
            <a:r>
              <a:rPr dirty="0" sz="32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groups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2840"/>
              </a:lnSpc>
            </a:pP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1800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MHz 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GSM-like RF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radiation for </a:t>
            </a:r>
            <a:r>
              <a:rPr dirty="0" sz="2400" spc="-25">
                <a:solidFill>
                  <a:srgbClr val="FFFF00"/>
                </a:solidFill>
                <a:latin typeface="Arial"/>
                <a:cs typeface="Arial"/>
              </a:rPr>
              <a:t>15min/day,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dirty="0" sz="24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Arial"/>
                <a:cs typeface="Arial"/>
              </a:rPr>
              <a:t>days.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765" y="2030905"/>
            <a:ext cx="3162935" cy="4358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Control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Groups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1,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III,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V show significantly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less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DNA damage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than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exposed</a:t>
            </a:r>
            <a:endParaRPr sz="2200">
              <a:latin typeface="Arial"/>
              <a:cs typeface="Arial"/>
            </a:endParaRPr>
          </a:p>
          <a:p>
            <a:pPr marL="12700" marR="237490">
              <a:lnSpc>
                <a:spcPts val="2700"/>
              </a:lnSpc>
            </a:pPr>
            <a:r>
              <a:rPr dirty="0" sz="2200" spc="-1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wireless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transmitting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ts val="2480"/>
              </a:lnSpc>
              <a:buClr>
                <a:srgbClr val="92D050"/>
              </a:buClr>
              <a:buChar char="•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Changes in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liver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ts val="262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Malondialdehyde</a:t>
            </a:r>
            <a:endParaRPr sz="2200">
              <a:latin typeface="Arial"/>
              <a:cs typeface="Arial"/>
            </a:endParaRPr>
          </a:p>
          <a:p>
            <a:pPr marL="354965" marR="191135">
              <a:lnSpc>
                <a:spcPts val="2600"/>
              </a:lnSpc>
              <a:spcBef>
                <a:spcPts val="18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(MDA,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nmol/g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tissue)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level.</a:t>
            </a:r>
            <a:endParaRPr sz="2200">
              <a:latin typeface="Arial"/>
              <a:cs typeface="Arial"/>
            </a:endParaRPr>
          </a:p>
          <a:p>
            <a:pPr marL="417195" indent="-404495">
              <a:lnSpc>
                <a:spcPts val="2520"/>
              </a:lnSpc>
              <a:buClr>
                <a:srgbClr val="92D050"/>
              </a:buClr>
              <a:buChar char="•"/>
              <a:tabLst>
                <a:tab pos="41783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All values</a:t>
            </a:r>
            <a:r>
              <a:rPr dirty="0" sz="2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  <a:p>
            <a:pPr marL="354965" marR="143510">
              <a:lnSpc>
                <a:spcPts val="2600"/>
              </a:lnSpc>
              <a:spcBef>
                <a:spcPts val="18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expressed as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median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(IQR)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values.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4034" y="1984514"/>
            <a:ext cx="4284433" cy="4493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72920" y="1984515"/>
            <a:ext cx="4273308" cy="4481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6375" rIns="0" bIns="0" rtlCol="0" vert="horz">
            <a:spAutoFit/>
          </a:bodyPr>
          <a:lstStyle/>
          <a:p>
            <a:pPr marL="1298575" marR="5080" indent="-869950">
              <a:lnSpc>
                <a:spcPts val="5200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Prenatal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exposure to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microwave</a:t>
            </a:r>
            <a:r>
              <a:rPr dirty="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transmitting 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devices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reduces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brain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&amp; testes</a:t>
            </a:r>
            <a:r>
              <a:rPr dirty="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679" y="4256735"/>
            <a:ext cx="5003800" cy="220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Süleyman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KAPLAN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Department of Histology-Embryology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Dean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  <a:p>
            <a:pPr marL="12700" marR="1047115">
              <a:lnSpc>
                <a:spcPct val="100699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Ondokuz Mayıs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University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skaplan@omu.edu.tr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.stereoloji.or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g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/skaplan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012" y="136093"/>
            <a:ext cx="11112500" cy="918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3820" marR="5080" indent="-71755">
              <a:lnSpc>
                <a:spcPts val="3600"/>
              </a:lnSpc>
            </a:pP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Prenatal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900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MHz EMF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exposure decreased hippocampal 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granular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cell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number in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dentate gyrus of newborn</a:t>
            </a:r>
            <a:r>
              <a:rPr dirty="0" sz="3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rats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6234" y="1215342"/>
            <a:ext cx="5919736" cy="548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524" y="38239"/>
            <a:ext cx="11430635" cy="863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96820" marR="5080" indent="-2484755">
              <a:lnSpc>
                <a:spcPts val="34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Prenatal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exposure of 900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MHz EMF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induces pyramidal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cell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loss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hippocampus of newborn</a:t>
            </a:r>
            <a:r>
              <a:rPr dirty="0" sz="32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rats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0" y="1371600"/>
            <a:ext cx="4745037" cy="5373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9105" y="1001678"/>
            <a:ext cx="2984271" cy="453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31915" y="1036320"/>
            <a:ext cx="291020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65350" algn="l"/>
              </a:tabLst>
            </a:pPr>
            <a:r>
              <a:rPr dirty="0" sz="2000" spc="-145">
                <a:solidFill>
                  <a:srgbClr val="FFFF00"/>
                </a:solidFill>
                <a:latin typeface="Calibri"/>
                <a:cs typeface="Calibri"/>
              </a:rPr>
              <a:t>Exposed</a:t>
            </a:r>
            <a:r>
              <a:rPr dirty="0" sz="2000" spc="-145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dirty="0" sz="2000" spc="-135">
                <a:solidFill>
                  <a:srgbClr val="FFFF00"/>
                </a:solidFill>
                <a:latin typeface="Calibri"/>
                <a:cs typeface="Calibri"/>
              </a:rPr>
              <a:t>Controls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205" y="1933740"/>
            <a:ext cx="3935095" cy="324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RESULTS: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900"/>
              </a:lnSpc>
              <a:spcBef>
                <a:spcPts val="760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Prenatal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wireless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radiation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damages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cells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rat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hippocampus –the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thinking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memory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Section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(Odaci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et al.,</a:t>
            </a:r>
            <a:r>
              <a:rPr dirty="0" sz="2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2008)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3317" y="155117"/>
            <a:ext cx="4270133" cy="660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4485" y="2604515"/>
            <a:ext cx="5277485" cy="2924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38735">
              <a:lnSpc>
                <a:spcPct val="99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Figure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2. Radial arm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maze test results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from 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newborn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control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newborn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electromagnetic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field (EMF)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groups.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Exposed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newborns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took three times</a:t>
            </a:r>
            <a:r>
              <a:rPr dirty="0" sz="24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long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find their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way out of an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experimental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maze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made twice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r>
              <a:rPr dirty="0" sz="2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(p=0.007)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548" y="335902"/>
            <a:ext cx="5355590" cy="14408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38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Prenatally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exposed</a:t>
            </a:r>
            <a:r>
              <a:rPr dirty="0" sz="32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newborns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have impaired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memory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and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7400" y="4191000"/>
            <a:ext cx="2895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400" y="150813"/>
            <a:ext cx="6624955" cy="651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  <a:spcBef>
                <a:spcPts val="915"/>
              </a:spcBef>
            </a:pPr>
            <a:r>
              <a:rPr dirty="0" sz="12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not take without</a:t>
            </a:r>
            <a:r>
              <a:rPr dirty="0" sz="1200" spc="-9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97400" y="150813"/>
            <a:ext cx="6624637" cy="6516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9947" y="5361904"/>
            <a:ext cx="3243580" cy="1096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000"/>
              </a:lnSpc>
            </a:pPr>
            <a:r>
              <a:rPr dirty="0" sz="2400" spc="-5">
                <a:solidFill>
                  <a:srgbClr val="D8EBF5"/>
                </a:solidFill>
                <a:latin typeface="Arial"/>
                <a:cs typeface="Arial"/>
              </a:rPr>
              <a:t>De </a:t>
            </a: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Iuliis </a:t>
            </a:r>
            <a:r>
              <a:rPr dirty="0" sz="2400" spc="-5">
                <a:solidFill>
                  <a:srgbClr val="D8EBF5"/>
                </a:solidFill>
                <a:latin typeface="Arial"/>
                <a:cs typeface="Arial"/>
              </a:rPr>
              <a:t>et al, 2009</a:t>
            </a:r>
            <a:r>
              <a:rPr dirty="0" sz="2400" spc="-70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8EBF5"/>
                </a:solidFill>
                <a:latin typeface="Arial"/>
                <a:cs typeface="Arial"/>
              </a:rPr>
              <a:t>with  </a:t>
            </a:r>
            <a:r>
              <a:rPr dirty="0" sz="2400" spc="-5">
                <a:solidFill>
                  <a:srgbClr val="D8EBF5"/>
                </a:solidFill>
                <a:latin typeface="Arial"/>
                <a:cs typeface="Arial"/>
              </a:rPr>
              <a:t>Laureate </a:t>
            </a: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Professor  </a:t>
            </a: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John Aitken,</a:t>
            </a:r>
            <a:r>
              <a:rPr dirty="0" sz="2400" spc="-240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D8EBF5"/>
                </a:solidFill>
                <a:latin typeface="Arial"/>
                <a:cs typeface="Arial"/>
              </a:rPr>
              <a:t>Newcastle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Experimental studies  find mobile-phone  </a:t>
            </a:r>
            <a:r>
              <a:rPr dirty="0" sz="3000" spc="-5">
                <a:solidFill>
                  <a:srgbClr val="FFFF00"/>
                </a:solidFill>
                <a:latin typeface="Arial"/>
                <a:cs typeface="Arial"/>
              </a:rPr>
              <a:t>exposed human</a:t>
            </a:r>
            <a:r>
              <a:rPr dirty="0" sz="30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sperm  </a:t>
            </a: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more </a:t>
            </a:r>
            <a:r>
              <a:rPr dirty="0" sz="3000" spc="-5">
                <a:solidFill>
                  <a:srgbClr val="FFFF00"/>
                </a:solidFill>
                <a:latin typeface="Arial"/>
                <a:cs typeface="Arial"/>
              </a:rPr>
              <a:t>damaged </a:t>
            </a: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than  </a:t>
            </a: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controls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5047" y="1429181"/>
            <a:ext cx="6043295" cy="3211195"/>
          </a:xfrm>
          <a:custGeom>
            <a:avLst/>
            <a:gdLst/>
            <a:ahLst/>
            <a:cxnLst/>
            <a:rect l="l" t="t" r="r" b="b"/>
            <a:pathLst>
              <a:path w="6043295" h="3211195">
                <a:moveTo>
                  <a:pt x="0" y="0"/>
                </a:moveTo>
                <a:lnTo>
                  <a:pt x="6042875" y="0"/>
                </a:lnTo>
                <a:lnTo>
                  <a:pt x="6042875" y="3211131"/>
                </a:lnTo>
                <a:lnTo>
                  <a:pt x="0" y="3211131"/>
                </a:lnTo>
                <a:lnTo>
                  <a:pt x="0" y="0"/>
                </a:lnTo>
                <a:close/>
              </a:path>
            </a:pathLst>
          </a:custGeom>
          <a:solidFill>
            <a:srgbClr val="FFF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86775" y="4320184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6775" y="4000042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86775" y="3677462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6775" y="3354882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86775" y="3034754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86775" y="2714612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86775" y="2392032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86775" y="2069452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07285" y="1749323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86775" y="1429181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40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85047" y="1429181"/>
            <a:ext cx="6040120" cy="3209925"/>
          </a:xfrm>
          <a:custGeom>
            <a:avLst/>
            <a:gdLst/>
            <a:ahLst/>
            <a:cxnLst/>
            <a:rect l="l" t="t" r="r" b="b"/>
            <a:pathLst>
              <a:path w="6040120" h="3209925">
                <a:moveTo>
                  <a:pt x="0" y="0"/>
                </a:moveTo>
                <a:lnTo>
                  <a:pt x="6039798" y="0"/>
                </a:lnTo>
                <a:lnTo>
                  <a:pt x="6039798" y="3209492"/>
                </a:lnTo>
                <a:lnTo>
                  <a:pt x="0" y="3209492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292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37841" y="1878838"/>
            <a:ext cx="606425" cy="2761615"/>
          </a:xfrm>
          <a:custGeom>
            <a:avLst/>
            <a:gdLst/>
            <a:ahLst/>
            <a:cxnLst/>
            <a:rect l="l" t="t" r="r" b="b"/>
            <a:pathLst>
              <a:path w="606425" h="2761615">
                <a:moveTo>
                  <a:pt x="0" y="0"/>
                </a:moveTo>
                <a:lnTo>
                  <a:pt x="606005" y="0"/>
                </a:lnTo>
                <a:lnTo>
                  <a:pt x="606005" y="2761475"/>
                </a:lnTo>
                <a:lnTo>
                  <a:pt x="0" y="2761475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37840" y="1878838"/>
            <a:ext cx="605790" cy="2760345"/>
          </a:xfrm>
          <a:custGeom>
            <a:avLst/>
            <a:gdLst/>
            <a:ahLst/>
            <a:cxnLst/>
            <a:rect l="l" t="t" r="r" b="b"/>
            <a:pathLst>
              <a:path w="605789" h="2760345">
                <a:moveTo>
                  <a:pt x="0" y="0"/>
                </a:moveTo>
                <a:lnTo>
                  <a:pt x="605700" y="0"/>
                </a:lnTo>
                <a:lnTo>
                  <a:pt x="605700" y="2760071"/>
                </a:lnTo>
                <a:lnTo>
                  <a:pt x="0" y="2760071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7693" y="2421356"/>
            <a:ext cx="606425" cy="2219325"/>
          </a:xfrm>
          <a:custGeom>
            <a:avLst/>
            <a:gdLst/>
            <a:ahLst/>
            <a:cxnLst/>
            <a:rect l="l" t="t" r="r" b="b"/>
            <a:pathLst>
              <a:path w="606425" h="2219325">
                <a:moveTo>
                  <a:pt x="0" y="0"/>
                </a:moveTo>
                <a:lnTo>
                  <a:pt x="606005" y="0"/>
                </a:lnTo>
                <a:lnTo>
                  <a:pt x="606005" y="2218956"/>
                </a:lnTo>
                <a:lnTo>
                  <a:pt x="0" y="2218956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7693" y="2421356"/>
            <a:ext cx="605790" cy="2218055"/>
          </a:xfrm>
          <a:custGeom>
            <a:avLst/>
            <a:gdLst/>
            <a:ahLst/>
            <a:cxnLst/>
            <a:rect l="l" t="t" r="r" b="b"/>
            <a:pathLst>
              <a:path w="605789" h="2218054">
                <a:moveTo>
                  <a:pt x="0" y="0"/>
                </a:moveTo>
                <a:lnTo>
                  <a:pt x="605700" y="0"/>
                </a:lnTo>
                <a:lnTo>
                  <a:pt x="605700" y="2217828"/>
                </a:lnTo>
                <a:lnTo>
                  <a:pt x="0" y="2217828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59272" y="2746387"/>
            <a:ext cx="604520" cy="1894205"/>
          </a:xfrm>
          <a:custGeom>
            <a:avLst/>
            <a:gdLst/>
            <a:ahLst/>
            <a:cxnLst/>
            <a:rect l="l" t="t" r="r" b="b"/>
            <a:pathLst>
              <a:path w="604520" h="1894204">
                <a:moveTo>
                  <a:pt x="0" y="0"/>
                </a:moveTo>
                <a:lnTo>
                  <a:pt x="604291" y="0"/>
                </a:lnTo>
                <a:lnTo>
                  <a:pt x="604291" y="1893938"/>
                </a:lnTo>
                <a:lnTo>
                  <a:pt x="0" y="1893938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59272" y="2746387"/>
            <a:ext cx="604520" cy="1893570"/>
          </a:xfrm>
          <a:custGeom>
            <a:avLst/>
            <a:gdLst/>
            <a:ahLst/>
            <a:cxnLst/>
            <a:rect l="l" t="t" r="r" b="b"/>
            <a:pathLst>
              <a:path w="604520" h="1893570">
                <a:moveTo>
                  <a:pt x="0" y="0"/>
                </a:moveTo>
                <a:lnTo>
                  <a:pt x="603979" y="0"/>
                </a:lnTo>
                <a:lnTo>
                  <a:pt x="603979" y="1892964"/>
                </a:lnTo>
                <a:lnTo>
                  <a:pt x="0" y="1892964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69137" y="3024974"/>
            <a:ext cx="604520" cy="1615440"/>
          </a:xfrm>
          <a:custGeom>
            <a:avLst/>
            <a:gdLst/>
            <a:ahLst/>
            <a:cxnLst/>
            <a:rect l="l" t="t" r="r" b="b"/>
            <a:pathLst>
              <a:path w="604520" h="1615439">
                <a:moveTo>
                  <a:pt x="0" y="0"/>
                </a:moveTo>
                <a:lnTo>
                  <a:pt x="604291" y="0"/>
                </a:lnTo>
                <a:lnTo>
                  <a:pt x="604291" y="1615338"/>
                </a:lnTo>
                <a:lnTo>
                  <a:pt x="0" y="1615338"/>
                </a:lnTo>
                <a:lnTo>
                  <a:pt x="0" y="0"/>
                </a:lnTo>
                <a:close/>
              </a:path>
            </a:pathLst>
          </a:custGeom>
          <a:solidFill>
            <a:srgbClr val="A9A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69137" y="3024975"/>
            <a:ext cx="604520" cy="1614805"/>
          </a:xfrm>
          <a:custGeom>
            <a:avLst/>
            <a:gdLst/>
            <a:ahLst/>
            <a:cxnLst/>
            <a:rect l="l" t="t" r="r" b="b"/>
            <a:pathLst>
              <a:path w="604520" h="1614804">
                <a:moveTo>
                  <a:pt x="0" y="0"/>
                </a:moveTo>
                <a:lnTo>
                  <a:pt x="603979" y="0"/>
                </a:lnTo>
                <a:lnTo>
                  <a:pt x="603979" y="1614516"/>
                </a:lnTo>
                <a:lnTo>
                  <a:pt x="0" y="161451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86775" y="1429181"/>
            <a:ext cx="1905" cy="3209925"/>
          </a:xfrm>
          <a:custGeom>
            <a:avLst/>
            <a:gdLst/>
            <a:ahLst/>
            <a:cxnLst/>
            <a:rect l="l" t="t" r="r" b="b"/>
            <a:pathLst>
              <a:path w="1905" h="3209925">
                <a:moveTo>
                  <a:pt x="0" y="0"/>
                </a:moveTo>
                <a:lnTo>
                  <a:pt x="1721" y="320949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42007" y="4640313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42007" y="4320184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42007" y="400004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42007" y="367746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042007" y="335488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42007" y="3034754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42007" y="271461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42007" y="239203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42007" y="2069452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42007" y="1749323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39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42007" y="1429181"/>
            <a:ext cx="45085" cy="2540"/>
          </a:xfrm>
          <a:custGeom>
            <a:avLst/>
            <a:gdLst/>
            <a:ahLst/>
            <a:cxnLst/>
            <a:rect l="l" t="t" r="r" b="b"/>
            <a:pathLst>
              <a:path w="45085" h="2540">
                <a:moveTo>
                  <a:pt x="0" y="0"/>
                </a:moveTo>
                <a:lnTo>
                  <a:pt x="4473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86775" y="4640313"/>
            <a:ext cx="6038215" cy="2540"/>
          </a:xfrm>
          <a:custGeom>
            <a:avLst/>
            <a:gdLst/>
            <a:ahLst/>
            <a:cxnLst/>
            <a:rect l="l" t="t" r="r" b="b"/>
            <a:pathLst>
              <a:path w="6038215" h="2539">
                <a:moveTo>
                  <a:pt x="0" y="0"/>
                </a:moveTo>
                <a:lnTo>
                  <a:pt x="6038079" y="2442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86775" y="4640345"/>
            <a:ext cx="1905" cy="63500"/>
          </a:xfrm>
          <a:custGeom>
            <a:avLst/>
            <a:gdLst/>
            <a:ahLst/>
            <a:cxnLst/>
            <a:rect l="l" t="t" r="r" b="b"/>
            <a:pathLst>
              <a:path w="1905" h="63500">
                <a:moveTo>
                  <a:pt x="0" y="63505"/>
                </a:moveTo>
                <a:lnTo>
                  <a:pt x="172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96626" y="4640345"/>
            <a:ext cx="1905" cy="63500"/>
          </a:xfrm>
          <a:custGeom>
            <a:avLst/>
            <a:gdLst/>
            <a:ahLst/>
            <a:cxnLst/>
            <a:rect l="l" t="t" r="r" b="b"/>
            <a:pathLst>
              <a:path w="1904" h="63500">
                <a:moveTo>
                  <a:pt x="0" y="63505"/>
                </a:moveTo>
                <a:lnTo>
                  <a:pt x="172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08219" y="4640345"/>
            <a:ext cx="1905" cy="63500"/>
          </a:xfrm>
          <a:custGeom>
            <a:avLst/>
            <a:gdLst/>
            <a:ahLst/>
            <a:cxnLst/>
            <a:rect l="l" t="t" r="r" b="b"/>
            <a:pathLst>
              <a:path w="1904" h="63500">
                <a:moveTo>
                  <a:pt x="0" y="63505"/>
                </a:moveTo>
                <a:lnTo>
                  <a:pt x="172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616344" y="4640345"/>
            <a:ext cx="3810" cy="63500"/>
          </a:xfrm>
          <a:custGeom>
            <a:avLst/>
            <a:gdLst/>
            <a:ahLst/>
            <a:cxnLst/>
            <a:rect l="l" t="t" r="r" b="b"/>
            <a:pathLst>
              <a:path w="3809" h="63500">
                <a:moveTo>
                  <a:pt x="0" y="63505"/>
                </a:moveTo>
                <a:lnTo>
                  <a:pt x="344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27936" y="4640345"/>
            <a:ext cx="1905" cy="63500"/>
          </a:xfrm>
          <a:custGeom>
            <a:avLst/>
            <a:gdLst/>
            <a:ahLst/>
            <a:cxnLst/>
            <a:rect l="l" t="t" r="r" b="b"/>
            <a:pathLst>
              <a:path w="1904" h="63500">
                <a:moveTo>
                  <a:pt x="0" y="63505"/>
                </a:moveTo>
                <a:lnTo>
                  <a:pt x="1721" y="0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0845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Heavier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cell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phone users have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reduced sperm</a:t>
            </a:r>
            <a:r>
              <a:rPr dirty="0" sz="36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count</a:t>
            </a:r>
            <a:endParaRPr sz="3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41232" y="4823676"/>
            <a:ext cx="7751445" cy="138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7675">
              <a:lnSpc>
                <a:spcPct val="100000"/>
              </a:lnSpc>
              <a:tabLst>
                <a:tab pos="2033905" algn="l"/>
                <a:tab pos="3458845" algn="l"/>
                <a:tab pos="5084445" algn="l"/>
              </a:tabLst>
            </a:pPr>
            <a:r>
              <a:rPr dirty="0" sz="1800">
                <a:solidFill>
                  <a:srgbClr val="EEEEEE"/>
                </a:solidFill>
                <a:latin typeface="Calibri"/>
                <a:cs typeface="Calibri"/>
              </a:rPr>
              <a:t>No  </a:t>
            </a:r>
            <a:r>
              <a:rPr dirty="0" sz="1800" spc="290">
                <a:solidFill>
                  <a:srgbClr val="EEEEE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EEEEE"/>
                </a:solidFill>
                <a:latin typeface="Calibri"/>
                <a:cs typeface="Calibri"/>
              </a:rPr>
              <a:t>Use	</a:t>
            </a:r>
            <a:r>
              <a:rPr dirty="0" sz="1800">
                <a:solidFill>
                  <a:srgbClr val="EEEEEE"/>
                </a:solidFill>
                <a:latin typeface="Calibri"/>
                <a:cs typeface="Calibri"/>
              </a:rPr>
              <a:t>2  </a:t>
            </a:r>
            <a:r>
              <a:rPr dirty="0" sz="1800" spc="285">
                <a:solidFill>
                  <a:srgbClr val="EEEEEE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EEEEEE"/>
                </a:solidFill>
                <a:latin typeface="Calibri"/>
                <a:cs typeface="Calibri"/>
              </a:rPr>
              <a:t>h/day	</a:t>
            </a:r>
            <a:r>
              <a:rPr dirty="0" sz="1800">
                <a:solidFill>
                  <a:srgbClr val="EEEEEE"/>
                </a:solidFill>
                <a:latin typeface="Calibri"/>
                <a:cs typeface="Calibri"/>
              </a:rPr>
              <a:t>2h/day	</a:t>
            </a:r>
            <a:r>
              <a:rPr dirty="0" sz="1800">
                <a:solidFill>
                  <a:srgbClr val="D8EBF5"/>
                </a:solidFill>
                <a:latin typeface="Calibri"/>
                <a:cs typeface="Calibri"/>
              </a:rPr>
              <a:t>4</a:t>
            </a:r>
            <a:r>
              <a:rPr dirty="0" sz="1800" spc="-100">
                <a:solidFill>
                  <a:srgbClr val="D8EBF5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D8EBF5"/>
                </a:solidFill>
                <a:latin typeface="Calibri"/>
                <a:cs typeface="Calibri"/>
              </a:rPr>
              <a:t>h/day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200">
              <a:latin typeface="Times New Roman"/>
              <a:cs typeface="Times New Roman"/>
            </a:endParaRPr>
          </a:p>
          <a:p>
            <a:pPr marL="2444115" marR="5080" indent="-2432050">
              <a:lnSpc>
                <a:spcPts val="3100"/>
              </a:lnSpc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Ashok Agarwal MD PhD,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Cleveland Clinic, 2008;</a:t>
            </a:r>
            <a:r>
              <a:rPr dirty="0" sz="26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seven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577274" y="1435633"/>
            <a:ext cx="2927375" cy="3406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74299" y="2475801"/>
            <a:ext cx="1027430" cy="9347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Spe</a:t>
            </a:r>
            <a:r>
              <a:rPr dirty="0" sz="3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m </a:t>
            </a:r>
            <a:r>
              <a:rPr dirty="0" sz="3000">
                <a:solidFill>
                  <a:srgbClr val="FFFFFF"/>
                </a:solidFill>
                <a:latin typeface="Calibri"/>
                <a:cs typeface="Calibri"/>
              </a:rPr>
              <a:t> count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54" rIns="0" bIns="0" rtlCol="0" vert="horz">
            <a:spAutoFit/>
          </a:bodyPr>
          <a:lstStyle/>
          <a:p>
            <a:pPr marL="2819400">
              <a:lnSpc>
                <a:spcPct val="100000"/>
              </a:lnSpc>
            </a:pPr>
            <a:r>
              <a:rPr dirty="0" sz="5000">
                <a:solidFill>
                  <a:srgbClr val="FFFF00"/>
                </a:solidFill>
                <a:latin typeface="Arial"/>
                <a:cs typeface="Arial"/>
              </a:rPr>
              <a:t>Presentation</a:t>
            </a:r>
            <a:r>
              <a:rPr dirty="0" sz="50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5000" spc="-5">
                <a:solidFill>
                  <a:srgbClr val="FFFF00"/>
                </a:solidFill>
                <a:latin typeface="Arial"/>
                <a:cs typeface="Arial"/>
              </a:rPr>
              <a:t>overview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7532" y="1257617"/>
            <a:ext cx="3856990" cy="4634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dirty="0" sz="3100" spc="-5">
                <a:solidFill>
                  <a:srgbClr val="FFFFFF"/>
                </a:solidFill>
                <a:latin typeface="Arial"/>
                <a:cs typeface="Arial"/>
              </a:rPr>
              <a:t>Laws and</a:t>
            </a:r>
            <a:r>
              <a:rPr dirty="0" sz="3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customs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FFFFFF"/>
              </a:buClr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41300" indent="-228600">
              <a:lnSpc>
                <a:spcPts val="3610"/>
              </a:lnSpc>
              <a:buChar char="•"/>
              <a:tabLst>
                <a:tab pos="241935" algn="l"/>
              </a:tabLst>
            </a:pP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dirty="0" sz="3100" spc="-5">
                <a:solidFill>
                  <a:srgbClr val="FFFFFF"/>
                </a:solidFill>
                <a:latin typeface="Arial"/>
                <a:cs typeface="Arial"/>
              </a:rPr>
              <a:t>is at</a:t>
            </a:r>
            <a:r>
              <a:rPr dirty="0" sz="31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risk?</a:t>
            </a:r>
            <a:endParaRPr sz="3100">
              <a:latin typeface="Arial"/>
              <a:cs typeface="Arial"/>
            </a:endParaRPr>
          </a:p>
          <a:p>
            <a:pPr lvl="1" marL="635000" indent="-228600">
              <a:lnSpc>
                <a:spcPts val="3500"/>
              </a:lnSpc>
              <a:buChar char="•"/>
              <a:tabLst>
                <a:tab pos="635635" algn="l"/>
              </a:tabLst>
            </a:pP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Brains</a:t>
            </a:r>
            <a:r>
              <a:rPr dirty="0" sz="31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child/adult</a:t>
            </a:r>
            <a:endParaRPr sz="3100">
              <a:latin typeface="Arial"/>
              <a:cs typeface="Arial"/>
            </a:endParaRPr>
          </a:p>
          <a:p>
            <a:pPr lvl="1" marL="635000" indent="-228600">
              <a:lnSpc>
                <a:spcPts val="3610"/>
              </a:lnSpc>
              <a:buChar char="•"/>
              <a:tabLst>
                <a:tab pos="635635" algn="l"/>
              </a:tabLst>
            </a:pP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Pregnancy</a:t>
            </a:r>
            <a:endParaRPr sz="3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ts val="3610"/>
              </a:lnSpc>
              <a:buChar char="•"/>
              <a:tabLst>
                <a:tab pos="241935" algn="l"/>
              </a:tabLst>
            </a:pPr>
            <a:r>
              <a:rPr dirty="0" sz="3100" spc="-10">
                <a:solidFill>
                  <a:srgbClr val="FFFFFF"/>
                </a:solidFill>
                <a:latin typeface="Arial"/>
                <a:cs typeface="Arial"/>
              </a:rPr>
              <a:t>What’s </a:t>
            </a: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1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5">
                <a:solidFill>
                  <a:srgbClr val="FFFFFF"/>
                </a:solidFill>
                <a:latin typeface="Arial"/>
                <a:cs typeface="Arial"/>
              </a:rPr>
              <a:t>problem?</a:t>
            </a:r>
            <a:endParaRPr sz="3100">
              <a:latin typeface="Arial"/>
              <a:cs typeface="Arial"/>
            </a:endParaRPr>
          </a:p>
          <a:p>
            <a:pPr lvl="1" marL="635000" indent="-228600">
              <a:lnSpc>
                <a:spcPts val="3500"/>
              </a:lnSpc>
              <a:buChar char="•"/>
              <a:tabLst>
                <a:tab pos="635635" algn="l"/>
              </a:tabLst>
            </a:pP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Sperm</a:t>
            </a:r>
            <a:endParaRPr sz="3100">
              <a:latin typeface="Arial"/>
              <a:cs typeface="Arial"/>
            </a:endParaRPr>
          </a:p>
          <a:p>
            <a:pPr lvl="1" marL="635000" indent="-228600">
              <a:lnSpc>
                <a:spcPts val="3450"/>
              </a:lnSpc>
              <a:buChar char="•"/>
              <a:tabLst>
                <a:tab pos="635635" algn="l"/>
              </a:tabLst>
            </a:pPr>
            <a:r>
              <a:rPr dirty="0" sz="3100">
                <a:solidFill>
                  <a:srgbClr val="FFFFFF"/>
                </a:solidFill>
                <a:latin typeface="Arial"/>
                <a:cs typeface="Arial"/>
              </a:rPr>
              <a:t>Breasts</a:t>
            </a:r>
            <a:endParaRPr sz="3100">
              <a:latin typeface="Arial"/>
              <a:cs typeface="Arial"/>
            </a:endParaRPr>
          </a:p>
          <a:p>
            <a:pPr lvl="1" marL="635000" indent="-228600">
              <a:lnSpc>
                <a:spcPts val="3560"/>
              </a:lnSpc>
              <a:buChar char="•"/>
              <a:tabLst>
                <a:tab pos="635635" algn="l"/>
              </a:tabLst>
            </a:pPr>
            <a:r>
              <a:rPr dirty="0" sz="3100" spc="-5">
                <a:solidFill>
                  <a:srgbClr val="FFFFFF"/>
                </a:solidFill>
                <a:latin typeface="Arial"/>
                <a:cs typeface="Arial"/>
              </a:rPr>
              <a:t>Honey</a:t>
            </a:r>
            <a:r>
              <a:rPr dirty="0" sz="31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00" spc="-5">
                <a:solidFill>
                  <a:srgbClr val="FFFFFF"/>
                </a:solidFill>
                <a:latin typeface="Arial"/>
                <a:cs typeface="Arial"/>
              </a:rPr>
              <a:t>bees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1025" y="1191577"/>
            <a:ext cx="4683125" cy="1936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18745" indent="-342900">
              <a:lnSpc>
                <a:spcPts val="3800"/>
              </a:lnSpc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3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opportunities/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Responsibilities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FFFFFF"/>
              </a:buClr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Global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dirty="0" sz="3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responses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6061" y="4338446"/>
            <a:ext cx="4557395" cy="1229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copyright@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www.ehtrust.org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permission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granted only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limited use with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attribution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 Environmental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Trust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copy to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info@ehtrust.org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7320" y="5893168"/>
            <a:ext cx="4030421" cy="629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77" y="246227"/>
            <a:ext cx="11997055" cy="8674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917575">
              <a:lnSpc>
                <a:spcPts val="34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Evidence for mobile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phone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radiation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exposure </a:t>
            </a:r>
            <a:r>
              <a:rPr dirty="0" sz="3200" spc="-10">
                <a:solidFill>
                  <a:srgbClr val="FFFF00"/>
                </a:solidFill>
                <a:latin typeface="Arial"/>
                <a:cs typeface="Arial"/>
              </a:rPr>
              <a:t>effects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on 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reproductive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pattern of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male rats: role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of Reactive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Oxygen</a:t>
            </a:r>
            <a:r>
              <a:rPr dirty="0" sz="3200" spc="-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Species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78118" y="5628996"/>
            <a:ext cx="1358900" cy="0"/>
          </a:xfrm>
          <a:custGeom>
            <a:avLst/>
            <a:gdLst/>
            <a:ahLst/>
            <a:cxnLst/>
            <a:rect l="l" t="t" r="r" b="b"/>
            <a:pathLst>
              <a:path w="1358900" h="0">
                <a:moveTo>
                  <a:pt x="0" y="0"/>
                </a:moveTo>
                <a:lnTo>
                  <a:pt x="1358900" y="0"/>
                </a:lnTo>
              </a:path>
            </a:pathLst>
          </a:custGeom>
          <a:ln w="25400">
            <a:solidFill>
              <a:srgbClr val="0079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660131"/>
            <a:ext cx="10440035" cy="3989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3200"/>
              </a:lnSpc>
              <a:buChar char="•"/>
              <a:tabLst>
                <a:tab pos="2413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70 day old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male rats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exposed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to cellphone radiation</a:t>
            </a:r>
            <a:r>
              <a:rPr dirty="0" sz="3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(middle-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aged)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45</a:t>
            </a:r>
            <a:r>
              <a:rPr dirty="0"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3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testosterone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Increased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enzyme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tied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with DNA damage</a:t>
            </a:r>
            <a:r>
              <a:rPr dirty="0" sz="3000" spc="-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(caspase-3)</a:t>
            </a:r>
            <a:endParaRPr sz="3000">
              <a:latin typeface="Arial"/>
              <a:cs typeface="Arial"/>
            </a:endParaRPr>
          </a:p>
          <a:p>
            <a:pPr marL="241300" marR="55880" indent="-228600">
              <a:lnSpc>
                <a:spcPts val="33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Overall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fertility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offspring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showing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diminished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male 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reproductive</a:t>
            </a:r>
            <a:r>
              <a:rPr dirty="0" sz="3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260985">
              <a:lnSpc>
                <a:spcPct val="100000"/>
              </a:lnSpc>
              <a:spcBef>
                <a:spcPts val="2580"/>
              </a:spcBef>
            </a:pPr>
            <a:r>
              <a:rPr dirty="0" sz="2400">
                <a:solidFill>
                  <a:srgbClr val="0563C1"/>
                </a:solidFill>
                <a:latin typeface="Arial"/>
                <a:cs typeface="Arial"/>
              </a:rPr>
              <a:t>Kesari KK</a:t>
            </a:r>
            <a:r>
              <a:rPr dirty="0" baseline="24305" sz="24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400" spc="-5" u="heavy">
                <a:solidFill>
                  <a:srgbClr val="0563C1"/>
                </a:solidFill>
                <a:latin typeface="Arial"/>
                <a:cs typeface="Arial"/>
              </a:rPr>
              <a:t>Behari </a:t>
            </a:r>
            <a:r>
              <a:rPr dirty="0" sz="2400" u="heavy">
                <a:solidFill>
                  <a:srgbClr val="0563C1"/>
                </a:solidFill>
                <a:latin typeface="Arial"/>
                <a:cs typeface="Arial"/>
              </a:rPr>
              <a:t>J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2012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01" y="145468"/>
            <a:ext cx="3283521" cy="743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8225" y="311480"/>
            <a:ext cx="3088360" cy="382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08883" y="955116"/>
            <a:ext cx="7461237" cy="5583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7363" y="278474"/>
            <a:ext cx="10615345" cy="760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170" y="397827"/>
            <a:ext cx="10445445" cy="536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390" y="1285811"/>
            <a:ext cx="11180470" cy="4626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773" y="324510"/>
            <a:ext cx="7546975" cy="9683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2115" marR="5080" indent="-400050">
              <a:lnSpc>
                <a:spcPts val="3800"/>
              </a:lnSpc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Fat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fluid cook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microwave</a:t>
            </a:r>
            <a:r>
              <a:rPr dirty="0" sz="36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oven 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Breast = chiefly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adipose and</a:t>
            </a:r>
            <a:r>
              <a:rPr dirty="0" sz="36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fluid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5318" y="1721045"/>
            <a:ext cx="6887260" cy="4679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3181" y="1095997"/>
            <a:ext cx="4408181" cy="5280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5318" y="1796732"/>
            <a:ext cx="4512310" cy="3839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Invasive multiple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primary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tumors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 34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year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old, avid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runner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Chinese-American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woman who used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2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phone 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day in her bra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1137920">
              <a:lnSpc>
                <a:spcPts val="3300"/>
              </a:lnSpc>
            </a:pP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—reported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by Robert  </a:t>
            </a:r>
            <a:r>
              <a:rPr dirty="0" sz="2800" spc="-25" i="1">
                <a:solidFill>
                  <a:srgbClr val="FFFFFF"/>
                </a:solidFill>
                <a:latin typeface="Arial"/>
                <a:cs typeface="Arial"/>
              </a:rPr>
              <a:t>Nagourney,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28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2722" rIns="0" bIns="0" rtlCol="0" vert="horz">
            <a:spAutoFit/>
          </a:bodyPr>
          <a:lstStyle/>
          <a:p>
            <a:pPr marL="2469515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Caveat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- first case report,</a:t>
            </a:r>
            <a:r>
              <a:rPr dirty="0" sz="40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2009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9872" rIns="0" bIns="0" rtlCol="0" vert="horz">
            <a:spAutoFit/>
          </a:bodyPr>
          <a:lstStyle/>
          <a:p>
            <a:pPr marL="3782060" marR="5080" indent="-3023235">
              <a:lnSpc>
                <a:spcPts val="38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Case Reports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21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yr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old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multi-focal tumors tied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with 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cellphones kept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36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bra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800" y="1558925"/>
            <a:ext cx="10566400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9554" y="6406832"/>
            <a:ext cx="1216025" cy="303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50" spc="-165" i="1">
                <a:solidFill>
                  <a:srgbClr val="FFFFFF"/>
                </a:solidFill>
                <a:latin typeface="Calibri"/>
                <a:cs typeface="Calibri"/>
              </a:rPr>
              <a:t>John </a:t>
            </a:r>
            <a:r>
              <a:rPr dirty="0" sz="1850" spc="-204" i="1">
                <a:solidFill>
                  <a:srgbClr val="FFFFFF"/>
                </a:solidFill>
                <a:latin typeface="Calibri"/>
                <a:cs typeface="Calibri"/>
              </a:rPr>
              <a:t>West  </a:t>
            </a:r>
            <a:r>
              <a:rPr dirty="0" sz="1850" spc="-135" i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850" spc="-4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20" i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9562" rIns="0" bIns="0" rtlCol="0" vert="horz">
            <a:spAutoFit/>
          </a:bodyPr>
          <a:lstStyle/>
          <a:p>
            <a:pPr marL="3358515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Summary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of 38+</a:t>
            </a:r>
            <a:r>
              <a:rPr dirty="0" sz="4000" spc="-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Cases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1859279"/>
            <a:ext cx="10413365" cy="375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Negative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for BRCA1/2—NO known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genetic</a:t>
            </a:r>
            <a:r>
              <a:rPr dirty="0" sz="2800" spc="-100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risks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4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No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family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history or other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risk</a:t>
            </a:r>
            <a:r>
              <a:rPr dirty="0" sz="2800" spc="-70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110100"/>
              </a:lnSpc>
              <a:spcBef>
                <a:spcPts val="1000"/>
              </a:spcBef>
              <a:buChar char="•"/>
              <a:tabLst>
                <a:tab pos="241935" algn="l"/>
                <a:tab pos="4135120" algn="l"/>
              </a:tabLst>
            </a:pP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Multi-focal tumors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occur directly under phone antennas with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mix 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of </a:t>
            </a:r>
            <a:r>
              <a:rPr dirty="0" sz="2800" spc="35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tubular/solid 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patterns	of identical nuclear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morphology &amp;</a:t>
            </a:r>
            <a:r>
              <a:rPr dirty="0" sz="2800" spc="-70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grade</a:t>
            </a:r>
            <a:endParaRPr sz="2800">
              <a:latin typeface="Arial"/>
              <a:cs typeface="Arial"/>
            </a:endParaRPr>
          </a:p>
          <a:p>
            <a:pPr marL="241300" marR="63500" indent="-228600">
              <a:lnSpc>
                <a:spcPct val="110100"/>
              </a:lnSpc>
              <a:spcBef>
                <a:spcPts val="100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No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significant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histology in ductal and lobular units away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from the 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areas of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cellular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phone</a:t>
            </a:r>
            <a:r>
              <a:rPr dirty="0" sz="2800" spc="-80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40"/>
              </a:spcBef>
              <a:buChar char="•"/>
              <a:tabLst>
                <a:tab pos="241935" algn="l"/>
              </a:tabLst>
            </a:pPr>
            <a:r>
              <a:rPr dirty="0" sz="2800" spc="-55">
                <a:solidFill>
                  <a:srgbClr val="D8EBF5"/>
                </a:solidFill>
                <a:latin typeface="Arial"/>
                <a:cs typeface="Arial"/>
              </a:rPr>
              <a:t>Two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with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metastases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at </a:t>
            </a:r>
            <a:r>
              <a:rPr dirty="0" sz="2800">
                <a:solidFill>
                  <a:srgbClr val="D8EBF5"/>
                </a:solidFill>
                <a:latin typeface="Arial"/>
                <a:cs typeface="Arial"/>
              </a:rPr>
              <a:t>young</a:t>
            </a:r>
            <a:r>
              <a:rPr dirty="0" sz="2800" spc="-25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D8EBF5"/>
                </a:solidFill>
                <a:latin typeface="Arial"/>
                <a:cs typeface="Arial"/>
              </a:rPr>
              <a:t>ages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2602" rIns="0" bIns="0" rtlCol="0" vert="horz">
            <a:spAutoFit/>
          </a:bodyPr>
          <a:lstStyle/>
          <a:p>
            <a:pPr marL="702945" marR="5080" indent="-263525">
              <a:lnSpc>
                <a:spcPts val="4300"/>
              </a:lnSpc>
            </a:pPr>
            <a:r>
              <a:rPr dirty="0" sz="4000" spc="-80">
                <a:solidFill>
                  <a:srgbClr val="FFFF00"/>
                </a:solidFill>
                <a:latin typeface="Arial"/>
                <a:cs typeface="Arial"/>
              </a:rPr>
              <a:t>Yale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University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studies report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prenatally exposed 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mice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do not develop normal brains or</a:t>
            </a:r>
            <a:r>
              <a:rPr dirty="0" sz="40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behavior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159" y="4452863"/>
            <a:ext cx="7012305" cy="201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134620" indent="-635">
              <a:lnSpc>
                <a:spcPct val="99100"/>
              </a:lnSpc>
            </a:pPr>
            <a:r>
              <a:rPr dirty="0" sz="2650" spc="-165" b="1" i="1">
                <a:solidFill>
                  <a:srgbClr val="FFFFFF"/>
                </a:solidFill>
                <a:latin typeface="Calibri"/>
                <a:cs typeface="Calibri"/>
              </a:rPr>
              <a:t>Fetal </a:t>
            </a:r>
            <a:r>
              <a:rPr dirty="0" sz="2650" spc="-204" b="1" i="1">
                <a:solidFill>
                  <a:srgbClr val="FFFFFF"/>
                </a:solidFill>
                <a:latin typeface="Calibri"/>
                <a:cs typeface="Calibri"/>
              </a:rPr>
              <a:t>Radiofrequency Radiation </a:t>
            </a:r>
            <a:r>
              <a:rPr dirty="0" sz="2650" spc="-185" b="1" i="1">
                <a:solidFill>
                  <a:srgbClr val="FFFFFF"/>
                </a:solidFill>
                <a:latin typeface="Calibri"/>
                <a:cs typeface="Calibri"/>
              </a:rPr>
              <a:t>Exposure </a:t>
            </a:r>
            <a:r>
              <a:rPr dirty="0" sz="2650" spc="-240" b="1" i="1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dirty="0" sz="2650" spc="-95" b="1" i="1">
                <a:solidFill>
                  <a:srgbClr val="FFFFFF"/>
                </a:solidFill>
                <a:latin typeface="Calibri"/>
                <a:cs typeface="Calibri"/>
              </a:rPr>
              <a:t>800-1900  </a:t>
            </a:r>
            <a:r>
              <a:rPr dirty="0" sz="2650" spc="-225" b="1" i="1">
                <a:solidFill>
                  <a:srgbClr val="FFFFFF"/>
                </a:solidFill>
                <a:latin typeface="Calibri"/>
                <a:cs typeface="Calibri"/>
              </a:rPr>
              <a:t>Mhz-Rated </a:t>
            </a:r>
            <a:r>
              <a:rPr dirty="0" sz="2650" spc="-150" b="1" i="1">
                <a:solidFill>
                  <a:srgbClr val="FFFFFF"/>
                </a:solidFill>
                <a:latin typeface="Calibri"/>
                <a:cs typeface="Calibri"/>
              </a:rPr>
              <a:t>Cellular </a:t>
            </a:r>
            <a:r>
              <a:rPr dirty="0" sz="2650" spc="-204" b="1" i="1">
                <a:solidFill>
                  <a:srgbClr val="FFFFFF"/>
                </a:solidFill>
                <a:latin typeface="Calibri"/>
                <a:cs typeface="Calibri"/>
              </a:rPr>
              <a:t>Telephones </a:t>
            </a:r>
            <a:r>
              <a:rPr dirty="0" sz="2650" spc="-180" b="1" i="1">
                <a:solidFill>
                  <a:srgbClr val="FFFFFF"/>
                </a:solidFill>
                <a:latin typeface="Calibri"/>
                <a:cs typeface="Calibri"/>
              </a:rPr>
              <a:t>Affects </a:t>
            </a:r>
            <a:r>
              <a:rPr dirty="0" sz="2650" spc="-220" b="1" i="1">
                <a:solidFill>
                  <a:srgbClr val="FFFFFF"/>
                </a:solidFill>
                <a:latin typeface="Calibri"/>
                <a:cs typeface="Calibri"/>
              </a:rPr>
              <a:t>Neurodevelopment  </a:t>
            </a:r>
            <a:r>
              <a:rPr dirty="0" sz="2650" spc="-270" b="1" i="1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2650" spc="-204" b="1" i="1">
                <a:solidFill>
                  <a:srgbClr val="FFFFFF"/>
                </a:solidFill>
                <a:latin typeface="Calibri"/>
                <a:cs typeface="Calibri"/>
              </a:rPr>
              <a:t>Behavior </a:t>
            </a:r>
            <a:r>
              <a:rPr dirty="0" sz="2650" spc="-150" b="1" i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50" spc="-260" b="1" i="1">
                <a:solidFill>
                  <a:srgbClr val="FFFFFF"/>
                </a:solidFill>
                <a:latin typeface="Calibri"/>
                <a:cs typeface="Calibri"/>
              </a:rPr>
              <a:t>Mice  </a:t>
            </a:r>
            <a:r>
              <a:rPr dirty="0" sz="2650" spc="-140" i="1">
                <a:solidFill>
                  <a:srgbClr val="FFFFFF"/>
                </a:solidFill>
                <a:latin typeface="Calibri"/>
                <a:cs typeface="Calibri"/>
              </a:rPr>
              <a:t>Scientific </a:t>
            </a:r>
            <a:r>
              <a:rPr dirty="0" sz="2650" spc="-215" i="1">
                <a:solidFill>
                  <a:srgbClr val="FFFFFF"/>
                </a:solidFill>
                <a:latin typeface="Calibri"/>
                <a:cs typeface="Calibri"/>
              </a:rPr>
              <a:t>Reports, </a:t>
            </a:r>
            <a:r>
              <a:rPr dirty="0" sz="2650" spc="-305" i="1">
                <a:solidFill>
                  <a:srgbClr val="FFFFFF"/>
                </a:solidFill>
                <a:latin typeface="Calibri"/>
                <a:cs typeface="Calibri"/>
              </a:rPr>
              <a:t>March</a:t>
            </a:r>
            <a:r>
              <a:rPr dirty="0" sz="2650" spc="-8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75" i="1">
                <a:solidFill>
                  <a:srgbClr val="FFFFFF"/>
                </a:solidFill>
                <a:latin typeface="Calibri"/>
                <a:cs typeface="Calibri"/>
              </a:rPr>
              <a:t>2012</a:t>
            </a:r>
            <a:endParaRPr sz="2650">
              <a:latin typeface="Calibri"/>
              <a:cs typeface="Calibri"/>
            </a:endParaRPr>
          </a:p>
          <a:p>
            <a:pPr marL="12700" marR="5080">
              <a:lnSpc>
                <a:spcPts val="3100"/>
              </a:lnSpc>
              <a:spcBef>
                <a:spcPts val="90"/>
              </a:spcBef>
            </a:pPr>
            <a:r>
              <a:rPr dirty="0" sz="2600" spc="-229">
                <a:solidFill>
                  <a:srgbClr val="FFFFFF"/>
                </a:solidFill>
                <a:latin typeface="Calibri"/>
                <a:cs typeface="Calibri"/>
              </a:rPr>
              <a:t>Tamir </a:t>
            </a:r>
            <a:r>
              <a:rPr dirty="0" sz="2600" spc="-170">
                <a:solidFill>
                  <a:srgbClr val="FFFFFF"/>
                </a:solidFill>
                <a:latin typeface="Calibri"/>
                <a:cs typeface="Calibri"/>
              </a:rPr>
              <a:t>S. </a:t>
            </a:r>
            <a:r>
              <a:rPr dirty="0" sz="2600" spc="-200">
                <a:solidFill>
                  <a:srgbClr val="FFFFFF"/>
                </a:solidFill>
                <a:latin typeface="Calibri"/>
                <a:cs typeface="Calibri"/>
              </a:rPr>
              <a:t>Aldad, </a:t>
            </a:r>
            <a:r>
              <a:rPr dirty="0" sz="2600" spc="-165">
                <a:solidFill>
                  <a:srgbClr val="FFFFFF"/>
                </a:solidFill>
                <a:latin typeface="Calibri"/>
                <a:cs typeface="Calibri"/>
              </a:rPr>
              <a:t>Geliang </a:t>
            </a:r>
            <a:r>
              <a:rPr dirty="0" sz="2600" spc="-265">
                <a:solidFill>
                  <a:srgbClr val="FFFFFF"/>
                </a:solidFill>
                <a:latin typeface="Calibri"/>
                <a:cs typeface="Calibri"/>
              </a:rPr>
              <a:t>Gan </a:t>
            </a:r>
            <a:r>
              <a:rPr dirty="0" sz="2600" spc="-135">
                <a:solidFill>
                  <a:srgbClr val="FFFFFF"/>
                </a:solidFill>
                <a:latin typeface="Calibri"/>
                <a:cs typeface="Calibri"/>
              </a:rPr>
              <a:t>,Xiao-Bing </a:t>
            </a:r>
            <a:r>
              <a:rPr dirty="0" sz="2600" spc="-275">
                <a:solidFill>
                  <a:srgbClr val="FFFFFF"/>
                </a:solidFill>
                <a:latin typeface="Calibri"/>
                <a:cs typeface="Calibri"/>
              </a:rPr>
              <a:t>Gao </a:t>
            </a:r>
            <a:r>
              <a:rPr dirty="0" sz="2600" spc="-2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00" spc="-200">
                <a:solidFill>
                  <a:srgbClr val="FFFFFF"/>
                </a:solidFill>
                <a:latin typeface="Calibri"/>
                <a:cs typeface="Calibri"/>
              </a:rPr>
              <a:t>Hugh </a:t>
            </a:r>
            <a:r>
              <a:rPr dirty="0" sz="2600" spc="-170">
                <a:solidFill>
                  <a:srgbClr val="FFFFFF"/>
                </a:solidFill>
                <a:latin typeface="Calibri"/>
                <a:cs typeface="Calibri"/>
              </a:rPr>
              <a:t>S. </a:t>
            </a:r>
            <a:r>
              <a:rPr dirty="0" sz="2600" spc="-195">
                <a:solidFill>
                  <a:srgbClr val="FFFFFF"/>
                </a:solidFill>
                <a:latin typeface="Calibri"/>
                <a:cs typeface="Calibri"/>
              </a:rPr>
              <a:t>Taylor  </a:t>
            </a:r>
            <a:r>
              <a:rPr dirty="0" sz="2600" spc="-135">
                <a:solidFill>
                  <a:srgbClr val="FFFFFF"/>
                </a:solidFill>
                <a:latin typeface="Calibri"/>
                <a:cs typeface="Calibri"/>
              </a:rPr>
              <a:t>(slides </a:t>
            </a:r>
            <a:r>
              <a:rPr dirty="0" sz="2600" spc="-200">
                <a:solidFill>
                  <a:srgbClr val="FFFFFF"/>
                </a:solidFill>
                <a:latin typeface="Calibri"/>
                <a:cs typeface="Calibri"/>
              </a:rPr>
              <a:t>courtesy </a:t>
            </a:r>
            <a:r>
              <a:rPr dirty="0" sz="2600" spc="-19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600" spc="-200">
                <a:solidFill>
                  <a:srgbClr val="FFFFFF"/>
                </a:solidFill>
                <a:latin typeface="Calibri"/>
                <a:cs typeface="Calibri"/>
              </a:rPr>
              <a:t>Prof.</a:t>
            </a:r>
            <a:r>
              <a:rPr dirty="0" sz="26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00" spc="-195">
                <a:solidFill>
                  <a:srgbClr val="FFFFFF"/>
                </a:solidFill>
                <a:latin typeface="Calibri"/>
                <a:cs typeface="Calibri"/>
              </a:rPr>
              <a:t>Taylor)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157" y="345617"/>
            <a:ext cx="10866120" cy="8674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658360" marR="5080" indent="-4646295">
              <a:lnSpc>
                <a:spcPts val="34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Prenatal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RF-Exposure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causes significant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behavioral impacts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32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adults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4294" y="1414315"/>
            <a:ext cx="5465470" cy="5216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03424" y="1928495"/>
            <a:ext cx="1732280" cy="281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4184">
              <a:lnSpc>
                <a:spcPct val="100000"/>
              </a:lnSpc>
            </a:pP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Memory</a:t>
            </a:r>
            <a:endParaRPr sz="2400">
              <a:latin typeface="Arial"/>
              <a:cs typeface="Arial"/>
            </a:endParaRPr>
          </a:p>
          <a:p>
            <a:pPr marL="451484" marR="5080" indent="-439420">
              <a:lnSpc>
                <a:spcPts val="9680"/>
              </a:lnSpc>
              <a:spcBef>
                <a:spcPts val="1310"/>
              </a:spcBef>
            </a:pPr>
            <a:r>
              <a:rPr dirty="0" sz="2400" spc="-5">
                <a:solidFill>
                  <a:srgbClr val="D8EBF5"/>
                </a:solidFill>
                <a:latin typeface="Arial"/>
                <a:cs typeface="Arial"/>
              </a:rPr>
              <a:t>Hyperactivi</a:t>
            </a: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t</a:t>
            </a:r>
            <a:r>
              <a:rPr dirty="0" sz="2400" spc="-125">
                <a:solidFill>
                  <a:srgbClr val="DFEFF7"/>
                </a:solidFill>
                <a:latin typeface="Calibri"/>
                <a:cs typeface="Calibri"/>
              </a:rPr>
              <a:t>y  </a:t>
            </a: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Anxiety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04515" y="5598899"/>
            <a:ext cx="65278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D8EBF5"/>
                </a:solidFill>
                <a:latin typeface="Arial"/>
                <a:cs typeface="Arial"/>
              </a:rPr>
              <a:t>Fear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9387" rIns="0" bIns="0" rtlCol="0" vert="horz">
            <a:spAutoFit/>
          </a:bodyPr>
          <a:lstStyle/>
          <a:p>
            <a:pPr marL="4088129" marR="5080" indent="-3252470">
              <a:lnSpc>
                <a:spcPts val="4300"/>
              </a:lnSpc>
            </a:pP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IARC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RF working group: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Press conference May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30,  </a:t>
            </a:r>
            <a:r>
              <a:rPr dirty="0" sz="3600" spc="-60">
                <a:solidFill>
                  <a:srgbClr val="FFFF00"/>
                </a:solidFill>
                <a:latin typeface="Arial"/>
                <a:cs typeface="Arial"/>
              </a:rPr>
              <a:t>2011, </a:t>
            </a:r>
            <a:r>
              <a:rPr dirty="0" sz="3600" spc="-30">
                <a:solidFill>
                  <a:srgbClr val="FFFF00"/>
                </a:solidFill>
                <a:latin typeface="Arial"/>
                <a:cs typeface="Arial"/>
              </a:rPr>
              <a:t>Lyon,</a:t>
            </a:r>
            <a:r>
              <a:rPr dirty="0" sz="36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France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225" y="2217978"/>
            <a:ext cx="11109960" cy="329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Committee Chair Jonathan Samet: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"the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evidence, while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still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accumulating, is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strong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enough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support a conclusion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 b="1" u="heavy">
                <a:solidFill>
                  <a:srgbClr val="FFFFFF"/>
                </a:solidFill>
                <a:latin typeface="Arial"/>
                <a:cs typeface="Arial"/>
              </a:rPr>
              <a:t>2B classification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conclusion means that there could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some risk,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therefore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we need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keep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 close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watch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for a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link between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phones 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risk."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Clr>
                <a:srgbClr val="FFFFFF"/>
              </a:buClr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355600" marR="427355" indent="-342900">
              <a:lnSpc>
                <a:spcPct val="995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IARC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Director Christopher Wild: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"it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is important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additional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conducted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dirty="0" sz="2400" spc="-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term, heavy use of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phones.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Pending the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availability of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information, it is important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take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pragmatic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measures to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reduce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as hands</a:t>
            </a:r>
            <a:r>
              <a:rPr dirty="0" sz="2400" spc="-5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free devices or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texting."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504" rIns="0" bIns="0" rtlCol="0" vert="horz">
            <a:spAutoFit/>
          </a:bodyPr>
          <a:lstStyle/>
          <a:p>
            <a:pPr marL="901065">
              <a:lnSpc>
                <a:spcPct val="100000"/>
              </a:lnSpc>
            </a:pPr>
            <a:r>
              <a:rPr dirty="0" sz="5000">
                <a:solidFill>
                  <a:srgbClr val="FFFF00"/>
                </a:solidFill>
                <a:latin typeface="Arial"/>
                <a:cs typeface="Arial"/>
              </a:rPr>
              <a:t>Show </a:t>
            </a:r>
            <a:r>
              <a:rPr dirty="0" sz="5000" spc="-5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dirty="0" sz="5000">
                <a:solidFill>
                  <a:srgbClr val="FFFF00"/>
                </a:solidFill>
                <a:latin typeface="Arial"/>
                <a:cs typeface="Arial"/>
              </a:rPr>
              <a:t>tell—hidden safety</a:t>
            </a:r>
            <a:r>
              <a:rPr dirty="0" sz="5000" spc="-1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5000" spc="-5">
                <a:solidFill>
                  <a:srgbClr val="FFFF00"/>
                </a:solidFill>
                <a:latin typeface="Arial"/>
                <a:cs typeface="Arial"/>
              </a:rPr>
              <a:t>advice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82445"/>
            <a:ext cx="6659245" cy="3970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665" indent="-227965">
              <a:lnSpc>
                <a:spcPts val="4000"/>
              </a:lnSpc>
              <a:buChar char="•"/>
              <a:tabLst>
                <a:tab pos="241300" algn="l"/>
              </a:tabLst>
            </a:pP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iPhone go</a:t>
            </a:r>
            <a:r>
              <a:rPr dirty="0" sz="35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500">
              <a:latin typeface="Arial"/>
              <a:cs typeface="Arial"/>
            </a:endParaRPr>
          </a:p>
          <a:p>
            <a:pPr lvl="1" marL="697865" indent="-228600">
              <a:lnSpc>
                <a:spcPts val="3850"/>
              </a:lnSpc>
              <a:buChar char="•"/>
              <a:tabLst>
                <a:tab pos="698500" algn="l"/>
              </a:tabLst>
            </a:pP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endParaRPr sz="3500">
              <a:latin typeface="Arial"/>
              <a:cs typeface="Arial"/>
            </a:endParaRPr>
          </a:p>
          <a:p>
            <a:pPr lvl="1" marL="697865" indent="-228600">
              <a:lnSpc>
                <a:spcPts val="3850"/>
              </a:lnSpc>
              <a:buChar char="•"/>
              <a:tabLst>
                <a:tab pos="698500" algn="l"/>
              </a:tabLst>
            </a:pP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endParaRPr sz="3500">
              <a:latin typeface="Arial"/>
              <a:cs typeface="Arial"/>
            </a:endParaRPr>
          </a:p>
          <a:p>
            <a:pPr lvl="1" marL="697865" indent="-228600">
              <a:lnSpc>
                <a:spcPts val="3850"/>
              </a:lnSpc>
              <a:buChar char="•"/>
              <a:tabLst>
                <a:tab pos="698500" algn="l"/>
              </a:tabLst>
            </a:pP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endParaRPr sz="3500">
              <a:latin typeface="Arial"/>
              <a:cs typeface="Arial"/>
            </a:endParaRPr>
          </a:p>
          <a:p>
            <a:pPr lvl="1" marL="697865" indent="-228600">
              <a:lnSpc>
                <a:spcPts val="4050"/>
              </a:lnSpc>
              <a:buChar char="•"/>
              <a:tabLst>
                <a:tab pos="698500" algn="l"/>
              </a:tabLst>
            </a:pP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RF</a:t>
            </a:r>
            <a:r>
              <a:rPr dirty="0" sz="35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3350">
              <a:latin typeface="Times New Roman"/>
              <a:cs typeface="Times New Roman"/>
            </a:endParaRPr>
          </a:p>
          <a:p>
            <a:pPr marL="469265" marR="5080">
              <a:lnSpc>
                <a:spcPts val="3900"/>
              </a:lnSpc>
            </a:pP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all other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smartphones </a:t>
            </a:r>
            <a:r>
              <a:rPr dirty="0" sz="3500" spc="-5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3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3500" spc="-10" u="heavy">
                <a:solidFill>
                  <a:srgbClr val="0563C1"/>
                </a:solidFill>
                <a:latin typeface="Arial"/>
                <a:cs typeface="Arial"/>
                <a:hlinkClick r:id="rId2"/>
              </a:rPr>
              <a:t>www.showthefineprint.org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2187" y="281571"/>
            <a:ext cx="4966970" cy="1092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6364" marR="5080" indent="-114300">
              <a:lnSpc>
                <a:spcPts val="430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Cell phone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radiation</a:t>
            </a:r>
            <a:r>
              <a:rPr dirty="0" sz="40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“Human</a:t>
            </a:r>
            <a:r>
              <a:rPr dirty="0" sz="40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Carcinogen”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892" y="2193023"/>
            <a:ext cx="11583670" cy="321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International Agency for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Research on Cancer of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15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6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Organization, 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2011: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declared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phone and other wireless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 radiation:</a:t>
            </a:r>
            <a:endParaRPr sz="2600">
              <a:latin typeface="Arial"/>
              <a:cs typeface="Arial"/>
            </a:endParaRPr>
          </a:p>
          <a:p>
            <a:pPr marL="3437254">
              <a:lnSpc>
                <a:spcPct val="100000"/>
              </a:lnSpc>
              <a:spcBef>
                <a:spcPts val="640"/>
              </a:spcBef>
            </a:pPr>
            <a:r>
              <a:rPr dirty="0" sz="2600" b="1" i="1">
                <a:solidFill>
                  <a:srgbClr val="FFFFFF"/>
                </a:solidFill>
                <a:latin typeface="Arial"/>
                <a:cs typeface="Arial"/>
              </a:rPr>
              <a:t>“Possible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dirty="0" sz="2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Carcinogen”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EHT Experts,</a:t>
            </a:r>
            <a:r>
              <a:rPr dirty="0" sz="26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2013</a:t>
            </a:r>
            <a:endParaRPr sz="2600">
              <a:latin typeface="Arial"/>
              <a:cs typeface="Arial"/>
            </a:endParaRPr>
          </a:p>
          <a:p>
            <a:pPr marL="3409950">
              <a:lnSpc>
                <a:spcPct val="100000"/>
              </a:lnSpc>
              <a:spcBef>
                <a:spcPts val="1220"/>
              </a:spcBef>
            </a:pPr>
            <a:r>
              <a:rPr dirty="0" sz="2600" b="1" i="1">
                <a:solidFill>
                  <a:srgbClr val="FFFFFF"/>
                </a:solidFill>
                <a:latin typeface="Arial"/>
                <a:cs typeface="Arial"/>
              </a:rPr>
              <a:t>“Probable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dirty="0" sz="2600" spc="-8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Carcinogen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International Journal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Oncology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82315" marR="5080" indent="-2919095">
              <a:lnSpc>
                <a:spcPts val="430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Increased </a:t>
            </a:r>
            <a:r>
              <a:rPr dirty="0" sz="3600" spc="-5">
                <a:solidFill>
                  <a:srgbClr val="FFFB00"/>
                </a:solidFill>
                <a:latin typeface="Arial"/>
                <a:cs typeface="Arial"/>
              </a:rPr>
              <a:t>Glioma </a:t>
            </a:r>
            <a:r>
              <a:rPr dirty="0" sz="3600">
                <a:solidFill>
                  <a:srgbClr val="FFFB00"/>
                </a:solidFill>
                <a:latin typeface="Arial"/>
                <a:cs typeface="Arial"/>
              </a:rPr>
              <a:t>risk 3 found </a:t>
            </a:r>
            <a:r>
              <a:rPr dirty="0" sz="3600" spc="-5">
                <a:solidFill>
                  <a:srgbClr val="FFFB00"/>
                </a:solidFill>
                <a:latin typeface="Arial"/>
                <a:cs typeface="Arial"/>
              </a:rPr>
              <a:t>in all case-control studies 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published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since IARC</a:t>
            </a:r>
            <a:r>
              <a:rPr dirty="0" sz="36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70">
                <a:solidFill>
                  <a:srgbClr val="FFFF00"/>
                </a:solidFill>
                <a:latin typeface="Arial"/>
                <a:cs typeface="Arial"/>
              </a:rPr>
              <a:t>2011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95948" y="1710731"/>
          <a:ext cx="8595995" cy="4183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992"/>
                <a:gridCol w="1718772"/>
                <a:gridCol w="1771216"/>
                <a:gridCol w="1846957"/>
                <a:gridCol w="1695464"/>
              </a:tblGrid>
              <a:tr h="297980">
                <a:tc rowSpan="3">
                  <a:txBody>
                    <a:bodyPr/>
                    <a:lstStyle/>
                    <a:p>
                      <a:pPr/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9885" marR="559435" indent="-254000">
                        <a:lnSpc>
                          <a:spcPts val="2100"/>
                        </a:lnSpc>
                        <a:spcBef>
                          <a:spcPts val="7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Interphone  (2010)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11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Interphone</a:t>
                      </a:r>
                      <a:r>
                        <a:rPr dirty="0" sz="1800" spc="-10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(App.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211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Hardell</a:t>
                      </a:r>
                      <a:r>
                        <a:rPr dirty="0" sz="18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(2013)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11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CERENAT</a:t>
                      </a:r>
                      <a:r>
                        <a:rPr dirty="0" sz="1800" spc="-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(2014)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</a:tr>
              <a:tr h="27306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0">
                        <a:lnSpc>
                          <a:spcPts val="1914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</a:tr>
              <a:tr h="104031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ts val="1964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(2010)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2360">
                <a:tc>
                  <a:txBody>
                    <a:bodyPr/>
                    <a:lstStyle/>
                    <a:p>
                      <a:pPr marL="514350">
                        <a:lnSpc>
                          <a:spcPts val="2085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1640+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14350">
                        <a:lnSpc>
                          <a:spcPts val="213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ts val="2115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1.40*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2115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1.82*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2115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1.75*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2085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2.89*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 marL="12700">
                        <a:lnSpc>
                          <a:spcPts val="2130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(896+</a:t>
                      </a:r>
                      <a:r>
                        <a:rPr dirty="0" sz="180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hrs)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98461">
                <a:tc>
                  <a:txBody>
                    <a:bodyPr/>
                    <a:lstStyle/>
                    <a:p>
                      <a:pPr marL="768350">
                        <a:lnSpc>
                          <a:spcPts val="209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10+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68350">
                        <a:lnSpc>
                          <a:spcPts val="213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212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212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2.18*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ts val="212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1.79*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120"/>
                        </a:lnSpc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1.61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898461">
                <a:tc>
                  <a:txBody>
                    <a:bodyPr/>
                    <a:lstStyle/>
                    <a:p>
                      <a:pPr marL="767715">
                        <a:lnSpc>
                          <a:spcPts val="2125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ts val="2125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4-8*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125"/>
                        </a:lnSpc>
                      </a:pPr>
                      <a:r>
                        <a:rPr dirty="0" sz="18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3+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693">
                      <a:solidFill>
                        <a:srgbClr val="FFFFFF"/>
                      </a:solidFill>
                      <a:prstDash val="solid"/>
                    </a:lnL>
                    <a:lnR w="12693">
                      <a:solidFill>
                        <a:srgbClr val="FFFFFF"/>
                      </a:solidFill>
                      <a:prstDash val="solid"/>
                    </a:lnR>
                    <a:lnT w="12693">
                      <a:solidFill>
                        <a:srgbClr val="FFFFFF"/>
                      </a:solidFill>
                      <a:prstDash val="solid"/>
                    </a:lnT>
                    <a:lnB w="12693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58708" y="6186625"/>
            <a:ext cx="7496175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*those beginning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use phones as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teens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have greatest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1239" y="1065212"/>
            <a:ext cx="9640951" cy="5494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85400" y="4251325"/>
            <a:ext cx="4421505" cy="66992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37160">
              <a:lnSpc>
                <a:spcPts val="4600"/>
              </a:lnSpc>
            </a:pPr>
            <a:r>
              <a:rPr dirty="0" sz="4000" spc="-5" i="1">
                <a:solidFill>
                  <a:srgbClr val="D8EBF5"/>
                </a:solidFill>
                <a:latin typeface="Arial"/>
                <a:cs typeface="Arial"/>
              </a:rPr>
              <a:t>until 40 </a:t>
            </a:r>
            <a:r>
              <a:rPr dirty="0" sz="4000" i="1">
                <a:solidFill>
                  <a:srgbClr val="D8EBF5"/>
                </a:solidFill>
                <a:latin typeface="Arial"/>
                <a:cs typeface="Arial"/>
              </a:rPr>
              <a:t>years</a:t>
            </a:r>
            <a:r>
              <a:rPr dirty="0" sz="4000" spc="-85" i="1">
                <a:solidFill>
                  <a:srgbClr val="D8EBF5"/>
                </a:solidFill>
                <a:latin typeface="Arial"/>
                <a:cs typeface="Arial"/>
              </a:rPr>
              <a:t> </a:t>
            </a:r>
            <a:r>
              <a:rPr dirty="0" sz="4000" spc="-5" i="1">
                <a:solidFill>
                  <a:srgbClr val="D8EBF5"/>
                </a:solidFill>
                <a:latin typeface="Arial"/>
                <a:cs typeface="Arial"/>
              </a:rPr>
              <a:t>later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37129" y="88900"/>
            <a:ext cx="6236970" cy="6172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Atomic Bombs Japan,</a:t>
            </a:r>
            <a:r>
              <a:rPr dirty="0" sz="4000" spc="-11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1945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7312" y="3771900"/>
            <a:ext cx="6937375" cy="41148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57785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No increase in brain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tumors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found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survivors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7125" y="1143000"/>
            <a:ext cx="7397750" cy="493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8417" y="115100"/>
            <a:ext cx="11609070" cy="814705"/>
          </a:xfrm>
          <a:custGeom>
            <a:avLst/>
            <a:gdLst/>
            <a:ahLst/>
            <a:cxnLst/>
            <a:rect l="l" t="t" r="r" b="b"/>
            <a:pathLst>
              <a:path w="11609070" h="814705">
                <a:moveTo>
                  <a:pt x="0" y="0"/>
                </a:moveTo>
                <a:lnTo>
                  <a:pt x="11608904" y="0"/>
                </a:lnTo>
                <a:lnTo>
                  <a:pt x="11608904" y="814387"/>
                </a:lnTo>
                <a:lnTo>
                  <a:pt x="0" y="81438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2293" y="135420"/>
            <a:ext cx="10844530" cy="9131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04665" marR="5080" indent="-4292600">
              <a:lnSpc>
                <a:spcPts val="36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In most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epidemiological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studies, cell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phones do not increase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brain</a:t>
            </a:r>
            <a:r>
              <a:rPr dirty="0" sz="32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cancer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5496" y="6073775"/>
            <a:ext cx="10634980" cy="784225"/>
          </a:xfrm>
          <a:custGeom>
            <a:avLst/>
            <a:gdLst/>
            <a:ahLst/>
            <a:cxnLst/>
            <a:rect l="l" t="t" r="r" b="b"/>
            <a:pathLst>
              <a:path w="10634980" h="784225">
                <a:moveTo>
                  <a:pt x="0" y="0"/>
                </a:moveTo>
                <a:lnTo>
                  <a:pt x="10634865" y="0"/>
                </a:lnTo>
                <a:lnTo>
                  <a:pt x="10634865" y="784225"/>
                </a:lnTo>
                <a:lnTo>
                  <a:pt x="0" y="7842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42299" y="6090284"/>
            <a:ext cx="7778115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until after at least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ten years </a:t>
            </a: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of heavy</a:t>
            </a:r>
            <a:r>
              <a:rPr dirty="0" sz="3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976" rIns="0" bIns="0" rtlCol="0" vert="horz">
            <a:spAutoFit/>
          </a:bodyPr>
          <a:lstStyle/>
          <a:p>
            <a:pPr marL="2968625" marR="5080" indent="-2160905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Radio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Frequency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Radiation and Human Health:  </a:t>
            </a:r>
            <a:r>
              <a:rPr dirty="0" sz="4000" spc="-55">
                <a:solidFill>
                  <a:srgbClr val="FFFF00"/>
                </a:solidFill>
                <a:latin typeface="Arial"/>
                <a:cs typeface="Arial"/>
              </a:rPr>
              <a:t>Technical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Studies from</a:t>
            </a:r>
            <a:r>
              <a:rPr dirty="0" sz="40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India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0300" y="1998243"/>
            <a:ext cx="1714500" cy="1638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7085" y="3993057"/>
            <a:ext cx="4451350" cy="1907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310"/>
              </a:lnSpc>
            </a:pPr>
            <a:r>
              <a:rPr dirty="0" sz="2800" spc="-265" b="1">
                <a:solidFill>
                  <a:srgbClr val="FFFFFF"/>
                </a:solidFill>
                <a:latin typeface="Calibri"/>
                <a:cs typeface="Calibri"/>
              </a:rPr>
              <a:t>Dr. </a:t>
            </a:r>
            <a:r>
              <a:rPr dirty="0" sz="2800" spc="-190" b="1">
                <a:solidFill>
                  <a:srgbClr val="FFFFFF"/>
                </a:solidFill>
                <a:latin typeface="Calibri"/>
                <a:cs typeface="Calibri"/>
              </a:rPr>
              <a:t>R. </a:t>
            </a:r>
            <a:r>
              <a:rPr dirty="0" sz="2800" spc="-155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2800" spc="-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35" b="1">
                <a:solidFill>
                  <a:srgbClr val="FFFFFF"/>
                </a:solidFill>
                <a:latin typeface="Calibri"/>
                <a:cs typeface="Calibri"/>
              </a:rPr>
              <a:t>Sharma</a:t>
            </a:r>
            <a:endParaRPr sz="2800">
              <a:latin typeface="Calibri"/>
              <a:cs typeface="Calibri"/>
            </a:endParaRPr>
          </a:p>
          <a:p>
            <a:pPr algn="ctr" marL="12700" marR="5080">
              <a:lnSpc>
                <a:spcPts val="2900"/>
              </a:lnSpc>
              <a:spcBef>
                <a:spcPts val="25"/>
              </a:spcBef>
            </a:pPr>
            <a:r>
              <a:rPr dirty="0" sz="2400" spc="-180" b="1">
                <a:solidFill>
                  <a:srgbClr val="FFFFFF"/>
                </a:solidFill>
                <a:latin typeface="Calibri"/>
                <a:cs typeface="Calibri"/>
              </a:rPr>
              <a:t>Sr. </a:t>
            </a:r>
            <a:r>
              <a:rPr dirty="0" sz="2400" spc="-195" b="1">
                <a:solidFill>
                  <a:srgbClr val="FFFFFF"/>
                </a:solidFill>
                <a:latin typeface="Calibri"/>
                <a:cs typeface="Calibri"/>
              </a:rPr>
              <a:t>Deputy </a:t>
            </a:r>
            <a:r>
              <a:rPr dirty="0" sz="2400" spc="-160" b="1">
                <a:solidFill>
                  <a:srgbClr val="FFFFFF"/>
                </a:solidFill>
                <a:latin typeface="Calibri"/>
                <a:cs typeface="Calibri"/>
              </a:rPr>
              <a:t>Director </a:t>
            </a:r>
            <a:r>
              <a:rPr dirty="0" sz="2400" spc="-180" b="1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dirty="0" sz="2400" spc="-85" b="1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2400" spc="-135" b="1">
                <a:solidFill>
                  <a:srgbClr val="FFFFFF"/>
                </a:solidFill>
                <a:latin typeface="Calibri"/>
                <a:cs typeface="Calibri"/>
              </a:rPr>
              <a:t>Scientist-G  </a:t>
            </a:r>
            <a:r>
              <a:rPr dirty="0" sz="2400" spc="-140" b="1">
                <a:solidFill>
                  <a:srgbClr val="FFFFFF"/>
                </a:solidFill>
                <a:latin typeface="Calibri"/>
                <a:cs typeface="Calibri"/>
              </a:rPr>
              <a:t>Division </a:t>
            </a:r>
            <a:r>
              <a:rPr dirty="0" sz="2400" spc="-175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85" b="1">
                <a:solidFill>
                  <a:srgbClr val="FFFFFF"/>
                </a:solidFill>
                <a:latin typeface="Calibri"/>
                <a:cs typeface="Calibri"/>
              </a:rPr>
              <a:t>RCH</a:t>
            </a:r>
            <a:endParaRPr sz="2400">
              <a:latin typeface="Calibri"/>
              <a:cs typeface="Calibri"/>
            </a:endParaRPr>
          </a:p>
          <a:p>
            <a:pPr algn="ctr" marL="349250" marR="341630">
              <a:lnSpc>
                <a:spcPts val="2900"/>
              </a:lnSpc>
            </a:pPr>
            <a:r>
              <a:rPr dirty="0" sz="2400" spc="-160" b="1">
                <a:solidFill>
                  <a:srgbClr val="FFFFFF"/>
                </a:solidFill>
                <a:latin typeface="Calibri"/>
                <a:cs typeface="Calibri"/>
              </a:rPr>
              <a:t>Indian </a:t>
            </a:r>
            <a:r>
              <a:rPr dirty="0" sz="2400" spc="-150" b="1">
                <a:solidFill>
                  <a:srgbClr val="FFFFFF"/>
                </a:solidFill>
                <a:latin typeface="Calibri"/>
                <a:cs typeface="Calibri"/>
              </a:rPr>
              <a:t>Council </a:t>
            </a:r>
            <a:r>
              <a:rPr dirty="0" sz="2400" spc="-17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400" spc="-190" b="1">
                <a:solidFill>
                  <a:srgbClr val="FFFFFF"/>
                </a:solidFill>
                <a:latin typeface="Calibri"/>
                <a:cs typeface="Calibri"/>
              </a:rPr>
              <a:t>Medical </a:t>
            </a:r>
            <a:r>
              <a:rPr dirty="0" sz="2400" spc="-185" b="1">
                <a:solidFill>
                  <a:srgbClr val="FFFFFF"/>
                </a:solidFill>
                <a:latin typeface="Calibri"/>
                <a:cs typeface="Calibri"/>
              </a:rPr>
              <a:t>Research  </a:t>
            </a:r>
            <a:r>
              <a:rPr dirty="0" sz="2400" spc="-275" b="1">
                <a:solidFill>
                  <a:srgbClr val="FFFFFF"/>
                </a:solidFill>
                <a:latin typeface="Calibri"/>
                <a:cs typeface="Calibri"/>
              </a:rPr>
              <a:t>New  </a:t>
            </a:r>
            <a:r>
              <a:rPr dirty="0" sz="2400" spc="-140" b="1">
                <a:solidFill>
                  <a:srgbClr val="FFFFFF"/>
                </a:solidFill>
                <a:latin typeface="Calibri"/>
                <a:cs typeface="Calibri"/>
              </a:rPr>
              <a:t>Delhi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–110</a:t>
            </a:r>
            <a:r>
              <a:rPr dirty="0" sz="2400" spc="-1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70" b="1">
                <a:solidFill>
                  <a:srgbClr val="FFFFFF"/>
                </a:solidFill>
                <a:latin typeface="Calibri"/>
                <a:cs typeface="Calibri"/>
              </a:rPr>
              <a:t>029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7665" y="2049086"/>
            <a:ext cx="4355871" cy="429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21895" y="1956485"/>
            <a:ext cx="4347641" cy="4288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21105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Decoding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language of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Honey</a:t>
            </a:r>
            <a:r>
              <a:rPr dirty="0" sz="4000" spc="-6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Bees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4736" y="1110856"/>
            <a:ext cx="6194425" cy="1087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35050" marR="1028700">
              <a:lnSpc>
                <a:spcPct val="12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Nobel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Lecture,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December 12,</a:t>
            </a:r>
            <a:r>
              <a:rPr dirty="0" sz="20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1973 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Karl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Von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Frisch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 Munich, Federal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Republic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Germany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622" y="5907570"/>
            <a:ext cx="228219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Waggle</a:t>
            </a:r>
            <a:r>
              <a:rPr dirty="0" sz="2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Dance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7042" y="5907570"/>
            <a:ext cx="257619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Shacking</a:t>
            </a:r>
            <a:r>
              <a:rPr dirty="0" sz="26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Dance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0158" y="5907570"/>
            <a:ext cx="239268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Tremble</a:t>
            </a:r>
            <a:r>
              <a:rPr dirty="0" sz="2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Dance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" y="2667000"/>
            <a:ext cx="28194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36959" y="2670314"/>
            <a:ext cx="2819399" cy="26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61780" y="2667000"/>
            <a:ext cx="2667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566" y="135128"/>
            <a:ext cx="7202805" cy="9232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27430" marR="5080" indent="-1015365">
              <a:lnSpc>
                <a:spcPct val="100000"/>
              </a:lnSpc>
            </a:pP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Electromagnetic radiation (EMR)</a:t>
            </a:r>
            <a:r>
              <a:rPr dirty="0" sz="3000" spc="-1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Arial"/>
                <a:cs typeface="Arial"/>
              </a:rPr>
              <a:t>damages  </a:t>
            </a:r>
            <a:r>
              <a:rPr dirty="0" sz="3000" spc="-5">
                <a:solidFill>
                  <a:srgbClr val="FFFF00"/>
                </a:solidFill>
                <a:latin typeface="Arial"/>
                <a:cs typeface="Arial"/>
              </a:rPr>
              <a:t>Honey </a:t>
            </a:r>
            <a:r>
              <a:rPr dirty="0" sz="3000">
                <a:solidFill>
                  <a:srgbClr val="FFFF00"/>
                </a:solidFill>
                <a:latin typeface="Arial"/>
                <a:cs typeface="Arial"/>
              </a:rPr>
              <a:t>Bees </a:t>
            </a:r>
            <a:r>
              <a:rPr dirty="0" sz="3000" spc="-5">
                <a:solidFill>
                  <a:srgbClr val="FFFF00"/>
                </a:solidFill>
                <a:latin typeface="Arial"/>
                <a:cs typeface="Arial"/>
              </a:rPr>
              <a:t>(Sainudeen,</a:t>
            </a:r>
            <a:r>
              <a:rPr dirty="0" sz="30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spc="-50">
                <a:solidFill>
                  <a:srgbClr val="FFFF00"/>
                </a:solidFill>
                <a:latin typeface="Arial"/>
                <a:cs typeface="Arial"/>
              </a:rPr>
              <a:t>2011</a:t>
            </a:r>
            <a:r>
              <a:rPr dirty="0" sz="2200" spc="-50">
                <a:solidFill>
                  <a:srgbClr val="FFFB00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2962275"/>
            <a:ext cx="2513330" cy="923925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440690">
              <a:lnSpc>
                <a:spcPct val="100000"/>
              </a:lnSpc>
              <a:spcBef>
                <a:spcPts val="320"/>
              </a:spcBef>
            </a:pPr>
            <a:r>
              <a:rPr dirty="0" sz="1800" spc="-40" b="1">
                <a:solidFill>
                  <a:srgbClr val="FF9900"/>
                </a:solidFill>
                <a:latin typeface="Arial"/>
                <a:cs typeface="Arial"/>
              </a:rPr>
              <a:t>Test </a:t>
            </a:r>
            <a:r>
              <a:rPr dirty="0" sz="1800" b="1">
                <a:solidFill>
                  <a:srgbClr val="FF9900"/>
                </a:solidFill>
                <a:latin typeface="Arial"/>
                <a:cs typeface="Arial"/>
              </a:rPr>
              <a:t>hives,</a:t>
            </a:r>
            <a:r>
              <a:rPr dirty="0" sz="1800" spc="-50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9900"/>
                </a:solidFill>
                <a:latin typeface="Arial"/>
                <a:cs typeface="Arial"/>
              </a:rPr>
              <a:t>n=3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276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304800"/>
                </a:lnTo>
                <a:lnTo>
                  <a:pt x="5334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00600" y="3276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76161"/>
                </a:moveTo>
                <a:lnTo>
                  <a:pt x="380805" y="76161"/>
                </a:lnTo>
                <a:lnTo>
                  <a:pt x="380805" y="0"/>
                </a:lnTo>
                <a:lnTo>
                  <a:pt x="533127" y="152322"/>
                </a:lnTo>
                <a:lnTo>
                  <a:pt x="380805" y="304644"/>
                </a:lnTo>
                <a:lnTo>
                  <a:pt x="380805" y="228483"/>
                </a:lnTo>
                <a:lnTo>
                  <a:pt x="0" y="228483"/>
                </a:lnTo>
                <a:lnTo>
                  <a:pt x="0" y="76161"/>
                </a:lnTo>
                <a:close/>
              </a:path>
            </a:pathLst>
          </a:custGeom>
          <a:ln w="12693">
            <a:solidFill>
              <a:srgbClr val="1A9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10200" y="3200400"/>
            <a:ext cx="1370965" cy="41148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276860">
              <a:lnSpc>
                <a:spcPct val="100000"/>
              </a:lnSpc>
              <a:spcBef>
                <a:spcPts val="59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7600" y="2895600"/>
            <a:ext cx="2361565" cy="104775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just" marL="86360" marR="25400">
              <a:lnSpc>
                <a:spcPct val="113399"/>
              </a:lnSpc>
              <a:spcBef>
                <a:spcPts val="300"/>
              </a:spcBef>
            </a:pP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After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few days the  </a:t>
            </a:r>
            <a:r>
              <a:rPr dirty="0" sz="1800" spc="315" b="1">
                <a:solidFill>
                  <a:srgbClr val="66FFFF"/>
                </a:solidFill>
                <a:latin typeface="Arial"/>
                <a:cs typeface="Arial"/>
              </a:rPr>
              <a:t>workers </a:t>
            </a:r>
            <a:r>
              <a:rPr dirty="0" sz="1800" spc="295" b="1">
                <a:solidFill>
                  <a:srgbClr val="66FFFF"/>
                </a:solidFill>
                <a:latin typeface="Arial"/>
                <a:cs typeface="Arial"/>
              </a:rPr>
              <a:t>never 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return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to</a:t>
            </a:r>
            <a:r>
              <a:rPr dirty="0" sz="1800" spc="-90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hives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8787" y="5029200"/>
            <a:ext cx="1751964" cy="729615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86360" marR="73025">
              <a:lnSpc>
                <a:spcPct val="111100"/>
              </a:lnSpc>
              <a:spcBef>
                <a:spcPts val="350"/>
              </a:spcBef>
            </a:pP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Thriving hives  deserted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0" y="4743450"/>
            <a:ext cx="2665730" cy="104775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111760" marR="96520" indent="-1270">
              <a:lnSpc>
                <a:spcPct val="113399"/>
              </a:lnSpc>
              <a:spcBef>
                <a:spcPts val="300"/>
              </a:spcBef>
            </a:pP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Only queen,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eggs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&amp; 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hive bounds</a:t>
            </a:r>
            <a:r>
              <a:rPr dirty="0" sz="1800" spc="-105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immature 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worker</a:t>
            </a:r>
            <a:r>
              <a:rPr dirty="0" sz="1800" spc="-105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bees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0" y="4114800"/>
            <a:ext cx="152400" cy="525780"/>
          </a:xfrm>
          <a:custGeom>
            <a:avLst/>
            <a:gdLst/>
            <a:ahLst/>
            <a:cxnLst/>
            <a:rect l="l" t="t" r="r" b="b"/>
            <a:pathLst>
              <a:path w="152400" h="525779">
                <a:moveTo>
                  <a:pt x="0" y="0"/>
                </a:moveTo>
                <a:lnTo>
                  <a:pt x="152400" y="0"/>
                </a:lnTo>
                <a:lnTo>
                  <a:pt x="152400" y="525462"/>
                </a:lnTo>
                <a:lnTo>
                  <a:pt x="0" y="525462"/>
                </a:lnTo>
                <a:lnTo>
                  <a:pt x="0" y="0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44000" y="4114800"/>
            <a:ext cx="152400" cy="525780"/>
          </a:xfrm>
          <a:custGeom>
            <a:avLst/>
            <a:gdLst/>
            <a:ahLst/>
            <a:cxnLst/>
            <a:rect l="l" t="t" r="r" b="b"/>
            <a:pathLst>
              <a:path w="152400" h="525779">
                <a:moveTo>
                  <a:pt x="0" y="0"/>
                </a:moveTo>
                <a:lnTo>
                  <a:pt x="152322" y="0"/>
                </a:lnTo>
                <a:lnTo>
                  <a:pt x="152322" y="525195"/>
                </a:lnTo>
                <a:lnTo>
                  <a:pt x="0" y="525195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1A9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01000" y="4565650"/>
            <a:ext cx="1295400" cy="381000"/>
          </a:xfrm>
          <a:custGeom>
            <a:avLst/>
            <a:gdLst/>
            <a:ahLst/>
            <a:cxnLst/>
            <a:rect l="l" t="t" r="r" b="b"/>
            <a:pathLst>
              <a:path w="1295400" h="381000">
                <a:moveTo>
                  <a:pt x="190500" y="0"/>
                </a:moveTo>
                <a:lnTo>
                  <a:pt x="0" y="190500"/>
                </a:lnTo>
                <a:lnTo>
                  <a:pt x="190500" y="381000"/>
                </a:lnTo>
                <a:lnTo>
                  <a:pt x="190500" y="285750"/>
                </a:lnTo>
                <a:lnTo>
                  <a:pt x="1295400" y="285750"/>
                </a:lnTo>
                <a:lnTo>
                  <a:pt x="1295400" y="95250"/>
                </a:lnTo>
                <a:lnTo>
                  <a:pt x="190500" y="95250"/>
                </a:lnTo>
                <a:lnTo>
                  <a:pt x="190500" y="0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01000" y="4565650"/>
            <a:ext cx="1294765" cy="381000"/>
          </a:xfrm>
          <a:custGeom>
            <a:avLst/>
            <a:gdLst/>
            <a:ahLst/>
            <a:cxnLst/>
            <a:rect l="l" t="t" r="r" b="b"/>
            <a:pathLst>
              <a:path w="1294765" h="381000">
                <a:moveTo>
                  <a:pt x="0" y="190402"/>
                </a:moveTo>
                <a:lnTo>
                  <a:pt x="190402" y="0"/>
                </a:lnTo>
                <a:lnTo>
                  <a:pt x="190402" y="95201"/>
                </a:lnTo>
                <a:lnTo>
                  <a:pt x="1294739" y="95201"/>
                </a:lnTo>
                <a:lnTo>
                  <a:pt x="1294739" y="285604"/>
                </a:lnTo>
                <a:lnTo>
                  <a:pt x="190402" y="285604"/>
                </a:lnTo>
                <a:lnTo>
                  <a:pt x="190402" y="380805"/>
                </a:lnTo>
                <a:lnTo>
                  <a:pt x="0" y="190402"/>
                </a:lnTo>
                <a:close/>
              </a:path>
            </a:pathLst>
          </a:custGeom>
          <a:ln w="12693">
            <a:solidFill>
              <a:srgbClr val="1A9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1200" y="4756150"/>
            <a:ext cx="2361565" cy="104902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607060" marR="237490" indent="-356235">
              <a:lnSpc>
                <a:spcPct val="113399"/>
              </a:lnSpc>
              <a:spcBef>
                <a:spcPts val="300"/>
              </a:spcBef>
            </a:pPr>
            <a:r>
              <a:rPr dirty="0" sz="1800" spc="-5" b="1">
                <a:solidFill>
                  <a:srgbClr val="FF6699"/>
                </a:solidFill>
                <a:latin typeface="Arial"/>
                <a:cs typeface="Arial"/>
              </a:rPr>
              <a:t>Colony Collapse/  Disrupting  </a:t>
            </a:r>
            <a:r>
              <a:rPr dirty="0" sz="1800" b="1">
                <a:solidFill>
                  <a:srgbClr val="FF6699"/>
                </a:solidFill>
                <a:latin typeface="Arial"/>
                <a:cs typeface="Arial"/>
              </a:rPr>
              <a:t>Syndrome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95800" y="5119687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152400" y="0"/>
                </a:moveTo>
                <a:lnTo>
                  <a:pt x="0" y="152400"/>
                </a:lnTo>
                <a:lnTo>
                  <a:pt x="152400" y="304800"/>
                </a:lnTo>
                <a:lnTo>
                  <a:pt x="152400" y="228600"/>
                </a:lnTo>
                <a:lnTo>
                  <a:pt x="533400" y="228600"/>
                </a:lnTo>
                <a:lnTo>
                  <a:pt x="533400" y="76200"/>
                </a:lnTo>
                <a:lnTo>
                  <a:pt x="152400" y="76200"/>
                </a:lnTo>
                <a:lnTo>
                  <a:pt x="152400" y="0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95800" y="5119687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152322"/>
                </a:moveTo>
                <a:lnTo>
                  <a:pt x="152322" y="0"/>
                </a:lnTo>
                <a:lnTo>
                  <a:pt x="152322" y="76161"/>
                </a:lnTo>
                <a:lnTo>
                  <a:pt x="533127" y="76161"/>
                </a:lnTo>
                <a:lnTo>
                  <a:pt x="533127" y="228483"/>
                </a:lnTo>
                <a:lnTo>
                  <a:pt x="152322" y="228483"/>
                </a:lnTo>
                <a:lnTo>
                  <a:pt x="152322" y="304644"/>
                </a:lnTo>
                <a:lnTo>
                  <a:pt x="0" y="152322"/>
                </a:lnTo>
                <a:close/>
              </a:path>
            </a:pathLst>
          </a:custGeom>
          <a:ln w="12693">
            <a:solidFill>
              <a:srgbClr val="1A9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981200" y="1303337"/>
            <a:ext cx="2361565" cy="104775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590"/>
              </a:spcBef>
            </a:pPr>
            <a:r>
              <a:rPr dirty="0" sz="1800" spc="-5" b="1">
                <a:solidFill>
                  <a:srgbClr val="FF9900"/>
                </a:solidFill>
                <a:latin typeface="Arial"/>
                <a:cs typeface="Arial"/>
              </a:rPr>
              <a:t>Control </a:t>
            </a:r>
            <a:r>
              <a:rPr dirty="0" sz="1800" b="1">
                <a:solidFill>
                  <a:srgbClr val="FF9900"/>
                </a:solidFill>
                <a:latin typeface="Arial"/>
                <a:cs typeface="Arial"/>
              </a:rPr>
              <a:t>hives,</a:t>
            </a:r>
            <a:r>
              <a:rPr dirty="0" sz="1800" spc="-95" b="1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9900"/>
                </a:solidFill>
                <a:latin typeface="Arial"/>
                <a:cs typeface="Arial"/>
              </a:rPr>
              <a:t>n=3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0600" y="1706562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381000" y="0"/>
                </a:moveTo>
                <a:lnTo>
                  <a:pt x="381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304800"/>
                </a:lnTo>
                <a:lnTo>
                  <a:pt x="533400" y="152400"/>
                </a:lnTo>
                <a:lnTo>
                  <a:pt x="381000" y="0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00600" y="1706562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76161"/>
                </a:moveTo>
                <a:lnTo>
                  <a:pt x="380805" y="76161"/>
                </a:lnTo>
                <a:lnTo>
                  <a:pt x="380805" y="0"/>
                </a:lnTo>
                <a:lnTo>
                  <a:pt x="533127" y="152322"/>
                </a:lnTo>
                <a:lnTo>
                  <a:pt x="380805" y="304644"/>
                </a:lnTo>
                <a:lnTo>
                  <a:pt x="380805" y="228483"/>
                </a:lnTo>
                <a:lnTo>
                  <a:pt x="0" y="228483"/>
                </a:lnTo>
                <a:lnTo>
                  <a:pt x="0" y="76161"/>
                </a:lnTo>
                <a:close/>
              </a:path>
            </a:pathLst>
          </a:custGeom>
          <a:ln w="12693">
            <a:solidFill>
              <a:srgbClr val="1A907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410200" y="1600200"/>
            <a:ext cx="1370965" cy="41148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marL="276860">
              <a:lnSpc>
                <a:spcPct val="100000"/>
              </a:lnSpc>
              <a:spcBef>
                <a:spcPts val="59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7600" y="1447799"/>
            <a:ext cx="2361565" cy="730250"/>
          </a:xfrm>
          <a:prstGeom prst="rect">
            <a:avLst/>
          </a:prstGeom>
          <a:solidFill>
            <a:srgbClr val="000000"/>
          </a:solidFill>
          <a:ln w="9520">
            <a:solidFill>
              <a:srgbClr val="2CBA9E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86360" marR="73025">
              <a:lnSpc>
                <a:spcPct val="111100"/>
              </a:lnSpc>
              <a:spcBef>
                <a:spcPts val="350"/>
              </a:spcBef>
              <a:tabLst>
                <a:tab pos="556260" algn="l"/>
                <a:tab pos="1610360" algn="l"/>
              </a:tabLst>
            </a:pP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Al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l	workers	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return </a:t>
            </a:r>
            <a:r>
              <a:rPr dirty="0" sz="1800" spc="-5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to</a:t>
            </a:r>
            <a:r>
              <a:rPr dirty="0" sz="1800" spc="-100" b="1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FFFF"/>
                </a:solidFill>
                <a:latin typeface="Arial"/>
                <a:cs typeface="Arial"/>
              </a:rPr>
              <a:t>hives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9406" y="3255645"/>
            <a:ext cx="1624012" cy="1746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59075" y="2979737"/>
            <a:ext cx="1905000" cy="192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15175" y="2994025"/>
            <a:ext cx="1905000" cy="1906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32150" y="3490912"/>
            <a:ext cx="1068387" cy="1423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75525" y="2936875"/>
            <a:ext cx="523875" cy="538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02525" y="4494212"/>
            <a:ext cx="523875" cy="538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5175" y="3540125"/>
            <a:ext cx="525462" cy="538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56155" y="4310062"/>
            <a:ext cx="525462" cy="536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70236" y="3777322"/>
            <a:ext cx="566788" cy="562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09037" y="3374415"/>
            <a:ext cx="525462" cy="536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307" rIns="0" bIns="0" rtlCol="0" vert="horz">
            <a:spAutoFit/>
          </a:bodyPr>
          <a:lstStyle/>
          <a:p>
            <a:pPr marL="2730500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Wireless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Repels Honey</a:t>
            </a:r>
            <a:r>
              <a:rPr dirty="0" sz="40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Bees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6673" y="1235379"/>
            <a:ext cx="8522970" cy="78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6340" marR="5080" indent="-1184275">
              <a:lnSpc>
                <a:spcPts val="3100"/>
              </a:lnSpc>
              <a:tabLst>
                <a:tab pos="1352550" algn="l"/>
                <a:tab pos="2691765" algn="l"/>
              </a:tabLst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After  </a:t>
            </a:r>
            <a:r>
              <a:rPr dirty="0" sz="2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10		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minutes	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radiation.</a:t>
            </a:r>
            <a:r>
              <a:rPr dirty="0" sz="2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r>
              <a:rPr dirty="0" sz="2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 10 days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worker bees did not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return to test  colonies.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9014" y="5406376"/>
            <a:ext cx="6666230" cy="1245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32605" algn="l"/>
                <a:tab pos="467169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Hives </a:t>
            </a:r>
            <a:r>
              <a:rPr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Exposed	3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Hives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Controls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00">
              <a:latin typeface="Times New Roman"/>
              <a:cs typeface="Times New Roman"/>
            </a:endParaRPr>
          </a:p>
          <a:p>
            <a:pPr marL="993775" marR="725170">
              <a:lnSpc>
                <a:spcPts val="1600"/>
              </a:lnSpc>
            </a:pPr>
            <a:r>
              <a:rPr dirty="0" sz="1400" spc="-105" u="sng">
                <a:solidFill>
                  <a:srgbClr val="0563C1"/>
                </a:solidFill>
                <a:latin typeface="Calibri"/>
                <a:cs typeface="Calibri"/>
              </a:rPr>
              <a:t>Sainudeen </a:t>
            </a:r>
            <a:r>
              <a:rPr dirty="0" sz="1400" spc="-95" u="sng">
                <a:solidFill>
                  <a:srgbClr val="0563C1"/>
                </a:solidFill>
                <a:latin typeface="Calibri"/>
                <a:cs typeface="Calibri"/>
              </a:rPr>
              <a:t>Sahib.S, Electromagnetic Radiation </a:t>
            </a:r>
            <a:r>
              <a:rPr dirty="0" sz="1400" spc="-135" u="sng">
                <a:solidFill>
                  <a:srgbClr val="0563C1"/>
                </a:solidFill>
                <a:latin typeface="Calibri"/>
                <a:cs typeface="Calibri"/>
              </a:rPr>
              <a:t>(EMR) </a:t>
            </a:r>
            <a:r>
              <a:rPr dirty="0" sz="1400" spc="-90" u="sng">
                <a:solidFill>
                  <a:srgbClr val="0563C1"/>
                </a:solidFill>
                <a:latin typeface="Calibri"/>
                <a:cs typeface="Calibri"/>
              </a:rPr>
              <a:t>Clashes </a:t>
            </a:r>
            <a:r>
              <a:rPr dirty="0" sz="1400" spc="-100" u="sng">
                <a:solidFill>
                  <a:srgbClr val="0563C1"/>
                </a:solidFill>
                <a:latin typeface="Calibri"/>
                <a:cs typeface="Calibri"/>
              </a:rPr>
              <a:t>with </a:t>
            </a:r>
            <a:r>
              <a:rPr dirty="0" sz="1400" spc="-125" u="sng">
                <a:solidFill>
                  <a:srgbClr val="0563C1"/>
                </a:solidFill>
                <a:latin typeface="Calibri"/>
                <a:cs typeface="Calibri"/>
              </a:rPr>
              <a:t>Honey </a:t>
            </a:r>
            <a:r>
              <a:rPr dirty="0" sz="1400" spc="-110" u="sng">
                <a:solidFill>
                  <a:srgbClr val="0563C1"/>
                </a:solidFill>
                <a:latin typeface="Calibri"/>
                <a:cs typeface="Calibri"/>
              </a:rPr>
              <a:t>Bees,  </a:t>
            </a:r>
            <a:r>
              <a:rPr dirty="0" sz="1400" spc="-105" u="sng">
                <a:solidFill>
                  <a:srgbClr val="0563C1"/>
                </a:solidFill>
                <a:latin typeface="Calibri"/>
                <a:cs typeface="Calibri"/>
              </a:rPr>
              <a:t>INTERNATIONAL </a:t>
            </a:r>
            <a:r>
              <a:rPr dirty="0" sz="1400" spc="-120" u="sng">
                <a:solidFill>
                  <a:srgbClr val="0563C1"/>
                </a:solidFill>
                <a:latin typeface="Calibri"/>
                <a:cs typeface="Calibri"/>
              </a:rPr>
              <a:t>JOURNAL </a:t>
            </a:r>
            <a:r>
              <a:rPr dirty="0" sz="1400" spc="-114" u="sng">
                <a:solidFill>
                  <a:srgbClr val="0563C1"/>
                </a:solidFill>
                <a:latin typeface="Calibri"/>
                <a:cs typeface="Calibri"/>
              </a:rPr>
              <a:t>OF </a:t>
            </a:r>
            <a:r>
              <a:rPr dirty="0" sz="1400" spc="-130" u="sng">
                <a:solidFill>
                  <a:srgbClr val="0563C1"/>
                </a:solidFill>
                <a:latin typeface="Calibri"/>
                <a:cs typeface="Calibri"/>
              </a:rPr>
              <a:t>ENVIRONMENTAL  </a:t>
            </a:r>
            <a:r>
              <a:rPr dirty="0" sz="1400" spc="-85" u="sng">
                <a:solidFill>
                  <a:srgbClr val="0563C1"/>
                </a:solidFill>
                <a:latin typeface="Calibri"/>
                <a:cs typeface="Calibri"/>
              </a:rPr>
              <a:t>SCIENCES </a:t>
            </a:r>
            <a:r>
              <a:rPr dirty="0" sz="1400" spc="-135" u="sng">
                <a:solidFill>
                  <a:srgbClr val="0563C1"/>
                </a:solidFill>
                <a:latin typeface="Calibri"/>
                <a:cs typeface="Calibri"/>
              </a:rPr>
              <a:t>Volume  </a:t>
            </a:r>
            <a:r>
              <a:rPr dirty="0" sz="1400" spc="-105" u="sng">
                <a:solidFill>
                  <a:srgbClr val="0563C1"/>
                </a:solidFill>
                <a:latin typeface="Calibri"/>
                <a:cs typeface="Calibri"/>
              </a:rPr>
              <a:t>1, </a:t>
            </a:r>
            <a:r>
              <a:rPr dirty="0" sz="1400" spc="-145" u="sng">
                <a:solidFill>
                  <a:srgbClr val="0563C1"/>
                </a:solidFill>
                <a:latin typeface="Calibri"/>
                <a:cs typeface="Calibri"/>
              </a:rPr>
              <a:t>No  </a:t>
            </a:r>
            <a:r>
              <a:rPr dirty="0" sz="1400" spc="-105" u="sng">
                <a:solidFill>
                  <a:srgbClr val="0563C1"/>
                </a:solidFill>
                <a:latin typeface="Calibri"/>
                <a:cs typeface="Calibri"/>
              </a:rPr>
              <a:t>5, </a:t>
            </a:r>
            <a:r>
              <a:rPr dirty="0" sz="1400" spc="-100" u="sng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dirty="0" sz="1400" spc="-80" u="sng">
                <a:solidFill>
                  <a:srgbClr val="0563C1"/>
                </a:solidFill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0050" y="2868612"/>
            <a:ext cx="1905000" cy="1435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01837" y="2930525"/>
            <a:ext cx="1069975" cy="14255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78287" y="2559050"/>
            <a:ext cx="1624012" cy="17446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78325" y="2998787"/>
            <a:ext cx="1069975" cy="11398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32900" y="2470150"/>
            <a:ext cx="1435100" cy="1746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58275" y="2368550"/>
            <a:ext cx="523875" cy="5381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537700" y="2559050"/>
            <a:ext cx="679450" cy="3714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515475" y="2930525"/>
            <a:ext cx="523875" cy="5381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239000" y="4086225"/>
            <a:ext cx="525462" cy="5381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12150" y="3221037"/>
            <a:ext cx="523875" cy="5381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422028" y="4263745"/>
            <a:ext cx="525462" cy="5381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78265" y="3988638"/>
            <a:ext cx="525462" cy="5365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767" rIns="0" bIns="0" rtlCol="0" vert="horz">
            <a:spAutoFit/>
          </a:bodyPr>
          <a:lstStyle/>
          <a:p>
            <a:pPr marL="2273935">
              <a:lnSpc>
                <a:spcPct val="100000"/>
              </a:lnSpc>
              <a:tabLst>
                <a:tab pos="4108450" algn="l"/>
              </a:tabLst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Why</a:t>
            </a:r>
            <a:r>
              <a:rPr dirty="0" sz="4000" spc="10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so	many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inconsistent</a:t>
            </a:r>
            <a:r>
              <a:rPr dirty="0" sz="4000" spc="-7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0">
                <a:solidFill>
                  <a:srgbClr val="FFFF00"/>
                </a:solidFill>
                <a:latin typeface="Arial"/>
                <a:cs typeface="Arial"/>
              </a:rPr>
              <a:t>results</a:t>
            </a:r>
            <a:r>
              <a:rPr dirty="0" sz="3600" spc="-50">
                <a:solidFill>
                  <a:srgbClr val="FFFB00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1465" y="1082040"/>
            <a:ext cx="10920095" cy="5033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It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is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truly</a:t>
            </a:r>
            <a:r>
              <a:rPr dirty="0" sz="2800" spc="-95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complicated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F2F2F2"/>
              </a:buClr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68400"/>
              </a:lnSpc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F2F2F2"/>
                </a:solidFill>
                <a:latin typeface="Arial"/>
                <a:cs typeface="Arial"/>
              </a:rPr>
              <a:t>Different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cells studied,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i.e., adult lymphocytes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compared to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neuronal 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stem</a:t>
            </a:r>
            <a:r>
              <a:rPr dirty="0" sz="2800" spc="-10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2F2F2"/>
              </a:buClr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39725" indent="-327025">
              <a:lnSpc>
                <a:spcPct val="100000"/>
              </a:lnSpc>
              <a:buChar char="•"/>
              <a:tabLst>
                <a:tab pos="340360" algn="l"/>
              </a:tabLst>
            </a:pPr>
            <a:r>
              <a:rPr dirty="0" sz="2800" spc="-10">
                <a:solidFill>
                  <a:srgbClr val="F2F2F2"/>
                </a:solidFill>
                <a:latin typeface="Arial"/>
                <a:cs typeface="Arial"/>
              </a:rPr>
              <a:t>Different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exposures used</a:t>
            </a:r>
            <a:r>
              <a:rPr dirty="0" sz="2800" spc="-5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(CW/Digital)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F2F2F2"/>
              </a:buClr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algn="just" marL="241300" marR="18415" indent="-228600">
              <a:lnSpc>
                <a:spcPct val="69900"/>
              </a:lnSpc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Sponsored research can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induce publication bias, i.e.,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most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industry 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sponsored research finds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no </a:t>
            </a:r>
            <a:r>
              <a:rPr dirty="0" sz="2800" spc="-10">
                <a:solidFill>
                  <a:srgbClr val="F2F2F2"/>
                </a:solidFill>
                <a:latin typeface="Arial"/>
                <a:cs typeface="Arial"/>
              </a:rPr>
              <a:t>effect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and while independent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research 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finds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an </a:t>
            </a:r>
            <a:r>
              <a:rPr dirty="0" sz="2800" spc="-10">
                <a:solidFill>
                  <a:srgbClr val="F2F2F2"/>
                </a:solidFill>
                <a:latin typeface="Arial"/>
                <a:cs typeface="Arial"/>
              </a:rPr>
              <a:t>effect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(Lai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et al,</a:t>
            </a:r>
            <a:r>
              <a:rPr dirty="0" sz="2800" spc="-8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2008)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Clr>
                <a:srgbClr val="F2F2F2"/>
              </a:buClr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241300" marR="276225" indent="-228600">
              <a:lnSpc>
                <a:spcPct val="71400"/>
              </a:lnSpc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Secret Industry memo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in 1994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to conduct “war-games” to</a:t>
            </a:r>
            <a:r>
              <a:rPr dirty="0" sz="2800" spc="-120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discredit 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the scientists </a:t>
            </a:r>
            <a:r>
              <a:rPr dirty="0" sz="2800" spc="-5">
                <a:solidFill>
                  <a:srgbClr val="F2F2F2"/>
                </a:solidFill>
                <a:latin typeface="Arial"/>
                <a:cs typeface="Arial"/>
              </a:rPr>
              <a:t>and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the</a:t>
            </a:r>
            <a:r>
              <a:rPr dirty="0" sz="2800" spc="-105">
                <a:solidFill>
                  <a:srgbClr val="F2F2F2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2F2F2"/>
                </a:solidFill>
                <a:latin typeface="Arial"/>
                <a:cs typeface="Arial"/>
              </a:rPr>
              <a:t>science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8160" rIns="0" bIns="0" rtlCol="0" vert="horz">
            <a:spAutoFit/>
          </a:bodyPr>
          <a:lstStyle/>
          <a:p>
            <a:pPr marL="379857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Policy</a:t>
            </a:r>
            <a:r>
              <a:rPr dirty="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Responses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828165"/>
            <a:ext cx="8294370" cy="420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to Know </a:t>
            </a: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Laws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3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endParaRPr sz="3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60"/>
              </a:spcBef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Labeling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Headsets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Provided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with all</a:t>
            </a:r>
            <a:r>
              <a:rPr dirty="0" sz="3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phones</a:t>
            </a:r>
            <a:endParaRPr sz="3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Changes in</a:t>
            </a:r>
            <a:r>
              <a:rPr dirty="0" sz="3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Hardware/Antennae</a:t>
            </a:r>
            <a:endParaRPr sz="3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Changes in</a:t>
            </a:r>
            <a:r>
              <a:rPr dirty="0" sz="3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Software/OS</a:t>
            </a:r>
            <a:endParaRPr sz="3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Challenges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to Evidentiary Burden </a:t>
            </a:r>
            <a:r>
              <a:rPr dirty="0" sz="34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FFFFFF"/>
                </a:solidFill>
                <a:latin typeface="Arial"/>
                <a:cs typeface="Arial"/>
              </a:rPr>
              <a:t>Proof</a:t>
            </a:r>
            <a:endParaRPr sz="34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60"/>
              </a:spcBef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Daubert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Frye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980" rIns="0" bIns="0" rtlCol="0" vert="horz">
            <a:spAutoFit/>
          </a:bodyPr>
          <a:lstStyle/>
          <a:p>
            <a:pPr marL="2618740" marR="5080" indent="-2075814">
              <a:lnSpc>
                <a:spcPts val="4300"/>
              </a:lnSpc>
            </a:pPr>
            <a:r>
              <a:rPr dirty="0" sz="4000" spc="-70">
                <a:solidFill>
                  <a:srgbClr val="FFFF00"/>
                </a:solidFill>
                <a:latin typeface="Arial"/>
                <a:cs typeface="Arial"/>
              </a:rPr>
              <a:t>Telstra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safety message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being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texted regularly to 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mobile customers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4000" spc="-3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Australia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091" y="2549677"/>
            <a:ext cx="5507758" cy="2444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74740" y="1975345"/>
            <a:ext cx="5347970" cy="3949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00"/>
              </a:lnSpc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WHO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following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information on how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 reduce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mobile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endParaRPr sz="2600">
              <a:latin typeface="Arial"/>
              <a:cs typeface="Arial"/>
            </a:endParaRPr>
          </a:p>
          <a:p>
            <a:pPr marL="354965" marR="10795" indent="-342265">
              <a:lnSpc>
                <a:spcPts val="3100"/>
              </a:lnSpc>
              <a:buAutoNum type="arabicPeriod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Use hands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device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 keep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phone away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head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endParaRPr sz="2600">
              <a:latin typeface="Arial"/>
              <a:cs typeface="Arial"/>
            </a:endParaRPr>
          </a:p>
          <a:p>
            <a:pPr marL="354965" marR="524510" indent="-342265">
              <a:lnSpc>
                <a:spcPts val="31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Limit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number and length of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calls</a:t>
            </a:r>
            <a:endParaRPr sz="2600">
              <a:latin typeface="Arial"/>
              <a:cs typeface="Arial"/>
            </a:endParaRPr>
          </a:p>
          <a:p>
            <a:pPr marL="354965" marR="377190" indent="-342265">
              <a:lnSpc>
                <a:spcPts val="3100"/>
              </a:lnSpc>
              <a:buAutoNum type="arabicPeriod"/>
              <a:tabLst>
                <a:tab pos="355600" algn="l"/>
              </a:tabLst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phone in areas of good 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reception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927" rIns="0" bIns="0" rtlCol="0" vert="horz">
            <a:spAutoFit/>
          </a:bodyPr>
          <a:lstStyle/>
          <a:p>
            <a:pPr marL="3827779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What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is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be</a:t>
            </a:r>
            <a:r>
              <a:rPr dirty="0" sz="40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done?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0871" y="1213713"/>
            <a:ext cx="10099675" cy="526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448945" indent="-228600">
              <a:lnSpc>
                <a:spcPts val="3200"/>
              </a:lnSpc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Standardized metrics for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evaluating personal exposures 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(OGC)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Opportunistic cross-sectional</a:t>
            </a:r>
            <a:r>
              <a:rPr dirty="0" sz="3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surveys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Reaction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time/accuracy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Reproductive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Promoting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wired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programs with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mobile tablet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banks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educational programs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sharing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‘fine print’</a:t>
            </a:r>
            <a:r>
              <a:rPr dirty="0" sz="30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advisories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Parents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698500" algn="l"/>
              </a:tabLst>
            </a:pPr>
            <a:r>
              <a:rPr dirty="0" sz="3000" spc="-50">
                <a:solidFill>
                  <a:srgbClr val="FFFFFF"/>
                </a:solidFill>
                <a:latin typeface="Arial"/>
                <a:cs typeface="Arial"/>
              </a:rPr>
              <a:t>Teachers</a:t>
            </a:r>
            <a:endParaRPr sz="30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6985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3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professionals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75602" y="3856791"/>
            <a:ext cx="3759263" cy="272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43868" y="3825052"/>
            <a:ext cx="3820795" cy="2788920"/>
          </a:xfrm>
          <a:custGeom>
            <a:avLst/>
            <a:gdLst/>
            <a:ahLst/>
            <a:cxnLst/>
            <a:rect l="l" t="t" r="r" b="b"/>
            <a:pathLst>
              <a:path w="3820795" h="2788920">
                <a:moveTo>
                  <a:pt x="0" y="0"/>
                </a:moveTo>
                <a:lnTo>
                  <a:pt x="3820750" y="0"/>
                </a:lnTo>
                <a:lnTo>
                  <a:pt x="3820750" y="2788607"/>
                </a:lnTo>
                <a:lnTo>
                  <a:pt x="0" y="278860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B9B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69255" y="3850439"/>
            <a:ext cx="3769995" cy="2738120"/>
          </a:xfrm>
          <a:custGeom>
            <a:avLst/>
            <a:gdLst/>
            <a:ahLst/>
            <a:cxnLst/>
            <a:rect l="l" t="t" r="r" b="b"/>
            <a:pathLst>
              <a:path w="3769995" h="2738120">
                <a:moveTo>
                  <a:pt x="0" y="0"/>
                </a:moveTo>
                <a:lnTo>
                  <a:pt x="3769976" y="0"/>
                </a:lnTo>
                <a:lnTo>
                  <a:pt x="3769976" y="2737833"/>
                </a:lnTo>
                <a:lnTo>
                  <a:pt x="0" y="2737833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B9B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8800" y="3856791"/>
            <a:ext cx="3964673" cy="2726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7066" y="3825052"/>
            <a:ext cx="4026535" cy="2788920"/>
          </a:xfrm>
          <a:custGeom>
            <a:avLst/>
            <a:gdLst/>
            <a:ahLst/>
            <a:cxnLst/>
            <a:rect l="l" t="t" r="r" b="b"/>
            <a:pathLst>
              <a:path w="4026535" h="2788920">
                <a:moveTo>
                  <a:pt x="0" y="0"/>
                </a:moveTo>
                <a:lnTo>
                  <a:pt x="4026225" y="0"/>
                </a:lnTo>
                <a:lnTo>
                  <a:pt x="4026225" y="2788607"/>
                </a:lnTo>
                <a:lnTo>
                  <a:pt x="0" y="278860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B9B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22453" y="3850439"/>
            <a:ext cx="3975735" cy="2738120"/>
          </a:xfrm>
          <a:custGeom>
            <a:avLst/>
            <a:gdLst/>
            <a:ahLst/>
            <a:cxnLst/>
            <a:rect l="l" t="t" r="r" b="b"/>
            <a:pathLst>
              <a:path w="3975735" h="2738120">
                <a:moveTo>
                  <a:pt x="0" y="0"/>
                </a:moveTo>
                <a:lnTo>
                  <a:pt x="3975451" y="0"/>
                </a:lnTo>
                <a:lnTo>
                  <a:pt x="3975451" y="2737833"/>
                </a:lnTo>
                <a:lnTo>
                  <a:pt x="0" y="2737833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B9B3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8464" y="1493558"/>
            <a:ext cx="8044815" cy="201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0540" indent="-497840">
              <a:lnSpc>
                <a:spcPts val="2620"/>
              </a:lnSpc>
              <a:buChar char="•"/>
              <a:tabLst>
                <a:tab pos="51117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Bans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 advertising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young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2200">
              <a:latin typeface="Arial"/>
              <a:cs typeface="Arial"/>
            </a:endParaRPr>
          </a:p>
          <a:p>
            <a:pPr marL="495300" indent="-482600">
              <a:lnSpc>
                <a:spcPts val="2620"/>
              </a:lnSpc>
              <a:buChar char="•"/>
              <a:tabLst>
                <a:tab pos="495934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All 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sold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with ear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pieces</a:t>
            </a:r>
            <a:endParaRPr sz="2200">
              <a:latin typeface="Arial"/>
              <a:cs typeface="Arial"/>
            </a:endParaRPr>
          </a:p>
          <a:p>
            <a:pPr marL="510540" indent="-497840">
              <a:lnSpc>
                <a:spcPts val="2620"/>
              </a:lnSpc>
              <a:spcBef>
                <a:spcPts val="60"/>
              </a:spcBef>
              <a:buChar char="•"/>
              <a:tabLst>
                <a:tab pos="51117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Labeling 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SAR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endParaRPr sz="2200">
              <a:latin typeface="Arial"/>
              <a:cs typeface="Arial"/>
            </a:endParaRPr>
          </a:p>
          <a:p>
            <a:pPr marL="510540" indent="-497840">
              <a:lnSpc>
                <a:spcPts val="2620"/>
              </a:lnSpc>
              <a:buChar char="•"/>
              <a:tabLst>
                <a:tab pos="51117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Restrictions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childrens’</a:t>
            </a:r>
            <a:r>
              <a:rPr dirty="0" sz="22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200">
              <a:latin typeface="Arial"/>
              <a:cs typeface="Arial"/>
            </a:endParaRPr>
          </a:p>
          <a:p>
            <a:pPr marL="510540" indent="-497840">
              <a:lnSpc>
                <a:spcPts val="2620"/>
              </a:lnSpc>
              <a:spcBef>
                <a:spcPts val="60"/>
              </a:spcBef>
              <a:buChar char="•"/>
              <a:tabLst>
                <a:tab pos="511175" algn="l"/>
              </a:tabLst>
            </a:pP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Warnings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all users overall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reduce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direct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radiofrequency</a:t>
            </a:r>
            <a:endParaRPr sz="2200">
              <a:latin typeface="Arial"/>
              <a:cs typeface="Arial"/>
            </a:endParaRPr>
          </a:p>
          <a:p>
            <a:pPr marL="510540" indent="-497840">
              <a:lnSpc>
                <a:spcPts val="2620"/>
              </a:lnSpc>
              <a:buChar char="•"/>
              <a:tabLst>
                <a:tab pos="51117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Radiation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the</a:t>
            </a:r>
            <a:r>
              <a:rPr dirty="0" sz="2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059680" marR="5080" indent="-4281170">
              <a:lnSpc>
                <a:spcPts val="38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May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2010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French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House of Deputies and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Senate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Chamber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passed</a:t>
            </a:r>
            <a:r>
              <a:rPr dirty="0" sz="32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law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5390" y="3418179"/>
            <a:ext cx="2075814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40">
                <a:solidFill>
                  <a:srgbClr val="FFFFFF"/>
                </a:solidFill>
                <a:latin typeface="Calibri"/>
                <a:cs typeface="Calibri"/>
              </a:rPr>
              <a:t>FRANCE, </a:t>
            </a:r>
            <a:r>
              <a:rPr dirty="0" sz="1800" spc="-160">
                <a:solidFill>
                  <a:srgbClr val="FFFFFF"/>
                </a:solidFill>
                <a:latin typeface="Calibri"/>
                <a:cs typeface="Calibri"/>
              </a:rPr>
              <a:t>DECEMBER</a:t>
            </a:r>
            <a:r>
              <a:rPr dirty="0" sz="1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916" y="999997"/>
            <a:ext cx="10057765" cy="545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1190">
              <a:lnSpc>
                <a:spcPct val="1250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2012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Limits lowered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1/10 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ICNIRP SAR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labeling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mandated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phones.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Official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Guidelines For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dirty="0" sz="22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Use Headsets or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Speakerphones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Limit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use and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choose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landlines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Increase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distance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854710">
              <a:lnSpc>
                <a:spcPct val="1250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EMF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Webpage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Ministry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of Communications and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dirty="0" sz="2200" spc="-30">
                <a:solidFill>
                  <a:srgbClr val="FFFFFF"/>
                </a:solidFill>
                <a:latin typeface="Arial"/>
                <a:cs typeface="Arial"/>
              </a:rPr>
              <a:t>Technology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educates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reduce 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radiation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exposure in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detail.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5080">
              <a:lnSpc>
                <a:spcPct val="1250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2013: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Indian Supreme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Court upheld Rajasthan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State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Court decision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remove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all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cell towers from the vicinity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schools,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hospitals and playgrounds because of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radiation “hazardous to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life.”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0873" y="158432"/>
            <a:ext cx="123761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India</a:t>
            </a:r>
          </a:p>
        </p:txBody>
      </p:sp>
      <p:sp>
        <p:nvSpPr>
          <p:cNvPr id="4" name="object 4"/>
          <p:cNvSpPr/>
          <p:nvPr/>
        </p:nvSpPr>
        <p:spPr>
          <a:xfrm>
            <a:off x="8278850" y="1781378"/>
            <a:ext cx="3453434" cy="1767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086985" marR="5080" indent="-4209415">
              <a:lnSpc>
                <a:spcPts val="4700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Israel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has national institute on non-ionizing 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radiation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7374" y="1996478"/>
            <a:ext cx="5505450" cy="290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Wi-Fi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kindergarten</a:t>
            </a:r>
            <a:endParaRPr sz="3000">
              <a:latin typeface="Arial"/>
              <a:cs typeface="Arial"/>
            </a:endParaRPr>
          </a:p>
          <a:p>
            <a:pPr marL="241300" marR="471170" indent="-228600">
              <a:lnSpc>
                <a:spcPts val="3200"/>
              </a:lnSpc>
              <a:spcBef>
                <a:spcPts val="1040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Prefer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wired over wireless in 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schools</a:t>
            </a:r>
            <a:endParaRPr sz="3000">
              <a:latin typeface="Arial"/>
              <a:cs typeface="Arial"/>
            </a:endParaRPr>
          </a:p>
          <a:p>
            <a:pPr marL="241300" marR="5080" indent="-228600">
              <a:lnSpc>
                <a:spcPts val="3200"/>
              </a:lnSpc>
              <a:spcBef>
                <a:spcPts val="1095"/>
              </a:spcBef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phones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come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3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headsets 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and information about</a:t>
            </a:r>
            <a:r>
              <a:rPr dirty="0"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3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No advertising with</a:t>
            </a:r>
            <a:r>
              <a:rPr dirty="0" sz="3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1690690"/>
            <a:ext cx="4066311" cy="455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8160" rIns="0" bIns="0" rtlCol="0" vert="horz">
            <a:spAutoFit/>
          </a:bodyPr>
          <a:lstStyle/>
          <a:p>
            <a:pPr marL="85090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Belgium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Law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Implemented</a:t>
            </a:r>
            <a:r>
              <a:rPr dirty="0" spc="-11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marR="340360" indent="-228600">
              <a:lnSpc>
                <a:spcPct val="77700"/>
              </a:lnSpc>
              <a:buFont typeface="Arial"/>
              <a:buChar char="•"/>
              <a:tabLst>
                <a:tab pos="241300" algn="l"/>
              </a:tabLst>
            </a:pPr>
            <a:r>
              <a:rPr dirty="0"/>
              <a:t>No </a:t>
            </a:r>
            <a:r>
              <a:rPr dirty="0" spc="-5"/>
              <a:t>phones designed </a:t>
            </a:r>
            <a:r>
              <a:rPr dirty="0"/>
              <a:t>or</a:t>
            </a:r>
            <a:r>
              <a:rPr dirty="0" spc="-40"/>
              <a:t> </a:t>
            </a:r>
            <a:r>
              <a:rPr dirty="0"/>
              <a:t>sold  </a:t>
            </a:r>
            <a:r>
              <a:rPr dirty="0" spc="-5"/>
              <a:t>for </a:t>
            </a:r>
            <a:r>
              <a:rPr dirty="0"/>
              <a:t>children </a:t>
            </a:r>
            <a:r>
              <a:rPr dirty="0" spc="-5"/>
              <a:t>under </a:t>
            </a:r>
            <a:r>
              <a:rPr dirty="0"/>
              <a:t>age</a:t>
            </a:r>
            <a:r>
              <a:rPr dirty="0" spc="-85"/>
              <a:t> </a:t>
            </a:r>
            <a:r>
              <a:rPr dirty="0"/>
              <a:t>7</a:t>
            </a:r>
          </a:p>
          <a:p>
            <a:pPr marL="241300" marR="1263650" indent="-228600">
              <a:lnSpc>
                <a:spcPts val="29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All </a:t>
            </a:r>
            <a:r>
              <a:rPr dirty="0" spc="-5"/>
              <a:t>handsets sold</a:t>
            </a:r>
            <a:r>
              <a:rPr dirty="0" spc="-90"/>
              <a:t> </a:t>
            </a:r>
            <a:r>
              <a:rPr dirty="0"/>
              <a:t>with  </a:t>
            </a:r>
            <a:r>
              <a:rPr dirty="0" spc="-5"/>
              <a:t>headsets</a:t>
            </a:r>
          </a:p>
          <a:p>
            <a:pPr marL="241300" marR="531495" indent="-228600">
              <a:lnSpc>
                <a:spcPts val="29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5"/>
              <a:t>Safety Information</a:t>
            </a:r>
            <a:r>
              <a:rPr dirty="0" spc="-60"/>
              <a:t> </a:t>
            </a:r>
            <a:r>
              <a:rPr dirty="0"/>
              <a:t>Readily  </a:t>
            </a:r>
            <a:r>
              <a:rPr dirty="0"/>
              <a:t>available</a:t>
            </a:r>
          </a:p>
          <a:p>
            <a:pPr marL="241300" marR="5080" indent="-228600">
              <a:lnSpc>
                <a:spcPts val="29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5"/>
              <a:t>SAR publicly </a:t>
            </a:r>
            <a:r>
              <a:rPr dirty="0"/>
              <a:t>accessible  </a:t>
            </a:r>
            <a:r>
              <a:rPr dirty="0"/>
              <a:t>wherever mobile </a:t>
            </a:r>
            <a:r>
              <a:rPr dirty="0" spc="-5"/>
              <a:t>phones </a:t>
            </a:r>
            <a:r>
              <a:rPr dirty="0"/>
              <a:t>are  </a:t>
            </a:r>
            <a:r>
              <a:rPr dirty="0" spc="-5"/>
              <a:t>sold </a:t>
            </a:r>
            <a:r>
              <a:rPr dirty="0"/>
              <a:t>as well as </a:t>
            </a:r>
            <a:r>
              <a:rPr dirty="0" spc="-5"/>
              <a:t>on </a:t>
            </a:r>
            <a:r>
              <a:rPr dirty="0"/>
              <a:t>the</a:t>
            </a:r>
            <a:r>
              <a:rPr dirty="0" spc="-110"/>
              <a:t> </a:t>
            </a:r>
            <a:r>
              <a:rPr dirty="0"/>
              <a:t>Internet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pc="-5"/>
              <a:t>Children’s </a:t>
            </a:r>
            <a:r>
              <a:rPr dirty="0"/>
              <a:t>mobile </a:t>
            </a:r>
            <a:r>
              <a:rPr dirty="0" spc="-5"/>
              <a:t>phones</a:t>
            </a:r>
            <a:r>
              <a:rPr dirty="0" spc="-90"/>
              <a:t> </a:t>
            </a:r>
            <a:r>
              <a:rPr dirty="0"/>
              <a:t>may  </a:t>
            </a:r>
            <a:r>
              <a:rPr dirty="0" spc="-5"/>
              <a:t>no longer </a:t>
            </a:r>
            <a:r>
              <a:rPr dirty="0"/>
              <a:t>be sold. </a:t>
            </a:r>
            <a:r>
              <a:rPr dirty="0" spc="-5"/>
              <a:t>Besides  </a:t>
            </a:r>
            <a:r>
              <a:rPr dirty="0"/>
              <a:t>this, the </a:t>
            </a:r>
            <a:r>
              <a:rPr dirty="0" spc="-5"/>
              <a:t>speciﬁc absorption  </a:t>
            </a:r>
            <a:r>
              <a:rPr dirty="0"/>
              <a:t>rate </a:t>
            </a:r>
            <a:r>
              <a:rPr dirty="0" spc="-5"/>
              <a:t>(SAR) has </a:t>
            </a:r>
            <a:r>
              <a:rPr dirty="0"/>
              <a:t>to </a:t>
            </a:r>
            <a:r>
              <a:rPr dirty="0" spc="-5"/>
              <a:t>be listed for  </a:t>
            </a:r>
            <a:r>
              <a:rPr dirty="0"/>
              <a:t>every mobile </a:t>
            </a:r>
            <a:r>
              <a:rPr dirty="0" spc="-5"/>
              <a:t>phone </a:t>
            </a:r>
            <a:r>
              <a:rPr dirty="0"/>
              <a:t>at the  </a:t>
            </a:r>
            <a:r>
              <a:rPr dirty="0" spc="-5"/>
              <a:t>point of</a:t>
            </a:r>
            <a:r>
              <a:rPr dirty="0" spc="-85"/>
              <a:t> </a:t>
            </a:r>
            <a:r>
              <a:rPr dirty="0" spc="-5"/>
              <a:t>sale.</a:t>
            </a:r>
          </a:p>
          <a:p>
            <a:pPr marL="241300" marR="174625" indent="-228600">
              <a:lnSpc>
                <a:spcPts val="2900"/>
              </a:lnSpc>
              <a:spcBef>
                <a:spcPts val="88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As </a:t>
            </a:r>
            <a:r>
              <a:rPr dirty="0" spc="-5"/>
              <a:t>of </a:t>
            </a:r>
            <a:r>
              <a:rPr dirty="0"/>
              <a:t>1 March 2014, the </a:t>
            </a:r>
            <a:r>
              <a:rPr dirty="0" spc="-5"/>
              <a:t>sale  </a:t>
            </a:r>
            <a:r>
              <a:rPr dirty="0" spc="-5"/>
              <a:t>of </a:t>
            </a:r>
            <a:r>
              <a:rPr dirty="0"/>
              <a:t>mobile </a:t>
            </a:r>
            <a:r>
              <a:rPr dirty="0" spc="-5"/>
              <a:t>phones </a:t>
            </a:r>
            <a:r>
              <a:rPr dirty="0"/>
              <a:t>that </a:t>
            </a:r>
            <a:r>
              <a:rPr dirty="0" spc="-5"/>
              <a:t>have  </a:t>
            </a:r>
            <a:r>
              <a:rPr dirty="0" spc="-5"/>
              <a:t>been specially </a:t>
            </a:r>
            <a:r>
              <a:rPr dirty="0"/>
              <a:t>manufactured  </a:t>
            </a:r>
            <a:r>
              <a:rPr dirty="0"/>
              <a:t>for </a:t>
            </a:r>
            <a:r>
              <a:rPr dirty="0" spc="-5"/>
              <a:t>young children (under </a:t>
            </a:r>
            <a:r>
              <a:rPr dirty="0"/>
              <a:t>7s)  </a:t>
            </a:r>
            <a:r>
              <a:rPr dirty="0"/>
              <a:t>will </a:t>
            </a:r>
            <a:r>
              <a:rPr dirty="0" spc="-5"/>
              <a:t>be</a:t>
            </a:r>
            <a:r>
              <a:rPr dirty="0" spc="-105"/>
              <a:t> </a:t>
            </a:r>
            <a:r>
              <a:rPr dirty="0" spc="-5"/>
              <a:t>prohibited.</a:t>
            </a:r>
          </a:p>
        </p:txBody>
      </p:sp>
      <p:sp>
        <p:nvSpPr>
          <p:cNvPr id="5" name="object 5"/>
          <p:cNvSpPr/>
          <p:nvPr/>
        </p:nvSpPr>
        <p:spPr>
          <a:xfrm>
            <a:off x="9010992" y="54025"/>
            <a:ext cx="3096488" cy="1749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24467" y="166687"/>
            <a:ext cx="2872143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128" y="1042885"/>
            <a:ext cx="10714990" cy="496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7536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Health	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Canada’s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Official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“Practical Advice”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reducing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wireless</a:t>
            </a:r>
            <a:r>
              <a:rPr dirty="0" sz="22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radiation.</a:t>
            </a:r>
            <a:endParaRPr sz="2200">
              <a:latin typeface="Arial"/>
              <a:cs typeface="Arial"/>
            </a:endParaRPr>
          </a:p>
          <a:p>
            <a:pPr marL="780415" indent="-3105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78105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Limit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length 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calls,</a:t>
            </a:r>
            <a:endParaRPr sz="2200">
              <a:latin typeface="Arial"/>
              <a:cs typeface="Arial"/>
            </a:endParaRPr>
          </a:p>
          <a:p>
            <a:pPr marL="780415" indent="-3105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78105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Replace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text,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"hands-free"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780415" indent="-31051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78105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Encourage children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under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age of 18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limit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their 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usage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FFFFFF"/>
              </a:buClr>
              <a:buFont typeface="Arial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12700" marR="454659">
              <a:lnSpc>
                <a:spcPct val="1174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2015: National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Bill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648: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An Act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Respecting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the Prevention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Potential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Health Risks 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Radiofrequency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Electromagnetic</a:t>
            </a:r>
            <a:r>
              <a:rPr dirty="0" sz="22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221740">
              <a:lnSpc>
                <a:spcPct val="1174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2015: Canadian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Parliament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“Radio Frequency EMF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Health of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Canadians” 12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recommendations</a:t>
            </a:r>
            <a:endParaRPr sz="2200">
              <a:latin typeface="Arial"/>
              <a:cs typeface="Arial"/>
            </a:endParaRPr>
          </a:p>
          <a:p>
            <a:pPr lvl="1" marL="926465" indent="-22860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927100" algn="l"/>
              </a:tabLst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Awareness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campaign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phones and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Wi-Fi</a:t>
            </a:r>
            <a:endParaRPr sz="2200">
              <a:latin typeface="Arial"/>
              <a:cs typeface="Arial"/>
            </a:endParaRPr>
          </a:p>
          <a:p>
            <a:pPr lvl="1" marL="926465" indent="-22860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9271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Policy measures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marketing to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endParaRPr sz="2200">
              <a:latin typeface="Arial"/>
              <a:cs typeface="Arial"/>
            </a:endParaRPr>
          </a:p>
          <a:p>
            <a:pPr lvl="1" marL="926465" indent="-228600">
              <a:lnSpc>
                <a:spcPct val="100000"/>
              </a:lnSpc>
              <a:spcBef>
                <a:spcPts val="459"/>
              </a:spcBef>
              <a:buFont typeface="Arial"/>
              <a:buChar char="●"/>
              <a:tabLst>
                <a:tab pos="9271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Funding for</a:t>
            </a:r>
            <a:r>
              <a:rPr dirty="0" sz="2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research.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3048" y="140550"/>
            <a:ext cx="180467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Canada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55481" y="4904835"/>
            <a:ext cx="3342208" cy="165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753" rIns="0" bIns="0" rtlCol="0" vert="horz">
            <a:spAutoFit/>
          </a:bodyPr>
          <a:lstStyle/>
          <a:p>
            <a:pPr marL="350520" marR="5080">
              <a:lnSpc>
                <a:spcPts val="3600"/>
              </a:lnSpc>
            </a:pP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Canadian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Parliamentary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Health Committee urges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that test 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system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be updated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&amp; </a:t>
            </a:r>
            <a:r>
              <a:rPr dirty="0" sz="3400" spc="-5">
                <a:solidFill>
                  <a:srgbClr val="FFFF00"/>
                </a:solidFill>
                <a:latin typeface="Arial"/>
                <a:cs typeface="Arial"/>
              </a:rPr>
              <a:t>public educated about</a:t>
            </a:r>
            <a:r>
              <a:rPr dirty="0" sz="34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FFFF00"/>
                </a:solidFill>
                <a:latin typeface="Arial"/>
                <a:cs typeface="Arial"/>
              </a:rPr>
              <a:t>risks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670" y="1692770"/>
            <a:ext cx="9503410" cy="4792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Based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flawed modeling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head absorption and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inaccurate analyses using homogenous liquid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(Morris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et al,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2015,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IEEE/Access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press)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Does not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endParaRPr sz="2800">
              <a:latin typeface="Arial"/>
              <a:cs typeface="Arial"/>
            </a:endParaRPr>
          </a:p>
          <a:p>
            <a:pPr lvl="1" marL="568325" indent="-98425">
              <a:lnSpc>
                <a:spcPct val="100000"/>
              </a:lnSpc>
              <a:spcBef>
                <a:spcPts val="140"/>
              </a:spcBef>
              <a:buChar char="•"/>
              <a:tabLst>
                <a:tab pos="69913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Dose at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the target tissue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endParaRPr sz="28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69913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Developmental immaturity of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dirty="0" sz="2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brain</a:t>
            </a:r>
            <a:endParaRPr sz="28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699135" algn="l"/>
              </a:tabLst>
            </a:pP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Non-thermal biological</a:t>
            </a:r>
            <a:r>
              <a:rPr dirty="0" sz="2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endParaRPr sz="28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69913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Impacts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800" spc="-25">
                <a:solidFill>
                  <a:srgbClr val="FFFFFF"/>
                </a:solidFill>
                <a:latin typeface="Arial"/>
                <a:cs typeface="Arial"/>
              </a:rPr>
              <a:t>pregnancy,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sperm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and nervous</a:t>
            </a:r>
            <a:r>
              <a:rPr dirty="0" sz="2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140"/>
              </a:spcBef>
              <a:buChar char="•"/>
              <a:tabLst>
                <a:tab pos="69913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Proliferation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of apps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infants and</a:t>
            </a:r>
            <a:r>
              <a:rPr dirty="0" sz="28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toddlers</a:t>
            </a:r>
            <a:endParaRPr sz="2800">
              <a:latin typeface="Arial"/>
              <a:cs typeface="Arial"/>
            </a:endParaRPr>
          </a:p>
          <a:p>
            <a:pPr lvl="1" marL="568325" marR="765810" indent="-98425">
              <a:lnSpc>
                <a:spcPct val="104200"/>
              </a:lnSpc>
              <a:spcBef>
                <a:spcPts val="100"/>
              </a:spcBef>
              <a:buChar char="•"/>
              <a:tabLst>
                <a:tab pos="699135" algn="l"/>
              </a:tabLst>
            </a:pP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microwave radiation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is now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a "serious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health 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issue” 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June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18,</a:t>
            </a:r>
            <a:r>
              <a:rPr dirty="0" sz="2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74034" y="3336785"/>
            <a:ext cx="2159000" cy="320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3987" rIns="0" bIns="0" rtlCol="0" vert="horz">
            <a:spAutoFit/>
          </a:bodyPr>
          <a:lstStyle/>
          <a:p>
            <a:pPr marL="2162810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US. District Court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ruling</a:t>
            </a:r>
            <a:r>
              <a:rPr dirty="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551180" marR="5080">
              <a:lnSpc>
                <a:spcPts val="3000"/>
              </a:lnSpc>
              <a:spcBef>
                <a:spcPts val="60"/>
              </a:spcBef>
            </a:pPr>
            <a:r>
              <a:rPr dirty="0" sz="2800" b="0" i="1">
                <a:latin typeface="Arial"/>
                <a:cs typeface="Arial"/>
              </a:rPr>
              <a:t>“If there </a:t>
            </a:r>
            <a:r>
              <a:rPr dirty="0" sz="2800" spc="-5" b="0" i="1">
                <a:latin typeface="Arial"/>
                <a:cs typeface="Arial"/>
              </a:rPr>
              <a:t>is even </a:t>
            </a:r>
            <a:r>
              <a:rPr dirty="0" sz="2800" b="0" i="1">
                <a:latin typeface="Arial"/>
                <a:cs typeface="Arial"/>
              </a:rPr>
              <a:t>a reasonable </a:t>
            </a:r>
            <a:r>
              <a:rPr dirty="0" sz="2800" spc="-5" b="0" i="1">
                <a:latin typeface="Arial"/>
                <a:cs typeface="Arial"/>
              </a:rPr>
              <a:t>possibility </a:t>
            </a:r>
            <a:r>
              <a:rPr dirty="0" sz="2800" b="0" i="1">
                <a:latin typeface="Arial"/>
                <a:cs typeface="Arial"/>
              </a:rPr>
              <a:t>that cell </a:t>
            </a:r>
            <a:r>
              <a:rPr dirty="0" sz="2800" spc="-5" b="0" i="1">
                <a:latin typeface="Arial"/>
                <a:cs typeface="Arial"/>
              </a:rPr>
              <a:t>phone  </a:t>
            </a:r>
            <a:r>
              <a:rPr dirty="0" sz="2800" b="0" i="1">
                <a:latin typeface="Arial"/>
                <a:cs typeface="Arial"/>
              </a:rPr>
              <a:t>radiation </a:t>
            </a:r>
            <a:r>
              <a:rPr dirty="0" sz="2800" spc="-5" b="0" i="1">
                <a:latin typeface="Arial"/>
                <a:cs typeface="Arial"/>
              </a:rPr>
              <a:t>is </a:t>
            </a:r>
            <a:r>
              <a:rPr dirty="0" sz="2800" b="0" i="1">
                <a:latin typeface="Arial"/>
                <a:cs typeface="Arial"/>
              </a:rPr>
              <a:t>carcinogenic, the time for </a:t>
            </a:r>
            <a:r>
              <a:rPr dirty="0" sz="2800" spc="-5" b="0" i="1">
                <a:latin typeface="Arial"/>
                <a:cs typeface="Arial"/>
              </a:rPr>
              <a:t>action in </a:t>
            </a:r>
            <a:r>
              <a:rPr dirty="0" sz="2800" b="0" i="1">
                <a:latin typeface="Arial"/>
                <a:cs typeface="Arial"/>
              </a:rPr>
              <a:t>the </a:t>
            </a:r>
            <a:r>
              <a:rPr dirty="0" sz="2800" spc="-5" b="0" i="1">
                <a:latin typeface="Arial"/>
                <a:cs typeface="Arial"/>
              </a:rPr>
              <a:t>public</a:t>
            </a:r>
            <a:r>
              <a:rPr dirty="0" sz="2800" spc="-95" b="0" i="1">
                <a:latin typeface="Arial"/>
                <a:cs typeface="Arial"/>
              </a:rPr>
              <a:t> </a:t>
            </a:r>
            <a:r>
              <a:rPr dirty="0" sz="2800" spc="-5" b="0" i="1"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  <a:p>
            <a:pPr marL="551180" marR="64135">
              <a:lnSpc>
                <a:spcPct val="89700"/>
              </a:lnSpc>
              <a:spcBef>
                <a:spcPts val="45"/>
              </a:spcBef>
            </a:pPr>
            <a:r>
              <a:rPr dirty="0" sz="2800" spc="-5" b="0" i="1">
                <a:latin typeface="Arial"/>
                <a:cs typeface="Arial"/>
              </a:rPr>
              <a:t>and </a:t>
            </a:r>
            <a:r>
              <a:rPr dirty="0" sz="2800" b="0" i="1">
                <a:latin typeface="Arial"/>
                <a:cs typeface="Arial"/>
              </a:rPr>
              <a:t>regulatory sectors </a:t>
            </a:r>
            <a:r>
              <a:rPr dirty="0" sz="2800" spc="-5" b="0" i="1">
                <a:latin typeface="Arial"/>
                <a:cs typeface="Arial"/>
              </a:rPr>
              <a:t>is upon us. </a:t>
            </a:r>
            <a:r>
              <a:rPr dirty="0" sz="2800" b="0" i="1">
                <a:latin typeface="Arial"/>
                <a:cs typeface="Arial"/>
              </a:rPr>
              <a:t>Even though the financial  </a:t>
            </a:r>
            <a:r>
              <a:rPr dirty="0" sz="2800" spc="-5" b="0" i="1">
                <a:latin typeface="Arial"/>
                <a:cs typeface="Arial"/>
              </a:rPr>
              <a:t>and </a:t>
            </a:r>
            <a:r>
              <a:rPr dirty="0" sz="2800" b="0" i="1">
                <a:latin typeface="Arial"/>
                <a:cs typeface="Arial"/>
              </a:rPr>
              <a:t>social cost </a:t>
            </a:r>
            <a:r>
              <a:rPr dirty="0" sz="2800" spc="-5" b="0" i="1">
                <a:latin typeface="Arial"/>
                <a:cs typeface="Arial"/>
              </a:rPr>
              <a:t>of </a:t>
            </a:r>
            <a:r>
              <a:rPr dirty="0" sz="2800" b="0" i="1">
                <a:latin typeface="Arial"/>
                <a:cs typeface="Arial"/>
              </a:rPr>
              <a:t>restricting such </a:t>
            </a:r>
            <a:r>
              <a:rPr dirty="0" sz="2800" spc="-5" b="0" i="1">
                <a:latin typeface="Arial"/>
                <a:cs typeface="Arial"/>
              </a:rPr>
              <a:t>devices would be </a:t>
            </a:r>
            <a:r>
              <a:rPr dirty="0" sz="2800" b="0" i="1">
                <a:latin typeface="Arial"/>
                <a:cs typeface="Arial"/>
              </a:rPr>
              <a:t>significant,  </a:t>
            </a:r>
            <a:r>
              <a:rPr dirty="0" sz="2800" b="0" i="1">
                <a:latin typeface="Arial"/>
                <a:cs typeface="Arial"/>
              </a:rPr>
              <a:t>those costs </a:t>
            </a:r>
            <a:r>
              <a:rPr dirty="0" sz="2800" spc="-5" b="0" i="1">
                <a:latin typeface="Arial"/>
                <a:cs typeface="Arial"/>
              </a:rPr>
              <a:t>pale in </a:t>
            </a:r>
            <a:r>
              <a:rPr dirty="0" sz="2800" b="0" i="1">
                <a:latin typeface="Arial"/>
                <a:cs typeface="Arial"/>
              </a:rPr>
              <a:t>comparison to the cost </a:t>
            </a:r>
            <a:r>
              <a:rPr dirty="0" sz="2800" spc="-5" b="0" i="1">
                <a:latin typeface="Arial"/>
                <a:cs typeface="Arial"/>
              </a:rPr>
              <a:t>in human lives </a:t>
            </a:r>
            <a:r>
              <a:rPr dirty="0" sz="2800" b="0" i="1">
                <a:latin typeface="Arial"/>
                <a:cs typeface="Arial"/>
              </a:rPr>
              <a:t>from  </a:t>
            </a:r>
            <a:r>
              <a:rPr dirty="0" sz="2800" spc="-5" b="0" i="1">
                <a:latin typeface="Arial"/>
                <a:cs typeface="Arial"/>
              </a:rPr>
              <a:t>doing nothing, only </a:t>
            </a:r>
            <a:r>
              <a:rPr dirty="0" sz="2800" b="0" i="1">
                <a:latin typeface="Arial"/>
                <a:cs typeface="Arial"/>
              </a:rPr>
              <a:t>to </a:t>
            </a:r>
            <a:r>
              <a:rPr dirty="0" sz="2800" spc="-5" b="0" i="1">
                <a:latin typeface="Arial"/>
                <a:cs typeface="Arial"/>
              </a:rPr>
              <a:t>discover </a:t>
            </a:r>
            <a:r>
              <a:rPr dirty="0" sz="2800" b="0" i="1">
                <a:latin typeface="Arial"/>
                <a:cs typeface="Arial"/>
              </a:rPr>
              <a:t>thirty </a:t>
            </a:r>
            <a:r>
              <a:rPr dirty="0" sz="2800" spc="-5" b="0" i="1">
                <a:latin typeface="Arial"/>
                <a:cs typeface="Arial"/>
              </a:rPr>
              <a:t>or </a:t>
            </a:r>
            <a:r>
              <a:rPr dirty="0" sz="2800" b="0" i="1">
                <a:latin typeface="Arial"/>
                <a:cs typeface="Arial"/>
              </a:rPr>
              <a:t>forty years from </a:t>
            </a:r>
            <a:r>
              <a:rPr dirty="0" sz="2800" spc="-5" b="0" i="1">
                <a:latin typeface="Arial"/>
                <a:cs typeface="Arial"/>
              </a:rPr>
              <a:t>now  </a:t>
            </a:r>
            <a:r>
              <a:rPr dirty="0" sz="2800" b="0" i="1">
                <a:latin typeface="Arial"/>
                <a:cs typeface="Arial"/>
              </a:rPr>
              <a:t>that the </a:t>
            </a:r>
            <a:r>
              <a:rPr dirty="0" sz="2800" spc="-5" b="0" i="1">
                <a:latin typeface="Arial"/>
                <a:cs typeface="Arial"/>
              </a:rPr>
              <a:t>early </a:t>
            </a:r>
            <a:r>
              <a:rPr dirty="0" sz="2800" b="0" i="1">
                <a:latin typeface="Arial"/>
                <a:cs typeface="Arial"/>
              </a:rPr>
              <a:t>signs </a:t>
            </a:r>
            <a:r>
              <a:rPr dirty="0" sz="2800" spc="-5" b="0" i="1">
                <a:latin typeface="Arial"/>
                <a:cs typeface="Arial"/>
              </a:rPr>
              <a:t>were pointing in </a:t>
            </a:r>
            <a:r>
              <a:rPr dirty="0" sz="2800" b="0" i="1">
                <a:latin typeface="Arial"/>
                <a:cs typeface="Arial"/>
              </a:rPr>
              <a:t>the right </a:t>
            </a:r>
            <a:r>
              <a:rPr dirty="0" sz="2800" spc="-5" b="0" i="1">
                <a:latin typeface="Arial"/>
                <a:cs typeface="Arial"/>
              </a:rPr>
              <a:t>direction. </a:t>
            </a:r>
            <a:r>
              <a:rPr dirty="0" sz="2800" b="0" i="1">
                <a:latin typeface="Arial"/>
                <a:cs typeface="Arial"/>
              </a:rPr>
              <a:t>If the  </a:t>
            </a:r>
            <a:r>
              <a:rPr dirty="0" sz="2800" spc="-5" b="0" i="1">
                <a:latin typeface="Arial"/>
                <a:cs typeface="Arial"/>
              </a:rPr>
              <a:t>probability of </a:t>
            </a:r>
            <a:r>
              <a:rPr dirty="0" sz="2800" b="0" i="1">
                <a:latin typeface="Arial"/>
                <a:cs typeface="Arial"/>
              </a:rPr>
              <a:t>carcinogenicity </a:t>
            </a:r>
            <a:r>
              <a:rPr dirty="0" sz="2800" spc="-5" b="0" i="1">
                <a:latin typeface="Arial"/>
                <a:cs typeface="Arial"/>
              </a:rPr>
              <a:t>is </a:t>
            </a:r>
            <a:r>
              <a:rPr dirty="0" sz="2800" spc="-45" b="0" i="1">
                <a:latin typeface="Arial"/>
                <a:cs typeface="Arial"/>
              </a:rPr>
              <a:t>low, </a:t>
            </a:r>
            <a:r>
              <a:rPr dirty="0" sz="2800" spc="-5" b="0" i="1">
                <a:latin typeface="Arial"/>
                <a:cs typeface="Arial"/>
              </a:rPr>
              <a:t>but </a:t>
            </a:r>
            <a:r>
              <a:rPr dirty="0" sz="2800" b="0" i="1">
                <a:latin typeface="Arial"/>
                <a:cs typeface="Arial"/>
              </a:rPr>
              <a:t>the magnitude </a:t>
            </a:r>
            <a:r>
              <a:rPr dirty="0" sz="2800" spc="-5" b="0" i="1">
                <a:latin typeface="Arial"/>
                <a:cs typeface="Arial"/>
              </a:rPr>
              <a:t>of </a:t>
            </a:r>
            <a:r>
              <a:rPr dirty="0" sz="2800" b="0" i="1">
                <a:latin typeface="Arial"/>
                <a:cs typeface="Arial"/>
              </a:rPr>
              <a:t>the  </a:t>
            </a:r>
            <a:r>
              <a:rPr dirty="0" sz="2800" spc="-5" b="0" i="1">
                <a:latin typeface="Arial"/>
                <a:cs typeface="Arial"/>
              </a:rPr>
              <a:t>potential harm is high, good public policy dictates </a:t>
            </a:r>
            <a:r>
              <a:rPr dirty="0" sz="2800" b="0" i="1">
                <a:latin typeface="Arial"/>
                <a:cs typeface="Arial"/>
              </a:rPr>
              <a:t>that the risk  </a:t>
            </a:r>
            <a:r>
              <a:rPr dirty="0" sz="2800" b="0" i="1">
                <a:latin typeface="Arial"/>
                <a:cs typeface="Arial"/>
              </a:rPr>
              <a:t>should </a:t>
            </a:r>
            <a:r>
              <a:rPr dirty="0" sz="2800" spc="-5" b="0" i="1">
                <a:latin typeface="Arial"/>
                <a:cs typeface="Arial"/>
              </a:rPr>
              <a:t>not be</a:t>
            </a:r>
            <a:r>
              <a:rPr dirty="0" sz="2800" spc="-90" b="0" i="1">
                <a:latin typeface="Arial"/>
                <a:cs typeface="Arial"/>
              </a:rPr>
              <a:t> </a:t>
            </a:r>
            <a:r>
              <a:rPr dirty="0" sz="2800" spc="-5" b="0" i="1">
                <a:latin typeface="Arial"/>
                <a:cs typeface="Arial"/>
              </a:rPr>
              <a:t>ignored.”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741" y="97777"/>
            <a:ext cx="10833100" cy="1285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tabLst>
                <a:tab pos="4622800" algn="l"/>
              </a:tabLst>
            </a:pP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Cell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Phone</a:t>
            </a:r>
            <a:r>
              <a:rPr dirty="0" sz="4000" spc="7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Right</a:t>
            </a:r>
            <a:r>
              <a:rPr dirty="0" sz="4000" spc="2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225">
                <a:solidFill>
                  <a:srgbClr val="FFFF00"/>
                </a:solidFill>
                <a:latin typeface="Arial"/>
                <a:cs typeface="Arial"/>
              </a:rPr>
              <a:t>To	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Know</a:t>
            </a:r>
            <a:r>
              <a:rPr dirty="0" sz="40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Ordinance</a:t>
            </a:r>
            <a:endParaRPr sz="4000">
              <a:latin typeface="Arial"/>
              <a:cs typeface="Arial"/>
            </a:endParaRPr>
          </a:p>
          <a:p>
            <a:pPr algn="ctr" marL="12065" marR="5080">
              <a:lnSpc>
                <a:spcPts val="2600"/>
              </a:lnSpc>
              <a:spcBef>
                <a:spcPts val="120"/>
              </a:spcBef>
            </a:pP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Unanimously passed by City of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Berkeley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California defended by Harvard Law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Professor 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Lawrence Lessig and </a:t>
            </a:r>
            <a:r>
              <a:rPr dirty="0" sz="2200" spc="-45">
                <a:solidFill>
                  <a:srgbClr val="FFFF00"/>
                </a:solidFill>
                <a:latin typeface="Arial"/>
                <a:cs typeface="Arial"/>
              </a:rPr>
              <a:t>Yale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Law Dean Robert</a:t>
            </a:r>
            <a:r>
              <a:rPr dirty="0" sz="22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Post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296" y="1835365"/>
            <a:ext cx="11275695" cy="4423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3005">
              <a:lnSpc>
                <a:spcPct val="100000"/>
              </a:lnSpc>
              <a:tabLst>
                <a:tab pos="280987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May  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2015:	requires cell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phone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retailers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provide a fact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sheet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"The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City of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Berkeley requires that you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be provided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the following</a:t>
            </a:r>
            <a:r>
              <a:rPr dirty="0" sz="26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notice:</a:t>
            </a:r>
            <a:endParaRPr sz="2600">
              <a:latin typeface="Arial"/>
              <a:cs typeface="Arial"/>
            </a:endParaRPr>
          </a:p>
          <a:p>
            <a:pPr algn="ctr" marL="12700" marR="5080">
              <a:lnSpc>
                <a:spcPct val="134600"/>
              </a:lnSpc>
            </a:pPr>
            <a:r>
              <a:rPr dirty="0" sz="2600" spc="-120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assure </a:t>
            </a:r>
            <a:r>
              <a:rPr dirty="0" sz="2600" spc="-30" i="1">
                <a:solidFill>
                  <a:srgbClr val="FFFFFF"/>
                </a:solidFill>
                <a:latin typeface="Arial"/>
                <a:cs typeface="Arial"/>
              </a:rPr>
              <a:t>safety,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the Federal Government requires that cell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phones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meet 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radio frequency (RF)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exposure guidelines.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If you carry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or use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phone in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pants or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shirt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pocket or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tucked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bra when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phone is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connected to a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wireless network,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you may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exceed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the federal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guidelines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RF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radiation.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Refer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instructions in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phone or user 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manual for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information about how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2600" i="1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600" spc="-5" i="1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dirty="0" sz="26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25" i="1">
                <a:solidFill>
                  <a:srgbClr val="FFFFFF"/>
                </a:solidFill>
                <a:latin typeface="Arial"/>
                <a:cs typeface="Arial"/>
              </a:rPr>
              <a:t>safely."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3593" rIns="0" bIns="0" rtlCol="0" vert="horz">
            <a:spAutoFit/>
          </a:bodyPr>
          <a:lstStyle/>
          <a:p>
            <a:pPr marL="2931795">
              <a:lnSpc>
                <a:spcPct val="100000"/>
              </a:lnSpc>
            </a:pPr>
            <a:r>
              <a:rPr dirty="0" sz="5400">
                <a:solidFill>
                  <a:srgbClr val="FFFF00"/>
                </a:solidFill>
                <a:latin typeface="Arial"/>
                <a:cs typeface="Arial"/>
              </a:rPr>
              <a:t>showthefineprint.org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7813" y="1748713"/>
            <a:ext cx="10400435" cy="4357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2" y="235981"/>
            <a:ext cx="1079218" cy="1079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595522" y="206642"/>
            <a:ext cx="1392288" cy="1079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0774" y="215849"/>
            <a:ext cx="6505575" cy="1854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89800"/>
              </a:lnSpc>
            </a:pPr>
            <a:r>
              <a:rPr dirty="0" sz="4500">
                <a:solidFill>
                  <a:srgbClr val="FFFF00"/>
                </a:solidFill>
                <a:latin typeface="Arial"/>
                <a:cs typeface="Arial"/>
              </a:rPr>
              <a:t>Standards for cell</a:t>
            </a:r>
            <a:r>
              <a:rPr dirty="0" sz="4500" spc="-114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500" spc="-5">
                <a:solidFill>
                  <a:srgbClr val="FFFF00"/>
                </a:solidFill>
                <a:latin typeface="Arial"/>
                <a:cs typeface="Arial"/>
              </a:rPr>
              <a:t>phones  </a:t>
            </a:r>
            <a:r>
              <a:rPr dirty="0" sz="4500" spc="-5">
                <a:solidFill>
                  <a:srgbClr val="FFFF00"/>
                </a:solidFill>
                <a:latin typeface="Arial"/>
                <a:cs typeface="Arial"/>
              </a:rPr>
              <a:t>based on outdated  assumptions</a:t>
            </a:r>
            <a:endParaRPr sz="4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501" y="2627464"/>
            <a:ext cx="10317480" cy="3724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1523365" indent="-457200">
              <a:lnSpc>
                <a:spcPts val="3700"/>
              </a:lnSpc>
              <a:buSzPct val="24285"/>
              <a:buChar char="•"/>
              <a:tabLst>
                <a:tab pos="469900" algn="l"/>
                <a:tab pos="6612255" algn="l"/>
              </a:tabLst>
            </a:pP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1997 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typical 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user</a:t>
            </a:r>
            <a:r>
              <a:rPr dirty="0" sz="3500" spc="-44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was</a:t>
            </a:r>
            <a:r>
              <a:rPr dirty="0" sz="3500" spc="50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 spc="-30">
                <a:solidFill>
                  <a:srgbClr val="D1D1F0"/>
                </a:solidFill>
                <a:latin typeface="Arial"/>
                <a:cs typeface="Arial"/>
              </a:rPr>
              <a:t>military,	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medical,</a:t>
            </a:r>
            <a:r>
              <a:rPr dirty="0" sz="3500" spc="-10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or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 business</a:t>
            </a:r>
            <a:endParaRPr sz="3500">
              <a:latin typeface="Arial"/>
              <a:cs typeface="Arial"/>
            </a:endParaRPr>
          </a:p>
          <a:p>
            <a:pPr marL="469900" marR="5080" indent="-457200">
              <a:lnSpc>
                <a:spcPts val="3800"/>
              </a:lnSpc>
              <a:spcBef>
                <a:spcPts val="1019"/>
              </a:spcBef>
              <a:buSzPct val="24285"/>
              <a:buChar char="•"/>
              <a:tabLst>
                <a:tab pos="469900" algn="l"/>
              </a:tabLst>
            </a:pP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Employs the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head of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a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220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lb male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at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the top</a:t>
            </a:r>
            <a:r>
              <a:rPr dirty="0" sz="3500" spc="-8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98% 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of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military recruits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in</a:t>
            </a:r>
            <a:r>
              <a:rPr dirty="0" sz="3500" spc="-9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1989</a:t>
            </a:r>
            <a:endParaRPr sz="3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40"/>
              </a:spcBef>
              <a:buSzPct val="24285"/>
              <a:buChar char="•"/>
              <a:tabLst>
                <a:tab pos="469900" algn="l"/>
              </a:tabLst>
            </a:pP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Designed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to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avoid heating after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6 minute</a:t>
            </a:r>
            <a:r>
              <a:rPr dirty="0" sz="3500" spc="-60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call</a:t>
            </a:r>
            <a:endParaRPr sz="3500">
              <a:latin typeface="Arial"/>
              <a:cs typeface="Arial"/>
            </a:endParaRPr>
          </a:p>
          <a:p>
            <a:pPr marL="469900" marR="1167765" indent="-457200">
              <a:lnSpc>
                <a:spcPts val="3700"/>
              </a:lnSpc>
              <a:spcBef>
                <a:spcPts val="1140"/>
              </a:spcBef>
              <a:buSzPct val="24285"/>
              <a:buChar char="•"/>
              <a:tabLst>
                <a:tab pos="469900" algn="l"/>
              </a:tabLst>
            </a:pP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Does not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consider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growing evidence of non- 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thermal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impacts </a:t>
            </a:r>
            <a:r>
              <a:rPr dirty="0" sz="3500">
                <a:solidFill>
                  <a:srgbClr val="D1D1F0"/>
                </a:solidFill>
                <a:latin typeface="Arial"/>
                <a:cs typeface="Arial"/>
              </a:rPr>
              <a:t>from chronic</a:t>
            </a:r>
            <a:r>
              <a:rPr dirty="0" sz="3500" spc="-105">
                <a:solidFill>
                  <a:srgbClr val="D1D1F0"/>
                </a:solidFill>
                <a:latin typeface="Arial"/>
                <a:cs typeface="Arial"/>
              </a:rPr>
              <a:t> </a:t>
            </a:r>
            <a:r>
              <a:rPr dirty="0" sz="3500" spc="-5">
                <a:solidFill>
                  <a:srgbClr val="D1D1F0"/>
                </a:solidFill>
                <a:latin typeface="Arial"/>
                <a:cs typeface="Arial"/>
              </a:rPr>
              <a:t>exposures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9236" y="1826895"/>
            <a:ext cx="4898809" cy="4642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527" y="197891"/>
            <a:ext cx="11121390" cy="12268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15820" marR="5080" indent="-2103120">
              <a:lnSpc>
                <a:spcPct val="100000"/>
              </a:lnSpc>
              <a:tabLst>
                <a:tab pos="2497455" algn="l"/>
              </a:tabLst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Baby</a:t>
            </a:r>
            <a:r>
              <a:rPr dirty="0" sz="4000" spc="10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Safe	Project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Underway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Globally</a:t>
            </a:r>
            <a:r>
              <a:rPr dirty="0" sz="40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to</a:t>
            </a:r>
            <a:r>
              <a:rPr dirty="0" sz="40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Promote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 Precautions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During</a:t>
            </a:r>
            <a:r>
              <a:rPr dirty="0" sz="40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Pregnancy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676" y="2653296"/>
            <a:ext cx="5933440" cy="276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100"/>
              </a:lnSpc>
            </a:pP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“As a research scientist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physician...I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am deeply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concerned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growing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to cell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phone and other 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wireless</a:t>
            </a:r>
            <a:r>
              <a:rPr dirty="0" sz="2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radiation”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Hugh </a:t>
            </a:r>
            <a:r>
              <a:rPr dirty="0" sz="2600" spc="-65">
                <a:solidFill>
                  <a:srgbClr val="FFFFFF"/>
                </a:solidFill>
                <a:latin typeface="Arial"/>
                <a:cs typeface="Arial"/>
              </a:rPr>
              <a:t>Taylor,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2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Chief </a:t>
            </a:r>
            <a:r>
              <a:rPr dirty="0" sz="2600" spc="-45">
                <a:solidFill>
                  <a:srgbClr val="FFFFFF"/>
                </a:solidFill>
                <a:latin typeface="Arial"/>
                <a:cs typeface="Arial"/>
              </a:rPr>
              <a:t>Yale-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New Haven</a:t>
            </a:r>
            <a:r>
              <a:rPr dirty="0" sz="2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934" y="0"/>
            <a:ext cx="4226924" cy="2037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005" rIns="0" bIns="0" rtlCol="0" vert="horz">
            <a:spAutoFit/>
          </a:bodyPr>
          <a:lstStyle/>
          <a:p>
            <a:pPr marL="6491605">
              <a:lnSpc>
                <a:spcPct val="1000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VODAFONE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650" y="1120317"/>
            <a:ext cx="11616690" cy="5033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542029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20-F</a:t>
            </a:r>
            <a:endParaRPr sz="1600">
              <a:latin typeface="Arial"/>
              <a:cs typeface="Arial"/>
            </a:endParaRPr>
          </a:p>
          <a:p>
            <a:pPr algn="ctr" marL="3541395">
              <a:lnSpc>
                <a:spcPct val="100000"/>
              </a:lnSpc>
              <a:spcBef>
                <a:spcPts val="28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(Annual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(foreign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issuer))</a:t>
            </a:r>
            <a:endParaRPr sz="1600">
              <a:latin typeface="Arial"/>
              <a:cs typeface="Arial"/>
            </a:endParaRPr>
          </a:p>
          <a:p>
            <a:pPr algn="ctr" marL="3542665">
              <a:lnSpc>
                <a:spcPct val="100000"/>
              </a:lnSpc>
              <a:spcBef>
                <a:spcPts val="28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Filed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06/10/14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 the Period Ending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03/31/1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20955">
              <a:lnSpc>
                <a:spcPct val="114599"/>
              </a:lnSpc>
              <a:spcBef>
                <a:spcPts val="1045"/>
              </a:spcBef>
            </a:pPr>
            <a:r>
              <a:rPr dirty="0" sz="2000" b="1" u="sng">
                <a:solidFill>
                  <a:srgbClr val="FFFFFF"/>
                </a:solidFill>
                <a:latin typeface="Arial"/>
                <a:cs typeface="Arial"/>
              </a:rPr>
              <a:t>“Principal </a:t>
            </a:r>
            <a:r>
              <a:rPr dirty="0" sz="2000" spc="-5" b="1" u="sng">
                <a:solidFill>
                  <a:srgbClr val="FFFFFF"/>
                </a:solidFill>
                <a:latin typeface="Arial"/>
                <a:cs typeface="Arial"/>
              </a:rPr>
              <a:t>Risks </a:t>
            </a:r>
            <a:r>
              <a:rPr dirty="0" sz="2000" b="1" u="sng">
                <a:solidFill>
                  <a:srgbClr val="FFFFFF"/>
                </a:solidFill>
                <a:latin typeface="Arial"/>
                <a:cs typeface="Arial"/>
              </a:rPr>
              <a:t>Factors </a:t>
            </a:r>
            <a:r>
              <a:rPr dirty="0" sz="2000" spc="-5" b="1" u="sng">
                <a:solidFill>
                  <a:srgbClr val="FFFFFF"/>
                </a:solidFill>
                <a:latin typeface="Arial"/>
                <a:cs typeface="Arial"/>
              </a:rPr>
              <a:t>and Uncertainties </a:t>
            </a:r>
            <a:r>
              <a:rPr dirty="0" sz="2000" b="1" u="sng">
                <a:solidFill>
                  <a:srgbClr val="FFFFFF"/>
                </a:solidFill>
                <a:latin typeface="Arial"/>
                <a:cs typeface="Arial"/>
              </a:rPr>
              <a:t># </a:t>
            </a:r>
            <a:r>
              <a:rPr dirty="0" sz="2000" spc="-5" b="1" u="sng">
                <a:solidFill>
                  <a:srgbClr val="FFFFFF"/>
                </a:solidFill>
                <a:latin typeface="Arial"/>
                <a:cs typeface="Arial"/>
              </a:rPr>
              <a:t>7: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Our business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be impacted by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actual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perceived health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risks associated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with the transmission of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radio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waves from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telephones, 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transmitters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and associated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75565">
              <a:lnSpc>
                <a:spcPct val="1153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Risk: Concerns have been expressed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electromagnetic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signals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emitted by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mobile telephone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handsets and base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stations may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pose health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risks. Authorities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Organization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(‘WHO’)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agree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is no evidence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 convinces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experts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exposure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 radio frequency fields from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devices and base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stations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operated within guideline limits has any adverse health</a:t>
            </a:r>
            <a:r>
              <a:rPr dirty="0" sz="20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effects.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>
              <a:lnSpc>
                <a:spcPct val="116700"/>
              </a:lnSpc>
            </a:pP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A change to this view could result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a range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of impacts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from a change to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national legislation,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to a</a:t>
            </a:r>
            <a:r>
              <a:rPr dirty="0" sz="2000" spc="-2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major 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reduction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mobile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phone usage or 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to major</a:t>
            </a:r>
            <a:r>
              <a:rPr dirty="0" sz="20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litigation.”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8619" rIns="0" bIns="0" rtlCol="0" vert="horz">
            <a:spAutoFit/>
          </a:bodyPr>
          <a:lstStyle/>
          <a:p>
            <a:pPr marL="6665595">
              <a:lnSpc>
                <a:spcPts val="4310"/>
              </a:lnSpc>
            </a:pP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China </a:t>
            </a:r>
            <a:r>
              <a:rPr dirty="0" sz="3600">
                <a:solidFill>
                  <a:srgbClr val="FFFF00"/>
                </a:solidFill>
                <a:latin typeface="Arial"/>
                <a:cs typeface="Arial"/>
              </a:rPr>
              <a:t>Mobile</a:t>
            </a:r>
            <a:r>
              <a:rPr dirty="0" sz="3600" spc="-9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00"/>
                </a:solidFill>
                <a:latin typeface="Arial"/>
                <a:cs typeface="Arial"/>
              </a:rPr>
              <a:t>Limited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8167" y="667321"/>
            <a:ext cx="5130126" cy="1419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4326" y="1232522"/>
            <a:ext cx="11130915" cy="551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694814">
              <a:lnSpc>
                <a:spcPts val="239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UNITED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STATES</a:t>
            </a:r>
            <a:endParaRPr sz="2000">
              <a:latin typeface="Arial"/>
              <a:cs typeface="Arial"/>
            </a:endParaRPr>
          </a:p>
          <a:p>
            <a:pPr algn="ctr" marL="5769610" marR="5080">
              <a:lnSpc>
                <a:spcPct val="100000"/>
              </a:lnSpc>
              <a:tabLst>
                <a:tab pos="725170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SECURITIES AND EXCHANGE</a:t>
            </a:r>
            <a:r>
              <a:rPr dirty="0" sz="20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COMMISSION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FORM  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20-F	2014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87655">
              <a:lnSpc>
                <a:spcPts val="2600"/>
              </a:lnSpc>
            </a:pP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“Actual or perceived health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risks associated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with the use of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could 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materially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impair our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ability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retain and attract customers, reduce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wireless 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telecommunications usage or </a:t>
            </a:r>
            <a:r>
              <a:rPr dirty="0" sz="2200" spc="-5" b="1" i="1">
                <a:solidFill>
                  <a:srgbClr val="FFFFFF"/>
                </a:solidFill>
                <a:latin typeface="Arial"/>
                <a:cs typeface="Arial"/>
              </a:rPr>
              <a:t>result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10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Arial"/>
                <a:cs typeface="Arial"/>
              </a:rPr>
              <a:t>litigation.”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209550">
              <a:lnSpc>
                <a:spcPct val="100400"/>
              </a:lnSpc>
            </a:pP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“...we cannot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be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certain that future studies,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irrespective of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their relative reliability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or 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trustworthiness,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will not impute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a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link between electromagnetic </a:t>
            </a:r>
            <a:r>
              <a:rPr dirty="0" sz="2200">
                <a:solidFill>
                  <a:srgbClr val="FFFF00"/>
                </a:solidFill>
                <a:latin typeface="Arial"/>
                <a:cs typeface="Arial"/>
              </a:rPr>
              <a:t>fields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and adverse health  </a:t>
            </a:r>
            <a:r>
              <a:rPr dirty="0" sz="2200" spc="-5">
                <a:solidFill>
                  <a:srgbClr val="FFFF00"/>
                </a:solidFill>
                <a:latin typeface="Arial"/>
                <a:cs typeface="Arial"/>
              </a:rPr>
              <a:t>effects.”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675640">
              <a:lnSpc>
                <a:spcPts val="26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“Research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issues is ongoing by government agencies, international health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organizations and other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scientific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bodies in order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better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scientific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understanding and public awareness 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 u="sng">
                <a:solidFill>
                  <a:srgbClr val="0563C1"/>
                </a:solidFill>
                <a:latin typeface="Arial"/>
                <a:cs typeface="Arial"/>
                <a:hlinkClick r:id="rId3"/>
              </a:rPr>
              <a:t>http://www.chinamobileltd.com/en/ir/reports/ar2014/2014_20f.pdf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973" y="2711805"/>
            <a:ext cx="10817225" cy="398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" marR="116205">
              <a:lnSpc>
                <a:spcPts val="2600"/>
              </a:lnSpc>
            </a:pP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“Unfavorable litigation or governmental investigation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results could require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us to 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pay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dirty="0" sz="22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amounts...”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200">
              <a:latin typeface="Times New Roman"/>
              <a:cs typeface="Times New Roman"/>
            </a:endParaRPr>
          </a:p>
          <a:p>
            <a:pPr marL="41910" marR="99695">
              <a:lnSpc>
                <a:spcPct val="1004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we deploy newer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technologies,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especially in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wireless area, we also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face current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 potential litigation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relating 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alleged adverse health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effects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customers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employees who use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such technologies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including,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example, wireless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handsets.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 indent="29209">
              <a:lnSpc>
                <a:spcPts val="2600"/>
              </a:lnSpc>
            </a:pP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incur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significant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expenses defending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such suits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or government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charges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required to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pay amounts or otherwise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our operations in ways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that could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materially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adversely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affect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our operations or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results.”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  <a:hlinkClick r:id="rId2"/>
              </a:rPr>
              <a:t>http://www.att.com/Investor/ATT_Annual/2014/downloads/att_ar2014_annualreport.pdf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9361" rIns="0" bIns="0" rtlCol="0" vert="horz">
            <a:spAutoFit/>
          </a:bodyPr>
          <a:lstStyle/>
          <a:p>
            <a:pPr algn="ctr" marL="4750435">
              <a:lnSpc>
                <a:spcPct val="100000"/>
              </a:lnSpc>
            </a:pPr>
            <a:r>
              <a:rPr dirty="0" sz="4000" spc="-75">
                <a:solidFill>
                  <a:srgbClr val="FFFF00"/>
                </a:solidFill>
                <a:latin typeface="Arial"/>
                <a:cs typeface="Arial"/>
              </a:rPr>
              <a:t>AT&amp;T</a:t>
            </a:r>
            <a:endParaRPr sz="4000">
              <a:latin typeface="Arial"/>
              <a:cs typeface="Arial"/>
            </a:endParaRPr>
          </a:p>
          <a:p>
            <a:pPr algn="ctr" marL="4749165">
              <a:lnSpc>
                <a:spcPct val="100000"/>
              </a:lnSpc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2014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dirty="0" sz="4000" spc="-3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234" y="480148"/>
            <a:ext cx="3665151" cy="171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546" rIns="0" bIns="0" rtlCol="0" vert="horz">
            <a:spAutoFit/>
          </a:bodyPr>
          <a:lstStyle/>
          <a:p>
            <a:pPr marL="2771140">
              <a:lnSpc>
                <a:spcPct val="100000"/>
              </a:lnSpc>
            </a:pPr>
            <a:r>
              <a:rPr dirty="0" sz="4000" spc="-20">
                <a:solidFill>
                  <a:srgbClr val="FFFF00"/>
                </a:solidFill>
                <a:latin typeface="Arial"/>
                <a:cs typeface="Arial"/>
              </a:rPr>
              <a:t>Would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you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give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two</a:t>
            </a:r>
            <a:r>
              <a:rPr dirty="0" sz="40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cents?*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721" y="1390332"/>
            <a:ext cx="10815955" cy="5179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87400">
              <a:lnSpc>
                <a:spcPct val="100000"/>
              </a:lnSpc>
            </a:pP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*Monthly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fee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on all devices, users,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IP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providers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80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Times New Roman"/>
              <a:cs typeface="Times New Roman"/>
            </a:endParaRPr>
          </a:p>
          <a:p>
            <a:pPr marL="241300" marR="392430" indent="-228600">
              <a:lnSpc>
                <a:spcPts val="3100"/>
              </a:lnSpc>
              <a:buChar char="•"/>
              <a:tabLst>
                <a:tab pos="241935" algn="l"/>
              </a:tabLst>
            </a:pP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Cross-disciplinary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programs in bioelectromagnetics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engineers, docs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&amp; computer</a:t>
            </a:r>
            <a:r>
              <a:rPr dirty="0" sz="29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scientists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marR="1191895" indent="-228600">
              <a:lnSpc>
                <a:spcPts val="3200"/>
              </a:lnSpc>
              <a:buChar char="•"/>
              <a:tabLst>
                <a:tab pos="241935" algn="l"/>
              </a:tabLst>
            </a:pP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data gaps and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R &amp; D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needs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re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hardware/software 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reconfigs &amp; research</a:t>
            </a:r>
            <a:r>
              <a:rPr dirty="0" sz="29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priorities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FFFFFF"/>
              </a:buClr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marR="208915" indent="-228600">
              <a:lnSpc>
                <a:spcPts val="3200"/>
              </a:lnSpc>
              <a:buChar char="•"/>
              <a:tabLst>
                <a:tab pos="241935" algn="l"/>
              </a:tabLst>
            </a:pP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Monitoring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special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populations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similar to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surveillance</a:t>
            </a:r>
            <a:r>
              <a:rPr dirty="0" sz="29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biological impacts of </a:t>
            </a:r>
            <a:r>
              <a:rPr dirty="0" sz="2900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phones and</a:t>
            </a:r>
            <a:r>
              <a:rPr dirty="0" sz="29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900" spc="-5">
                <a:solidFill>
                  <a:srgbClr val="FFFFFF"/>
                </a:solidFill>
                <a:latin typeface="Arial"/>
                <a:cs typeface="Arial"/>
              </a:rPr>
              <a:t>wireless,</a:t>
            </a:r>
            <a:endParaRPr sz="2900">
              <a:latin typeface="Arial"/>
              <a:cs typeface="Arial"/>
            </a:endParaRPr>
          </a:p>
          <a:p>
            <a:pPr lvl="1" marL="786765" indent="-316865">
              <a:lnSpc>
                <a:spcPct val="100000"/>
              </a:lnSpc>
              <a:spcBef>
                <a:spcPts val="100"/>
              </a:spcBef>
              <a:buChar char="•"/>
              <a:tabLst>
                <a:tab pos="786765" algn="l"/>
              </a:tabLst>
            </a:pP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hearing, </a:t>
            </a:r>
            <a:r>
              <a:rPr dirty="0" sz="2500" spc="-30">
                <a:solidFill>
                  <a:srgbClr val="FFFFFF"/>
                </a:solidFill>
                <a:latin typeface="Arial"/>
                <a:cs typeface="Arial"/>
              </a:rPr>
              <a:t>memory,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reaction time,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insomnia,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other behavioral</a:t>
            </a:r>
            <a:r>
              <a:rPr dirty="0" sz="2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endpoints</a:t>
            </a:r>
            <a:endParaRPr sz="2500">
              <a:latin typeface="Arial"/>
              <a:cs typeface="Arial"/>
            </a:endParaRPr>
          </a:p>
          <a:p>
            <a:pPr lvl="1" marL="6985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698500" algn="l"/>
              </a:tabLst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Sperm count &amp;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measures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reproductive</a:t>
            </a:r>
            <a:r>
              <a:rPr dirty="0" sz="25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600" y="1012189"/>
            <a:ext cx="10907395" cy="5749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marR="334645" indent="-456565">
              <a:lnSpc>
                <a:spcPts val="3200"/>
              </a:lnSpc>
              <a:buChar char="•"/>
              <a:tabLst>
                <a:tab pos="469900" algn="l"/>
              </a:tabLst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Avoid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carrying your mobile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phone on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body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(e.g.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pocket or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bra)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Clr>
                <a:srgbClr val="FFFFFF"/>
              </a:buClr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469265" marR="275590" indent="-456565">
              <a:lnSpc>
                <a:spcPts val="3200"/>
              </a:lnSpc>
              <a:buChar char="•"/>
              <a:tabLst>
                <a:tab pos="469900" algn="l"/>
              </a:tabLst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Avoid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holding any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mobile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phone against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body when in use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(i.e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27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head)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Clr>
                <a:srgbClr val="FFFFFF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your mobile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phone on loud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speaker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or with an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“air tube”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headset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Put your mobile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phone on ‘airplane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mode’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when not in</a:t>
            </a:r>
            <a:r>
              <a:rPr dirty="0" sz="27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Clr>
                <a:srgbClr val="FFFFFF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har char="•"/>
              <a:tabLst>
                <a:tab pos="469900" algn="l"/>
              </a:tabLst>
            </a:pP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Avoid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your mobile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phone in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cars, trains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elevators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  <a:buClr>
                <a:srgbClr val="FFFFFF"/>
              </a:buClr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469265" marR="79375" indent="-456565">
              <a:lnSpc>
                <a:spcPct val="101800"/>
              </a:lnSpc>
              <a:buChar char="•"/>
              <a:tabLst>
                <a:tab pos="469900" algn="l"/>
              </a:tabLst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Keep mobile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phones away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from you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are asleep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(out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bedroom)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2981" y="45720"/>
            <a:ext cx="912431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50900" algn="l"/>
              </a:tabLst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So	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how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can you minimise</a:t>
            </a:r>
            <a:r>
              <a:rPr dirty="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5">
                <a:solidFill>
                  <a:srgbClr val="FFFF00"/>
                </a:solidFill>
                <a:latin typeface="Arial"/>
                <a:cs typeface="Arial"/>
              </a:rPr>
              <a:t>exposure?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049" y="116979"/>
            <a:ext cx="9586595" cy="1219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2595" marR="5080" indent="-4240530">
              <a:lnSpc>
                <a:spcPts val="4800"/>
              </a:lnSpc>
            </a:pPr>
            <a:r>
              <a:rPr dirty="0" sz="4500">
                <a:solidFill>
                  <a:srgbClr val="FFFF00"/>
                </a:solidFill>
                <a:latin typeface="Arial"/>
                <a:cs typeface="Arial"/>
              </a:rPr>
              <a:t>Materials </a:t>
            </a:r>
            <a:r>
              <a:rPr dirty="0" sz="4500" spc="-5">
                <a:solidFill>
                  <a:srgbClr val="FFFF00"/>
                </a:solidFill>
                <a:latin typeface="Arial"/>
                <a:cs typeface="Arial"/>
              </a:rPr>
              <a:t>used with permission- </a:t>
            </a:r>
            <a:r>
              <a:rPr dirty="0" sz="4500">
                <a:solidFill>
                  <a:srgbClr val="FFFF00"/>
                </a:solidFill>
                <a:latin typeface="Arial"/>
                <a:cs typeface="Arial"/>
              </a:rPr>
              <a:t>thank  </a:t>
            </a:r>
            <a:r>
              <a:rPr dirty="0" sz="4500">
                <a:solidFill>
                  <a:srgbClr val="FFFF00"/>
                </a:solidFill>
                <a:latin typeface="Arial"/>
                <a:cs typeface="Arial"/>
              </a:rPr>
              <a:t>you!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513" y="1448752"/>
            <a:ext cx="10984865" cy="4945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buChar char="•"/>
              <a:tabLst>
                <a:tab pos="24193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Ashok Agarwal MD PhD,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Cleveland</a:t>
            </a:r>
            <a:r>
              <a:rPr dirty="0" sz="2200" spc="-2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Clinic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193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John Aitken, MD,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Laureate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Pro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Vice-Chancellor,</a:t>
            </a:r>
            <a:r>
              <a:rPr dirty="0" sz="22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Newcastle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193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Frank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Clegg,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former President Microsoft</a:t>
            </a:r>
            <a:r>
              <a:rPr dirty="0" sz="2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Canada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9"/>
              </a:spcBef>
              <a:buChar char="•"/>
              <a:tabLst>
                <a:tab pos="24193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Alvaro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 Salles, Claudio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Fernandez, Brazilian Federal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Universities,Rio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Grande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har char="•"/>
              <a:tabLst>
                <a:tab pos="241300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Joel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Moskowitz,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PhD,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University of California</a:t>
            </a:r>
            <a:r>
              <a:rPr dirty="0" sz="2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Berkeley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Nesrin Seyhan,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Suleyman Kaplan, Gazi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Ondokuz Mayis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Universities</a:t>
            </a:r>
            <a:endParaRPr sz="2200">
              <a:latin typeface="Arial"/>
              <a:cs typeface="Arial"/>
            </a:endParaRPr>
          </a:p>
          <a:p>
            <a:pPr marL="240665" marR="414655" indent="-227965">
              <a:lnSpc>
                <a:spcPct val="7960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Robert Nagourney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MD PhD,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Rational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Therapeutics,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John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West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MD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Orange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County 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Breast</a:t>
            </a:r>
            <a:r>
              <a:rPr dirty="0" sz="22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har char="•"/>
              <a:tabLst>
                <a:tab pos="241300" algn="l"/>
                <a:tab pos="908685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Lisa	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Bailey MD,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former President American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Cancer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Society/California,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breast</a:t>
            </a:r>
            <a:r>
              <a:rPr dirty="0" sz="2200" spc="-19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surgeon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Lloyd Morgan,BSEE, Robert Morris,MD,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PhD,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Environmental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200" spc="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35" i="1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R.S.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Sharma, MD, PhD India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Council of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Hugh 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Taylor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MD PhD, </a:t>
            </a:r>
            <a:r>
              <a:rPr dirty="0" sz="2200" spc="-45" i="1">
                <a:solidFill>
                  <a:srgbClr val="FFFFFF"/>
                </a:solidFill>
                <a:latin typeface="Arial"/>
                <a:cs typeface="Arial"/>
              </a:rPr>
              <a:t>Yale</a:t>
            </a:r>
            <a:r>
              <a:rPr dirty="0" sz="2200" spc="-7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2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Lukas Margaritis,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MD </a:t>
            </a:r>
            <a:r>
              <a:rPr dirty="0" sz="2200" spc="-5" i="1">
                <a:solidFill>
                  <a:srgbClr val="FFFFFF"/>
                </a:solidFill>
                <a:latin typeface="Arial"/>
                <a:cs typeface="Arial"/>
              </a:rPr>
              <a:t>University of</a:t>
            </a:r>
            <a:r>
              <a:rPr dirty="0" sz="22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i="1">
                <a:solidFill>
                  <a:srgbClr val="FFFFFF"/>
                </a:solidFill>
                <a:latin typeface="Arial"/>
                <a:cs typeface="Arial"/>
              </a:rPr>
              <a:t>Athens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94561" y="5909157"/>
            <a:ext cx="4030421" cy="629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54" y="1723872"/>
            <a:ext cx="10671175" cy="270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635">
              <a:lnSpc>
                <a:spcPct val="110400"/>
              </a:lnSpc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world is not dangerous because of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those 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who do harm, but because of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who look at 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it without doing</a:t>
            </a:r>
            <a:r>
              <a:rPr dirty="0" sz="4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endParaRPr sz="4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00"/>
              </a:spcBef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- Albert</a:t>
            </a:r>
            <a:r>
              <a:rPr dirty="0" sz="4000" spc="-7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Einstein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7297" y="4387329"/>
            <a:ext cx="3633317" cy="24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29587" y="3896004"/>
            <a:ext cx="3028315" cy="817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00050">
              <a:lnSpc>
                <a:spcPts val="21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Mobile Phones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Wi-Fi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Devices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Emit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Pulsed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Microwave</a:t>
            </a:r>
            <a:endParaRPr sz="1800">
              <a:latin typeface="Times New Roman"/>
              <a:cs typeface="Times New Roman"/>
            </a:endParaRPr>
          </a:p>
          <a:p>
            <a:pPr algn="ctr" marL="23495">
              <a:lnSpc>
                <a:spcPts val="214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Radiation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0794" y="1747494"/>
            <a:ext cx="4759325" cy="1851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ehtrust.org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facebook.com/EHTrust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0794" y="4185894"/>
            <a:ext cx="3026410" cy="632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@saferphones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0794" y="5405097"/>
            <a:ext cx="3326129" cy="116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@devraleedavis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2310" rIns="0" bIns="0" rtlCol="0" vert="horz">
            <a:spAutoFit/>
          </a:bodyPr>
          <a:lstStyle/>
          <a:p>
            <a:pPr marL="4689475">
              <a:lnSpc>
                <a:spcPct val="100000"/>
              </a:lnSpc>
            </a:pPr>
            <a:r>
              <a:rPr dirty="0" sz="4800" spc="-10">
                <a:solidFill>
                  <a:srgbClr val="FFFF00"/>
                </a:solidFill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2936" y="2549842"/>
            <a:ext cx="6969125" cy="9194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>
                <a:solidFill>
                  <a:srgbClr val="FFFFFF"/>
                </a:solidFill>
                <a:latin typeface="Arial"/>
                <a:cs typeface="Arial"/>
              </a:rPr>
              <a:t>Slides for</a:t>
            </a:r>
            <a:r>
              <a:rPr dirty="0" sz="6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0" spc="-5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6447472"/>
            <a:ext cx="60706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11/29/15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3435" y="6274752"/>
            <a:ext cx="3949700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copyright@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www.ehtrust.org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permission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granted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only for 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limited use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attribution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Environmental Health Trust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copy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info@ehtrust.org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00155" y="6447625"/>
            <a:ext cx="18034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447" rIns="0" bIns="0" rtlCol="0" vert="horz">
            <a:spAutoFit/>
          </a:bodyPr>
          <a:lstStyle/>
          <a:p>
            <a:pPr marL="3407410" marR="5080" indent="-3107055">
              <a:lnSpc>
                <a:spcPts val="4300"/>
              </a:lnSpc>
            </a:pP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Since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1997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secondary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insurers do not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cover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health 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damages </a:t>
            </a:r>
            <a:r>
              <a:rPr dirty="0" sz="4000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dirty="0" sz="4000" spc="-9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00"/>
                </a:solidFill>
                <a:latin typeface="Arial"/>
                <a:cs typeface="Arial"/>
              </a:rPr>
              <a:t>wireless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615" y="1861820"/>
            <a:ext cx="11440795" cy="4200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FFFFF"/>
              </a:buClr>
              <a:buChar char="•"/>
              <a:tabLst>
                <a:tab pos="470534" algn="l"/>
              </a:tabLst>
            </a:pPr>
            <a:r>
              <a:rPr dirty="0" sz="2500" spc="-5" u="heavy">
                <a:solidFill>
                  <a:srgbClr val="0563C1"/>
                </a:solidFill>
                <a:latin typeface="Arial"/>
                <a:cs typeface="Arial"/>
              </a:rPr>
              <a:t>Lloyds of London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denies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coverage for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health damages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wireless</a:t>
            </a:r>
            <a:r>
              <a:rPr dirty="0" sz="2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69900" marR="1344930" indent="-457200">
              <a:lnSpc>
                <a:spcPct val="100000"/>
              </a:lnSpc>
              <a:buClr>
                <a:srgbClr val="FFFFFF"/>
              </a:buClr>
              <a:buChar char="•"/>
              <a:tabLst>
                <a:tab pos="470534" algn="l"/>
                <a:tab pos="2763520" algn="l"/>
              </a:tabLst>
            </a:pPr>
            <a:r>
              <a:rPr dirty="0" sz="2500" spc="-5" u="heavy">
                <a:solidFill>
                  <a:srgbClr val="0563C1"/>
                </a:solidFill>
                <a:latin typeface="Arial"/>
                <a:cs typeface="Arial"/>
              </a:rPr>
              <a:t>Swiss </a:t>
            </a:r>
            <a:r>
              <a:rPr dirty="0" sz="2500" spc="20" u="heavy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2500" spc="-5" u="heavy">
                <a:solidFill>
                  <a:srgbClr val="0563C1"/>
                </a:solidFill>
                <a:latin typeface="Arial"/>
                <a:cs typeface="Arial"/>
              </a:rPr>
              <a:t>Re </a:t>
            </a:r>
            <a:r>
              <a:rPr dirty="0" sz="2500" spc="30" u="heavy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dirty="0" sz="2500" spc="-5" u="heavy">
                <a:solidFill>
                  <a:srgbClr val="0563C1"/>
                </a:solidFill>
                <a:latin typeface="Arial"/>
                <a:cs typeface="Arial"/>
              </a:rPr>
              <a:t>2014</a:t>
            </a:r>
            <a:r>
              <a:rPr dirty="0" sz="2500" spc="-5">
                <a:solidFill>
                  <a:srgbClr val="0563C1"/>
                </a:solidFill>
                <a:latin typeface="Arial"/>
                <a:cs typeface="Arial"/>
              </a:rPr>
              <a:t>	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rates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electromagnetic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fields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as one of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the 6</a:t>
            </a:r>
            <a:r>
              <a:rPr dirty="0" sz="2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top</a:t>
            </a:r>
            <a:r>
              <a:rPr dirty="0" sz="2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risks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businesses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face </a:t>
            </a:r>
            <a:r>
              <a:rPr dirty="0" sz="2500" spc="-35">
                <a:solidFill>
                  <a:srgbClr val="FFFFFF"/>
                </a:solidFill>
                <a:latin typeface="Arial"/>
                <a:cs typeface="Arial"/>
              </a:rPr>
              <a:t>today,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above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things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Mad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Cow</a:t>
            </a:r>
            <a:r>
              <a:rPr dirty="0" sz="2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Disease.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10985500" algn="l"/>
              </a:tabLst>
            </a:pPr>
            <a:r>
              <a:rPr dirty="0" sz="2500" i="1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Ris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k from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 danger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linke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d to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EMF can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 b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e classified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emergen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t risk”--	the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 same category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once occupied by</a:t>
            </a:r>
            <a:r>
              <a:rPr dirty="0" sz="2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asbestos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469900" marR="570230" indent="-457200">
              <a:lnSpc>
                <a:spcPct val="100000"/>
              </a:lnSpc>
              <a:buChar char="•"/>
              <a:tabLst>
                <a:tab pos="469900" algn="l"/>
                <a:tab pos="8145145" algn="l"/>
              </a:tabLst>
            </a:pP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General Insurance Exclusions: </a:t>
            </a:r>
            <a:r>
              <a:rPr dirty="0" sz="2500" spc="3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Electromagnetic</a:t>
            </a:r>
            <a:r>
              <a:rPr dirty="0" sz="2500" spc="3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fields	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directly</a:t>
            </a:r>
            <a:r>
              <a:rPr dirty="0" sz="2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indirectly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 arising out of,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resulting from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contributed to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by electromagnetic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fields, 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electromagnetic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radiation,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electromagnetism, </a:t>
            </a:r>
            <a:r>
              <a:rPr dirty="0" sz="2500">
                <a:solidFill>
                  <a:srgbClr val="FFFFFF"/>
                </a:solidFill>
                <a:latin typeface="Arial"/>
                <a:cs typeface="Arial"/>
              </a:rPr>
              <a:t>radio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waves or</a:t>
            </a:r>
            <a:r>
              <a:rPr dirty="0" sz="2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Arial"/>
                <a:cs typeface="Arial"/>
              </a:rPr>
              <a:t>noise.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0482" y="1167041"/>
            <a:ext cx="9128125" cy="14154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8000">
              <a:lnSpc>
                <a:spcPct val="100000"/>
              </a:lnSpc>
            </a:pPr>
            <a:r>
              <a:rPr dirty="0" sz="4800" spc="-5">
                <a:solidFill>
                  <a:srgbClr val="FFFFFF"/>
                </a:solidFill>
                <a:latin typeface="Calibri"/>
                <a:cs typeface="Calibri"/>
              </a:rPr>
              <a:t>Scientiﬁc</a:t>
            </a:r>
            <a:r>
              <a:rPr dirty="0" sz="4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5">
                <a:solidFill>
                  <a:srgbClr val="FFFFFF"/>
                </a:solidFill>
                <a:latin typeface="Calibri"/>
                <a:cs typeface="Calibri"/>
              </a:rPr>
              <a:t>Collaborators</a:t>
            </a:r>
            <a:endParaRPr sz="4800">
              <a:latin typeface="Calibri"/>
              <a:cs typeface="Calibri"/>
            </a:endParaRPr>
          </a:p>
          <a:p>
            <a:pPr marL="12700" marR="5080">
              <a:lnSpc>
                <a:spcPct val="111100"/>
              </a:lnSpc>
              <a:spcBef>
                <a:spcPts val="51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Claudio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Enrique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Fernandez-Rodriguez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Federal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Institute 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Education,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Technology 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Rio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Grande 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Sul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IFRS,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Canoas,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RS,</a:t>
            </a:r>
            <a:r>
              <a:rPr dirty="0" sz="1800" spc="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Brazil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0482" y="2891292"/>
            <a:ext cx="9344025" cy="337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3500">
              <a:lnSpc>
                <a:spcPct val="1157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Alvaro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Augusto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A.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Salles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 Electrical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Engineering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Department,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Federal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Rio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Grande </a:t>
            </a:r>
            <a:r>
              <a:rPr dirty="0" sz="1800" spc="45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Sul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UFRGS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Porto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Alegre,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RS,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Brazil,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Prof. Emeritus,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Anthony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B.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Miller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MD,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FRCP,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FRCP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(C),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FFPH,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FACE,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Univ 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Toronto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60350">
              <a:lnSpc>
                <a:spcPct val="115700"/>
              </a:lnSpc>
            </a:pP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Annie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Sasco,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MD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DrPH,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former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Chief 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Epidemiology 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Cancer Prevention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Agency </a:t>
            </a:r>
            <a:r>
              <a:rPr dirty="0" sz="1800" spc="2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Cancer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(IARC)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Lyon, France,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Prof.</a:t>
            </a:r>
            <a:r>
              <a:rPr dirty="0" sz="180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INSERM</a:t>
            </a:r>
            <a:endParaRPr sz="1800">
              <a:latin typeface="Arial"/>
              <a:cs typeface="Arial"/>
            </a:endParaRPr>
          </a:p>
          <a:p>
            <a:pPr marL="12700" marR="260350">
              <a:lnSpc>
                <a:spcPct val="189800"/>
              </a:lnSpc>
              <a:spcBef>
                <a:spcPts val="900"/>
              </a:spcBef>
            </a:pP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Robert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D.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Morris, MD,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PhD,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Lloyd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Morgan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B.S.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Electrical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Engineer,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EHT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Sr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Scientists 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Siegal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Sadetzki 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MD </a:t>
            </a: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MPH,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Prof.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Gertner 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Institute </a:t>
            </a:r>
            <a:r>
              <a:rPr dirty="0" sz="1800" spc="3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Epidemiology,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Tel</a:t>
            </a:r>
            <a:r>
              <a:rPr dirty="0" sz="180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Aviv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3115" y="176838"/>
            <a:ext cx="6278295" cy="104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7187" y="554609"/>
            <a:ext cx="6003925" cy="96964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04545" marR="5080" indent="-792480">
              <a:lnSpc>
                <a:spcPts val="3800"/>
              </a:lnSpc>
            </a:pP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Digital Dementia Diagnosed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in 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South </a:t>
            </a: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Korean</a:t>
            </a:r>
            <a:r>
              <a:rPr dirty="0" sz="3600" spc="-5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Children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0140" y="2028017"/>
            <a:ext cx="4537710" cy="293878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 marR="87630">
              <a:lnSpc>
                <a:spcPct val="99500"/>
              </a:lnSpc>
              <a:spcBef>
                <a:spcPts val="5"/>
              </a:spcBef>
            </a:pPr>
            <a:r>
              <a:rPr dirty="0" sz="2400" spc="-50">
                <a:solidFill>
                  <a:srgbClr val="FFFFFF"/>
                </a:solidFill>
                <a:latin typeface="Times New Roman"/>
                <a:cs typeface="Times New Roman"/>
              </a:rPr>
              <a:t>Dr.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Byun 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Gi-Won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 cognitive expert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from the Balance Brain Center in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Seoul, South Korea states,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Young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People who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are heavy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technology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  <a:spcBef>
                <a:spcPts val="3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users are likely to have a properly  developed left hemisphere of the  brain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while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the right hemisphere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will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 unused and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Times New Roman"/>
                <a:cs typeface="Times New Roman"/>
              </a:rPr>
              <a:t>underdeveloped.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109787"/>
            <a:ext cx="4411129" cy="269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97520" y="1604962"/>
            <a:ext cx="9592310" cy="0"/>
          </a:xfrm>
          <a:custGeom>
            <a:avLst/>
            <a:gdLst/>
            <a:ahLst/>
            <a:cxnLst/>
            <a:rect l="l" t="t" r="r" b="b"/>
            <a:pathLst>
              <a:path w="9592310" h="0">
                <a:moveTo>
                  <a:pt x="0" y="0"/>
                </a:moveTo>
                <a:lnTo>
                  <a:pt x="9592075" y="1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5869" rIns="0" bIns="0" rtlCol="0" vert="horz">
            <a:spAutoFit/>
          </a:bodyPr>
          <a:lstStyle/>
          <a:p>
            <a:pPr marL="622300" marR="5080">
              <a:lnSpc>
                <a:spcPts val="3800"/>
              </a:lnSpc>
            </a:pP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Korean </a:t>
            </a:r>
            <a:r>
              <a:rPr dirty="0" sz="36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government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studies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on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digital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addiction and 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dementia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0634" y="2187575"/>
            <a:ext cx="11370724" cy="394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0634" y="1600202"/>
            <a:ext cx="11365230" cy="5080"/>
          </a:xfrm>
          <a:custGeom>
            <a:avLst/>
            <a:gdLst/>
            <a:ahLst/>
            <a:cxnLst/>
            <a:rect l="l" t="t" r="r" b="b"/>
            <a:pathLst>
              <a:path w="11365230" h="5080">
                <a:moveTo>
                  <a:pt x="0" y="4760"/>
                </a:moveTo>
                <a:lnTo>
                  <a:pt x="11364901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9829" y="1219200"/>
            <a:ext cx="5179479" cy="5275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1209" y="563879"/>
            <a:ext cx="3735070" cy="680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</a:rPr>
              <a:t>operability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now!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22" y="2230147"/>
            <a:ext cx="4768850" cy="1103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9800"/>
              </a:lnSpc>
            </a:pPr>
            <a:r>
              <a:rPr dirty="0" sz="2800" spc="-25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gree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on a commonly</a:t>
            </a:r>
            <a:r>
              <a:rPr dirty="0" sz="2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used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widely </a:t>
            </a:r>
            <a:r>
              <a:rPr dirty="0" sz="2600" i="1">
                <a:solidFill>
                  <a:srgbClr val="FFFFFF"/>
                </a:solidFill>
                <a:latin typeface="Times New Roman"/>
                <a:cs typeface="Times New Roman"/>
              </a:rPr>
              <a:t>blessed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vocabulary and  grammar for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EMF!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8610" y="6287770"/>
            <a:ext cx="4110354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copyright@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www.ehtrust.org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permission granted only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6191" y="6287770"/>
            <a:ext cx="14090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attribution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26348" y="6287770"/>
            <a:ext cx="95440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8" y="6432143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8610" y="6287770"/>
            <a:ext cx="724217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copyright@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www.ehtrust.org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permission granted only for limited use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attribution to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085" y="2516187"/>
            <a:ext cx="1308100" cy="646430"/>
          </a:xfrm>
          <a:custGeom>
            <a:avLst/>
            <a:gdLst/>
            <a:ahLst/>
            <a:cxnLst/>
            <a:rect l="l" t="t" r="r" b="b"/>
            <a:pathLst>
              <a:path w="1308100" h="646430">
                <a:moveTo>
                  <a:pt x="0" y="0"/>
                </a:moveTo>
                <a:lnTo>
                  <a:pt x="1308100" y="0"/>
                </a:lnTo>
                <a:lnTo>
                  <a:pt x="1308100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3007" y="2572067"/>
            <a:ext cx="73723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6350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Wireless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provider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3770" y="2519362"/>
            <a:ext cx="1344295" cy="646430"/>
          </a:xfrm>
          <a:custGeom>
            <a:avLst/>
            <a:gdLst/>
            <a:ahLst/>
            <a:cxnLst/>
            <a:rect l="l" t="t" r="r" b="b"/>
            <a:pathLst>
              <a:path w="1344295" h="646430">
                <a:moveTo>
                  <a:pt x="0" y="0"/>
                </a:moveTo>
                <a:lnTo>
                  <a:pt x="1344079" y="0"/>
                </a:lnTo>
                <a:lnTo>
                  <a:pt x="1344079" y="646112"/>
                </a:lnTo>
                <a:lnTo>
                  <a:pt x="0" y="646112"/>
                </a:lnTo>
                <a:lnTo>
                  <a:pt x="0" y="0"/>
                </a:lnTo>
                <a:close/>
              </a:path>
            </a:pathLst>
          </a:custGeom>
          <a:solidFill>
            <a:srgbClr val="DEE3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770" y="2519362"/>
            <a:ext cx="1343660" cy="645795"/>
          </a:xfrm>
          <a:custGeom>
            <a:avLst/>
            <a:gdLst/>
            <a:ahLst/>
            <a:cxnLst/>
            <a:rect l="l" t="t" r="r" b="b"/>
            <a:pathLst>
              <a:path w="1343660" h="645794">
                <a:moveTo>
                  <a:pt x="0" y="0"/>
                </a:moveTo>
                <a:lnTo>
                  <a:pt x="1343394" y="0"/>
                </a:lnTo>
                <a:lnTo>
                  <a:pt x="1343394" y="645782"/>
                </a:lnTo>
                <a:lnTo>
                  <a:pt x="0" y="645782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DEE3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66098" y="2575242"/>
            <a:ext cx="1356360" cy="594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34645" marR="300990" indent="-17145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Bioelectro-  magnetics  research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7850" y="2514600"/>
            <a:ext cx="1278890" cy="462280"/>
          </a:xfrm>
          <a:custGeom>
            <a:avLst/>
            <a:gdLst/>
            <a:ahLst/>
            <a:cxnLst/>
            <a:rect l="l" t="t" r="r" b="b"/>
            <a:pathLst>
              <a:path w="1278889" h="462280">
                <a:moveTo>
                  <a:pt x="0" y="461670"/>
                </a:moveTo>
                <a:lnTo>
                  <a:pt x="1278470" y="461670"/>
                </a:lnTo>
                <a:lnTo>
                  <a:pt x="127847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19894" y="2570480"/>
            <a:ext cx="112649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8445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Wireless  technology</a:t>
            </a: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R&amp;D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6321" y="2517775"/>
            <a:ext cx="1371600" cy="462280"/>
          </a:xfrm>
          <a:custGeom>
            <a:avLst/>
            <a:gdLst/>
            <a:ahLst/>
            <a:cxnLst/>
            <a:rect l="l" t="t" r="r" b="b"/>
            <a:pathLst>
              <a:path w="1371600" h="462280">
                <a:moveTo>
                  <a:pt x="0" y="461670"/>
                </a:moveTo>
                <a:lnTo>
                  <a:pt x="1371600" y="461670"/>
                </a:lnTo>
                <a:lnTo>
                  <a:pt x="1371600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D7F5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91126" y="2573655"/>
            <a:ext cx="122809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9055">
              <a:lnSpc>
                <a:spcPts val="1400"/>
              </a:lnSpc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Defense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&amp; Intel.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signal</a:t>
            </a:r>
            <a:r>
              <a:rPr dirty="0" sz="12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intelligence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7920" y="2516187"/>
            <a:ext cx="1085850" cy="646430"/>
          </a:xfrm>
          <a:prstGeom prst="rect">
            <a:avLst/>
          </a:prstGeom>
          <a:solidFill>
            <a:srgbClr val="EEF4E2"/>
          </a:solidFill>
        </p:spPr>
        <p:txBody>
          <a:bodyPr wrap="square" lIns="0" tIns="55880" rIns="0" bIns="0" rtlCol="0" vert="horz">
            <a:spAutoFit/>
          </a:bodyPr>
          <a:lstStyle/>
          <a:p>
            <a:pPr marL="248920" marR="236220" indent="33655">
              <a:lnSpc>
                <a:spcPts val="1400"/>
              </a:lnSpc>
              <a:spcBef>
                <a:spcPts val="44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Physics  research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740" y="1416685"/>
            <a:ext cx="10378440" cy="843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1600"/>
              </a:lnSpc>
              <a:buAutoNum type="arabicPeriod"/>
              <a:tabLst>
                <a:tab pos="356235" algn="l"/>
              </a:tabLst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Radio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frequency spectrum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limited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(though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instantly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renewable)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natural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resource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essential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modern civilization, yet there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describe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it!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Clr>
                <a:srgbClr val="FFFFFF"/>
              </a:buClr>
              <a:buFont typeface="Arial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domains need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record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process data about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real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EMF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emissions and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measurements.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740" y="3102990"/>
            <a:ext cx="356044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3.	Data </a:t>
            </a:r>
            <a:r>
              <a:rPr dirty="0" sz="1400" i="1">
                <a:solidFill>
                  <a:srgbClr val="FFFFFF"/>
                </a:solidFill>
                <a:latin typeface="Arial"/>
                <a:cs typeface="Arial"/>
              </a:rPr>
              <a:t>communication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requires</a:t>
            </a:r>
            <a:r>
              <a:rPr dirty="0" sz="1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standards.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6740" y="3316279"/>
            <a:ext cx="10342245" cy="199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800" marR="5080" indent="-342900">
              <a:lnSpc>
                <a:spcPct val="101200"/>
              </a:lnSpc>
              <a:buChar char="•"/>
              <a:tabLst>
                <a:tab pos="81343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Open standards maximize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opportunities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 communication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systems. A standard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dirty="0" sz="1400" spc="-2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standard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interfaces and/or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Semantic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practices.</a:t>
            </a:r>
            <a:endParaRPr sz="1400">
              <a:latin typeface="Arial"/>
              <a:cs typeface="Arial"/>
            </a:endParaRPr>
          </a:p>
          <a:p>
            <a:pPr marL="812800" indent="-342900">
              <a:lnSpc>
                <a:spcPts val="1600"/>
              </a:lnSpc>
              <a:buChar char="•"/>
              <a:tabLst>
                <a:tab pos="81343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standard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model supports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efficient publishing,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discovery,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assessment, access, aggregation and use of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data.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900">
              <a:latin typeface="Times New Roman"/>
              <a:cs typeface="Times New Roman"/>
            </a:endParaRPr>
          </a:p>
          <a:p>
            <a:pPr marL="355600" marR="224154" indent="-342900">
              <a:lnSpc>
                <a:spcPct val="101200"/>
              </a:lnSpc>
              <a:buAutoNum type="arabicPeriod" startAt="4"/>
              <a:tabLst>
                <a:tab pos="35623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standard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provides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 template for rigorous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useful data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collection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and aggregation.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 research, this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enables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comparison, verification,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averaging of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results,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longitudinal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studies, cross-disciplinary studies</a:t>
            </a:r>
            <a:r>
              <a:rPr dirty="0" sz="1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FFFFFF"/>
              </a:buClr>
              <a:buFont typeface="Arial"/>
              <a:buAutoNum type="arabicPeriod" startAt="4"/>
            </a:pPr>
            <a:endParaRPr sz="1350">
              <a:latin typeface="Times New Roman"/>
              <a:cs typeface="Times New Roman"/>
            </a:endParaRPr>
          </a:p>
          <a:p>
            <a:pPr marL="355600" marR="126364" indent="-342900">
              <a:lnSpc>
                <a:spcPct val="101200"/>
              </a:lnSpc>
              <a:buAutoNum type="arabicPeriod" startAt="4"/>
              <a:tabLst>
                <a:tab pos="35623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Open standards create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opportunities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innovation and new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markets.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Convergence of digital and wireless is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still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new,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still ripe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innovation.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97520" y="45719"/>
            <a:ext cx="9674860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lack uniform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standards for measuring Electromagnetic Fields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(EMF)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853770" y="2512221"/>
          <a:ext cx="4939030" cy="471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489"/>
                <a:gridCol w="1897854"/>
                <a:gridCol w="1294490"/>
              </a:tblGrid>
              <a:tr h="461670">
                <a:tc>
                  <a:txBody>
                    <a:bodyPr/>
                    <a:lstStyle/>
                    <a:p>
                      <a:pPr marL="118745" marR="105410" indent="325755">
                        <a:lnSpc>
                          <a:spcPts val="1400"/>
                        </a:lnSpc>
                        <a:spcBef>
                          <a:spcPts val="45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Government  regulation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EMF</a:t>
                      </a:r>
                      <a:r>
                        <a:rPr dirty="0" sz="12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EFDE3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252729" indent="135255">
                        <a:lnSpc>
                          <a:spcPts val="1400"/>
                        </a:lnSpc>
                        <a:spcBef>
                          <a:spcPts val="420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Remote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sensing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operations and</a:t>
                      </a:r>
                      <a:r>
                        <a:rPr dirty="0" sz="12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R&amp;D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0579">
                      <a:solidFill>
                        <a:srgbClr val="FFFFFF"/>
                      </a:solidFill>
                      <a:prstDash val="solid"/>
                    </a:lnL>
                    <a:lnR w="9520">
                      <a:solidFill>
                        <a:srgbClr val="96A8BE"/>
                      </a:solidFill>
                      <a:prstDash val="solid"/>
                    </a:lnR>
                    <a:solidFill>
                      <a:srgbClr val="FFD9BC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113030" indent="-212090">
                        <a:lnSpc>
                          <a:spcPts val="1400"/>
                        </a:lnSpc>
                        <a:spcBef>
                          <a:spcPts val="40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Others?</a:t>
                      </a:r>
                      <a:r>
                        <a:rPr dirty="0" sz="12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Future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uses</a:t>
                      </a:r>
                      <a:r>
                        <a:rPr dirty="0" sz="1200" spc="-9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0">
                      <a:solidFill>
                        <a:srgbClr val="96A8BE"/>
                      </a:solidFill>
                      <a:prstDash val="solid"/>
                    </a:lnL>
                    <a:lnR w="9520">
                      <a:solidFill>
                        <a:srgbClr val="96A8BE"/>
                      </a:solidFill>
                      <a:prstDash val="solid"/>
                    </a:lnR>
                    <a:lnT w="9520">
                      <a:solidFill>
                        <a:srgbClr val="96A8BE"/>
                      </a:solidFill>
                      <a:prstDash val="solid"/>
                    </a:lnT>
                    <a:lnB w="9520">
                      <a:solidFill>
                        <a:srgbClr val="96A8BE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0" y="1192213"/>
            <a:ext cx="9103779" cy="5172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59600" y="4519612"/>
            <a:ext cx="1488020" cy="1579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7179" y="5240337"/>
            <a:ext cx="397929" cy="401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88451" y="4628832"/>
            <a:ext cx="319405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363720" marR="5080" indent="-3355340">
              <a:lnSpc>
                <a:spcPts val="38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An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open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standard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would open up opportunities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for cloud 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analytics and</a:t>
            </a:r>
            <a:r>
              <a:rPr dirty="0" sz="32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apps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75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277609"/>
            <a:ext cx="245999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092E5C"/>
                </a:solidFill>
                <a:latin typeface="Arial"/>
                <a:cs typeface="Arial"/>
              </a:rPr>
              <a:t>copyright@ 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  <a:hlinkClick r:id="rId2"/>
              </a:rPr>
              <a:t>www.ehtrust.org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</a:rPr>
              <a:t> permission</a:t>
            </a:r>
            <a:r>
              <a:rPr dirty="0" sz="900" spc="-85">
                <a:solidFill>
                  <a:srgbClr val="092E5C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</a:rPr>
              <a:t>granted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6404597"/>
            <a:ext cx="263652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092E5C"/>
                </a:solidFill>
                <a:latin typeface="Arial"/>
                <a:cs typeface="Arial"/>
              </a:rPr>
              <a:t>only </a:t>
            </a:r>
            <a:r>
              <a:rPr dirty="0" sz="900">
                <a:solidFill>
                  <a:srgbClr val="092E5C"/>
                </a:solidFill>
                <a:latin typeface="Arial"/>
                <a:cs typeface="Arial"/>
              </a:rPr>
              <a:t>for 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</a:rPr>
              <a:t>limited use with attribution </a:t>
            </a:r>
            <a:r>
              <a:rPr dirty="0" sz="900">
                <a:solidFill>
                  <a:srgbClr val="092E5C"/>
                </a:solidFill>
                <a:latin typeface="Arial"/>
                <a:cs typeface="Arial"/>
              </a:rPr>
              <a:t>to</a:t>
            </a:r>
            <a:r>
              <a:rPr dirty="0" sz="900" spc="-60">
                <a:solidFill>
                  <a:srgbClr val="092E5C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092E5C"/>
                </a:solidFill>
                <a:latin typeface="Arial"/>
                <a:cs typeface="Arial"/>
              </a:rPr>
              <a:t>Environmental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442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Open Geospatial</a:t>
            </a:r>
            <a:r>
              <a:rPr dirty="0" sz="4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Consortium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658" y="2872104"/>
            <a:ext cx="5352415" cy="2255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133350" indent="-228600">
              <a:lnSpc>
                <a:spcPts val="1700"/>
              </a:lnSpc>
              <a:buChar char="•"/>
              <a:tabLst>
                <a:tab pos="246379" algn="l"/>
              </a:tabLst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Not-for-profit, international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consortium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of 500+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industry,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government, and university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members,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Google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Founded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1994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•"/>
              <a:tabLst>
                <a:tab pos="241300" algn="l"/>
              </a:tabLst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based on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collaboration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consensus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80"/>
              </a:spcBef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Members set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policies and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procedures.</a:t>
            </a:r>
            <a:endParaRPr sz="1600">
              <a:latin typeface="Arial"/>
              <a:cs typeface="Arial"/>
            </a:endParaRPr>
          </a:p>
          <a:p>
            <a:pPr marL="241300" marR="5080" indent="-228600">
              <a:lnSpc>
                <a:spcPts val="17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alliance partners: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W3C, OASIS, ITU, ISO, Smart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Grid Interoperability Panel,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buildingSMART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International, 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4820" y="2943225"/>
            <a:ext cx="5209540" cy="1256030"/>
          </a:xfrm>
          <a:custGeom>
            <a:avLst/>
            <a:gdLst/>
            <a:ahLst/>
            <a:cxnLst/>
            <a:rect l="l" t="t" r="r" b="b"/>
            <a:pathLst>
              <a:path w="5209540" h="1256029">
                <a:moveTo>
                  <a:pt x="0" y="0"/>
                </a:moveTo>
                <a:lnTo>
                  <a:pt x="5209120" y="0"/>
                </a:lnTo>
                <a:lnTo>
                  <a:pt x="5209120" y="1255725"/>
                </a:lnTo>
                <a:lnTo>
                  <a:pt x="0" y="1255725"/>
                </a:lnTo>
                <a:lnTo>
                  <a:pt x="0" y="0"/>
                </a:lnTo>
                <a:close/>
              </a:path>
            </a:pathLst>
          </a:custGeom>
          <a:solidFill>
            <a:srgbClr val="FFFC7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21577" y="2926073"/>
            <a:ext cx="1433944" cy="419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21577" y="3217021"/>
            <a:ext cx="4709160" cy="444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21577" y="3524601"/>
            <a:ext cx="4900358" cy="415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421577" y="3803072"/>
            <a:ext cx="3757358" cy="419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64820" y="2943225"/>
            <a:ext cx="5209540" cy="12560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60"/>
              </a:spcBef>
            </a:pPr>
            <a:r>
              <a:rPr dirty="0" sz="1800" spc="-5" u="sng">
                <a:latin typeface="Comic Sans MS"/>
                <a:cs typeface="Comic Sans MS"/>
              </a:rPr>
              <a:t>OGC</a:t>
            </a:r>
            <a:r>
              <a:rPr dirty="0" sz="1800" spc="-90" u="sng">
                <a:latin typeface="Comic Sans MS"/>
                <a:cs typeface="Comic Sans MS"/>
              </a:rPr>
              <a:t> </a:t>
            </a:r>
            <a:r>
              <a:rPr dirty="0" sz="1800" spc="-5" u="sng">
                <a:latin typeface="Comic Sans MS"/>
                <a:cs typeface="Comic Sans MS"/>
              </a:rPr>
              <a:t>Mission</a:t>
            </a:r>
            <a:endParaRPr sz="1800">
              <a:latin typeface="Comic Sans MS"/>
              <a:cs typeface="Comic Sans MS"/>
            </a:endParaRPr>
          </a:p>
          <a:p>
            <a:pPr marL="91440" marR="308610">
              <a:lnSpc>
                <a:spcPct val="101099"/>
              </a:lnSpc>
              <a:spcBef>
                <a:spcPts val="345"/>
              </a:spcBef>
            </a:pPr>
            <a:r>
              <a:rPr dirty="0" sz="1800" spc="-5">
                <a:latin typeface="Comic Sans MS"/>
                <a:cs typeface="Comic Sans MS"/>
              </a:rPr>
              <a:t>Deliver geospatial </a:t>
            </a:r>
            <a:r>
              <a:rPr dirty="0" sz="1800">
                <a:latin typeface="Comic Sans MS"/>
                <a:cs typeface="Comic Sans MS"/>
              </a:rPr>
              <a:t>data </a:t>
            </a:r>
            <a:r>
              <a:rPr dirty="0" sz="1800" spc="-5">
                <a:latin typeface="Comic Sans MS"/>
                <a:cs typeface="Comic Sans MS"/>
              </a:rPr>
              <a:t>encodings,interface  </a:t>
            </a:r>
            <a:r>
              <a:rPr dirty="0" sz="1800">
                <a:latin typeface="Comic Sans MS"/>
                <a:cs typeface="Comic Sans MS"/>
              </a:rPr>
              <a:t>standards and best practices </a:t>
            </a:r>
            <a:r>
              <a:rPr dirty="0" sz="1800" spc="-5">
                <a:latin typeface="Comic Sans MS"/>
                <a:cs typeface="Comic Sans MS"/>
              </a:rPr>
              <a:t>that </a:t>
            </a:r>
            <a:r>
              <a:rPr dirty="0" sz="1800">
                <a:latin typeface="Comic Sans MS"/>
                <a:cs typeface="Comic Sans MS"/>
              </a:rPr>
              <a:t>are</a:t>
            </a:r>
            <a:r>
              <a:rPr dirty="0" sz="1800" spc="-90">
                <a:latin typeface="Comic Sans MS"/>
                <a:cs typeface="Comic Sans MS"/>
              </a:rPr>
              <a:t> </a:t>
            </a:r>
            <a:r>
              <a:rPr dirty="0" sz="1800" spc="-5">
                <a:latin typeface="Comic Sans MS"/>
                <a:cs typeface="Comic Sans MS"/>
              </a:rPr>
              <a:t>openly  </a:t>
            </a:r>
            <a:r>
              <a:rPr dirty="0" sz="1800">
                <a:latin typeface="Comic Sans MS"/>
                <a:cs typeface="Comic Sans MS"/>
              </a:rPr>
              <a:t>and </a:t>
            </a:r>
            <a:r>
              <a:rPr dirty="0" sz="1800" spc="-5">
                <a:latin typeface="Comic Sans MS"/>
                <a:cs typeface="Comic Sans MS"/>
              </a:rPr>
              <a:t>freely </a:t>
            </a:r>
            <a:r>
              <a:rPr dirty="0" sz="1800">
                <a:latin typeface="Comic Sans MS"/>
                <a:cs typeface="Comic Sans MS"/>
              </a:rPr>
              <a:t>available </a:t>
            </a:r>
            <a:r>
              <a:rPr dirty="0" sz="1800" spc="-5">
                <a:latin typeface="Comic Sans MS"/>
                <a:cs typeface="Comic Sans MS"/>
              </a:rPr>
              <a:t>for </a:t>
            </a:r>
            <a:r>
              <a:rPr dirty="0" sz="1800">
                <a:latin typeface="Comic Sans MS"/>
                <a:cs typeface="Comic Sans MS"/>
              </a:rPr>
              <a:t>global</a:t>
            </a:r>
            <a:r>
              <a:rPr dirty="0" sz="1800" spc="-100">
                <a:latin typeface="Comic Sans MS"/>
                <a:cs typeface="Comic Sans MS"/>
              </a:rPr>
              <a:t> </a:t>
            </a:r>
            <a:r>
              <a:rPr dirty="0" sz="1800">
                <a:latin typeface="Comic Sans MS"/>
                <a:cs typeface="Comic Sans MS"/>
              </a:rPr>
              <a:t>use.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6350" y="1182687"/>
            <a:ext cx="3210979" cy="1196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88340" y="6506171"/>
            <a:ext cx="1920239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Heal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th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T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r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u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st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c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o</a:t>
            </a:r>
            <a:r>
              <a:rPr dirty="0" baseline="20833" sz="1800" spc="-277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900" spc="-185">
                <a:solidFill>
                  <a:srgbClr val="092E5C"/>
                </a:solidFill>
                <a:latin typeface="Arial"/>
                <a:cs typeface="Arial"/>
              </a:rPr>
              <a:t>py    </a:t>
            </a:r>
            <a:r>
              <a:rPr dirty="0" sz="900">
                <a:solidFill>
                  <a:srgbClr val="092E5C"/>
                </a:solidFill>
                <a:latin typeface="Arial"/>
                <a:cs typeface="Arial"/>
              </a:rPr>
              <a:t>to</a:t>
            </a:r>
            <a:r>
              <a:rPr dirty="0" sz="900" spc="-45">
                <a:solidFill>
                  <a:srgbClr val="092E5C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092E5C"/>
                </a:solidFill>
                <a:latin typeface="Arial"/>
                <a:cs typeface="Arial"/>
                <a:hlinkClick r:id="rId8"/>
              </a:rPr>
              <a:t>info@ehtrust.org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00307" y="6447472"/>
            <a:ext cx="18034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953" y="1729874"/>
            <a:ext cx="965726" cy="73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67145" y="1729874"/>
            <a:ext cx="963610" cy="730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1974" y="1737811"/>
            <a:ext cx="963610" cy="73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4424" y="1733049"/>
            <a:ext cx="963610" cy="73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93203" y="1729874"/>
            <a:ext cx="963610" cy="730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2770" y="1828800"/>
            <a:ext cx="787400" cy="563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8010" y="1824040"/>
            <a:ext cx="796925" cy="573405"/>
          </a:xfrm>
          <a:custGeom>
            <a:avLst/>
            <a:gdLst/>
            <a:ahLst/>
            <a:cxnLst/>
            <a:rect l="l" t="t" r="r" b="b"/>
            <a:pathLst>
              <a:path w="796925" h="573405">
                <a:moveTo>
                  <a:pt x="0" y="0"/>
                </a:moveTo>
                <a:lnTo>
                  <a:pt x="796518" y="0"/>
                </a:lnTo>
                <a:lnTo>
                  <a:pt x="796518" y="572795"/>
                </a:lnTo>
                <a:lnTo>
                  <a:pt x="0" y="572795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EEF4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50579" y="1809750"/>
            <a:ext cx="738720" cy="582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45819" y="1804990"/>
            <a:ext cx="748030" cy="592455"/>
          </a:xfrm>
          <a:custGeom>
            <a:avLst/>
            <a:gdLst/>
            <a:ahLst/>
            <a:cxnLst/>
            <a:rect l="l" t="t" r="r" b="b"/>
            <a:pathLst>
              <a:path w="748029" h="592455">
                <a:moveTo>
                  <a:pt x="0" y="0"/>
                </a:moveTo>
                <a:lnTo>
                  <a:pt x="747727" y="0"/>
                </a:lnTo>
                <a:lnTo>
                  <a:pt x="747727" y="591836"/>
                </a:lnTo>
                <a:lnTo>
                  <a:pt x="0" y="591836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EEF4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95700" y="1828800"/>
            <a:ext cx="694270" cy="528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90939" y="1824040"/>
            <a:ext cx="703580" cy="538480"/>
          </a:xfrm>
          <a:custGeom>
            <a:avLst/>
            <a:gdLst/>
            <a:ahLst/>
            <a:cxnLst/>
            <a:rect l="l" t="t" r="r" b="b"/>
            <a:pathLst>
              <a:path w="703579" h="538480">
                <a:moveTo>
                  <a:pt x="0" y="0"/>
                </a:moveTo>
                <a:lnTo>
                  <a:pt x="703300" y="0"/>
                </a:lnTo>
                <a:lnTo>
                  <a:pt x="703300" y="537888"/>
                </a:lnTo>
                <a:lnTo>
                  <a:pt x="0" y="53788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EEF4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79429" y="1814512"/>
            <a:ext cx="774700" cy="542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74668" y="1809752"/>
            <a:ext cx="784225" cy="552450"/>
          </a:xfrm>
          <a:custGeom>
            <a:avLst/>
            <a:gdLst/>
            <a:ahLst/>
            <a:cxnLst/>
            <a:rect l="l" t="t" r="r" b="b"/>
            <a:pathLst>
              <a:path w="784225" h="552450">
                <a:moveTo>
                  <a:pt x="0" y="0"/>
                </a:moveTo>
                <a:lnTo>
                  <a:pt x="783825" y="0"/>
                </a:lnTo>
                <a:lnTo>
                  <a:pt x="783825" y="552168"/>
                </a:lnTo>
                <a:lnTo>
                  <a:pt x="0" y="55216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EEF4E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81700" y="1827212"/>
            <a:ext cx="685800" cy="5302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72179" y="1817692"/>
            <a:ext cx="1083753" cy="903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01424" y="1982286"/>
            <a:ext cx="963609" cy="730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27495" y="1982286"/>
            <a:ext cx="965726" cy="7308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66895" y="1985461"/>
            <a:ext cx="963609" cy="7308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53553" y="1982286"/>
            <a:ext cx="963609" cy="7308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55229" y="2079625"/>
            <a:ext cx="787400" cy="5651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50469" y="2074865"/>
            <a:ext cx="796925" cy="574675"/>
          </a:xfrm>
          <a:custGeom>
            <a:avLst/>
            <a:gdLst/>
            <a:ahLst/>
            <a:cxnLst/>
            <a:rect l="l" t="t" r="r" b="b"/>
            <a:pathLst>
              <a:path w="796925" h="574675">
                <a:moveTo>
                  <a:pt x="0" y="0"/>
                </a:moveTo>
                <a:lnTo>
                  <a:pt x="796518" y="0"/>
                </a:lnTo>
                <a:lnTo>
                  <a:pt x="796518" y="574381"/>
                </a:lnTo>
                <a:lnTo>
                  <a:pt x="0" y="57438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10929" y="2060575"/>
            <a:ext cx="738720" cy="584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06168" y="2055815"/>
            <a:ext cx="748030" cy="593725"/>
          </a:xfrm>
          <a:custGeom>
            <a:avLst/>
            <a:gdLst/>
            <a:ahLst/>
            <a:cxnLst/>
            <a:rect l="l" t="t" r="r" b="b"/>
            <a:pathLst>
              <a:path w="748029" h="593725">
                <a:moveTo>
                  <a:pt x="0" y="0"/>
                </a:moveTo>
                <a:lnTo>
                  <a:pt x="747727" y="0"/>
                </a:lnTo>
                <a:lnTo>
                  <a:pt x="747727" y="593422"/>
                </a:lnTo>
                <a:lnTo>
                  <a:pt x="0" y="593422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56050" y="2081212"/>
            <a:ext cx="696379" cy="5286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51289" y="2076452"/>
            <a:ext cx="706120" cy="538480"/>
          </a:xfrm>
          <a:custGeom>
            <a:avLst/>
            <a:gdLst/>
            <a:ahLst/>
            <a:cxnLst/>
            <a:rect l="l" t="t" r="r" b="b"/>
            <a:pathLst>
              <a:path w="706120" h="538480">
                <a:moveTo>
                  <a:pt x="0" y="0"/>
                </a:moveTo>
                <a:lnTo>
                  <a:pt x="705680" y="0"/>
                </a:lnTo>
                <a:lnTo>
                  <a:pt x="705680" y="537888"/>
                </a:lnTo>
                <a:lnTo>
                  <a:pt x="0" y="53788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39779" y="2066925"/>
            <a:ext cx="776820" cy="5429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35018" y="2062165"/>
            <a:ext cx="786130" cy="552450"/>
          </a:xfrm>
          <a:custGeom>
            <a:avLst/>
            <a:gdLst/>
            <a:ahLst/>
            <a:cxnLst/>
            <a:rect l="l" t="t" r="r" b="b"/>
            <a:pathLst>
              <a:path w="786129" h="552450">
                <a:moveTo>
                  <a:pt x="0" y="0"/>
                </a:moveTo>
                <a:lnTo>
                  <a:pt x="785809" y="0"/>
                </a:lnTo>
                <a:lnTo>
                  <a:pt x="785809" y="552168"/>
                </a:lnTo>
                <a:lnTo>
                  <a:pt x="0" y="552168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42050" y="2078037"/>
            <a:ext cx="685800" cy="5318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37289" y="2073277"/>
            <a:ext cx="695325" cy="541655"/>
          </a:xfrm>
          <a:custGeom>
            <a:avLst/>
            <a:gdLst/>
            <a:ahLst/>
            <a:cxnLst/>
            <a:rect l="l" t="t" r="r" b="b"/>
            <a:pathLst>
              <a:path w="695325" h="541655">
                <a:moveTo>
                  <a:pt x="0" y="0"/>
                </a:moveTo>
                <a:lnTo>
                  <a:pt x="694970" y="0"/>
                </a:lnTo>
                <a:lnTo>
                  <a:pt x="694970" y="541061"/>
                </a:lnTo>
                <a:lnTo>
                  <a:pt x="0" y="54106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D4FD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39424" y="4715961"/>
            <a:ext cx="965726" cy="7324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67603" y="4715961"/>
            <a:ext cx="963609" cy="7324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32445" y="4725486"/>
            <a:ext cx="963609" cy="7308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4891" y="4720724"/>
            <a:ext cx="965726" cy="7308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193674" y="4715961"/>
            <a:ext cx="963609" cy="73248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631010" y="3065386"/>
            <a:ext cx="3863340" cy="9163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6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Abstract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and/or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conceptual model models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what needs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 described/modeled in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software (location,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orientation,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time, signal type,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frequency,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pulsing</a:t>
            </a:r>
            <a:r>
              <a:rPr dirty="0" sz="12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characteristics,</a:t>
            </a:r>
            <a:endParaRPr sz="1200">
              <a:latin typeface="Arial"/>
              <a:cs typeface="Arial"/>
            </a:endParaRPr>
          </a:p>
          <a:p>
            <a:pPr marL="12700" marR="141605">
              <a:lnSpc>
                <a:spcPts val="14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energy intensity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max/min,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etc.).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Includes relationships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and units of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measurement.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50060" y="1940242"/>
            <a:ext cx="3515995" cy="539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Implementation models model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features, 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phenomena and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relationships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 encoded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particular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software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r>
              <a:rPr dirty="0" sz="1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platform.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16803" y="3325311"/>
            <a:ext cx="965724" cy="7308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44995" y="3325311"/>
            <a:ext cx="963609" cy="7308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409824" y="3333249"/>
            <a:ext cx="963609" cy="7308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82274" y="3328486"/>
            <a:ext cx="965724" cy="73248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271053" y="3325311"/>
            <a:ext cx="963609" cy="7308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89700" y="3436937"/>
            <a:ext cx="810679" cy="5508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374220" y="3436937"/>
            <a:ext cx="755648" cy="5349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48150" y="3443287"/>
            <a:ext cx="772579" cy="53498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17850" y="3440112"/>
            <a:ext cx="738715" cy="4905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23529" y="3424237"/>
            <a:ext cx="677329" cy="52546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976595" y="2239461"/>
            <a:ext cx="963609" cy="7308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02653" y="2239461"/>
            <a:ext cx="965726" cy="7308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67495" y="2247399"/>
            <a:ext cx="965726" cy="73248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842053" y="2244224"/>
            <a:ext cx="963609" cy="7308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228724" y="2239461"/>
            <a:ext cx="965726" cy="7308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30400" y="2338387"/>
            <a:ext cx="787400" cy="56515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86100" y="2319337"/>
            <a:ext cx="738720" cy="58261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231220" y="2338387"/>
            <a:ext cx="696379" cy="53022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314950" y="2324100"/>
            <a:ext cx="776820" cy="54451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517220" y="2336800"/>
            <a:ext cx="685800" cy="53181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366429" y="3071711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79">
                <a:moveTo>
                  <a:pt x="0" y="182663"/>
                </a:moveTo>
                <a:lnTo>
                  <a:pt x="0" y="0"/>
                </a:lnTo>
              </a:path>
            </a:pathLst>
          </a:custGeom>
          <a:ln w="12693">
            <a:solidFill>
              <a:srgbClr val="2CBA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307475" y="3046412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60" y="115912"/>
                </a:lnTo>
                <a:lnTo>
                  <a:pt x="21932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11550" y="3071711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79">
                <a:moveTo>
                  <a:pt x="0" y="182663"/>
                </a:moveTo>
                <a:lnTo>
                  <a:pt x="0" y="0"/>
                </a:lnTo>
              </a:path>
            </a:pathLst>
          </a:custGeom>
          <a:ln w="12693">
            <a:solidFill>
              <a:srgbClr val="2CBA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452596" y="3046412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60" y="115912"/>
                </a:lnTo>
                <a:lnTo>
                  <a:pt x="21945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54550" y="3071709"/>
            <a:ext cx="0" cy="181610"/>
          </a:xfrm>
          <a:custGeom>
            <a:avLst/>
            <a:gdLst/>
            <a:ahLst/>
            <a:cxnLst/>
            <a:rect l="l" t="t" r="r" b="b"/>
            <a:pathLst>
              <a:path w="0" h="181610">
                <a:moveTo>
                  <a:pt x="0" y="181077"/>
                </a:moveTo>
                <a:lnTo>
                  <a:pt x="0" y="0"/>
                </a:lnTo>
              </a:path>
            </a:pathLst>
          </a:custGeom>
          <a:ln w="12693">
            <a:solidFill>
              <a:srgbClr val="2CBA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595596" y="3046412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60" y="115912"/>
                </a:lnTo>
                <a:lnTo>
                  <a:pt x="21945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74270" y="3070123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79">
                <a:moveTo>
                  <a:pt x="0" y="182663"/>
                </a:moveTo>
                <a:lnTo>
                  <a:pt x="0" y="0"/>
                </a:lnTo>
              </a:path>
            </a:pathLst>
          </a:custGeom>
          <a:ln w="12693">
            <a:solidFill>
              <a:srgbClr val="2CBA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715317" y="304482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60" y="115912"/>
                </a:lnTo>
                <a:lnTo>
                  <a:pt x="21945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891870" y="3070123"/>
            <a:ext cx="0" cy="182880"/>
          </a:xfrm>
          <a:custGeom>
            <a:avLst/>
            <a:gdLst/>
            <a:ahLst/>
            <a:cxnLst/>
            <a:rect l="l" t="t" r="r" b="b"/>
            <a:pathLst>
              <a:path w="0" h="182879">
                <a:moveTo>
                  <a:pt x="0" y="182663"/>
                </a:moveTo>
                <a:lnTo>
                  <a:pt x="0" y="0"/>
                </a:lnTo>
              </a:path>
            </a:pathLst>
          </a:custGeom>
          <a:ln w="12693">
            <a:solidFill>
              <a:srgbClr val="2CBA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832917" y="3044825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5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60" y="115912"/>
                </a:lnTo>
                <a:lnTo>
                  <a:pt x="21932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09" h="116205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2CBA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737201" y="2215832"/>
            <a:ext cx="942975" cy="7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SQL</a:t>
            </a:r>
            <a:endParaRPr sz="1400">
              <a:latin typeface="Arial"/>
              <a:cs typeface="Arial"/>
            </a:endParaRPr>
          </a:p>
          <a:p>
            <a:pPr marL="233679">
              <a:lnSpc>
                <a:spcPct val="100000"/>
              </a:lnSpc>
              <a:spcBef>
                <a:spcPts val="37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CSV</a:t>
            </a:r>
            <a:endParaRPr sz="1400">
              <a:latin typeface="Arial"/>
              <a:cs typeface="Arial"/>
            </a:endParaRPr>
          </a:p>
          <a:p>
            <a:pPr marL="563880">
              <a:lnSpc>
                <a:spcPct val="100000"/>
              </a:lnSpc>
              <a:spcBef>
                <a:spcPts val="44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XML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60970" y="4818062"/>
            <a:ext cx="670979" cy="5572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66529" y="4784725"/>
            <a:ext cx="776817" cy="59372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438650" y="4811712"/>
            <a:ext cx="431800" cy="56673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012950" y="4886325"/>
            <a:ext cx="825500" cy="30638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507570" y="4826000"/>
            <a:ext cx="569379" cy="5461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2087" rIns="0" bIns="0" rtlCol="0" vert="horz">
            <a:spAutoFit/>
          </a:bodyPr>
          <a:lstStyle/>
          <a:p>
            <a:pPr marL="306895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Abstract models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implementation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14664" y="4095360"/>
            <a:ext cx="327660" cy="66429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81795" y="4735011"/>
            <a:ext cx="963609" cy="73248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631145" y="4746124"/>
            <a:ext cx="963609" cy="7308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654800" y="4833937"/>
            <a:ext cx="590550" cy="5111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723720" y="4833937"/>
            <a:ext cx="770458" cy="55245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688340" y="5951656"/>
            <a:ext cx="2594610" cy="85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copyright@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  <a:hlinkClick r:id="rId57"/>
              </a:rPr>
              <a:t>www.ehtrust.org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permission granted only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limi</a:t>
            </a:r>
            <a:r>
              <a:rPr dirty="0" baseline="-18518" sz="1800" spc="-359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-18518" sz="1800" spc="-359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-18518" sz="1800" spc="-359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baseline="-18518" sz="1800" spc="-359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baseline="-18518" sz="1800" spc="-359">
                <a:solidFill>
                  <a:srgbClr val="FFFFFF"/>
                </a:solidFill>
                <a:latin typeface="Calibri"/>
                <a:cs typeface="Calibri"/>
              </a:rPr>
              <a:t>/1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-18518" sz="1800" spc="-359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400" spc="-24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with attribution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Environmental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copy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100307" y="6447472"/>
            <a:ext cx="180340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8610" y="6287770"/>
            <a:ext cx="141224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copyright@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www.e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3057" y="6287770"/>
            <a:ext cx="108775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619" y="2082482"/>
            <a:ext cx="4222115" cy="1924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3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CSIRO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(Australia)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San Diego Supercomputer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Center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(US)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  <a:spcBef>
                <a:spcPts val="5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Australian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Bureau of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Meteorology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Geological Survey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 Canada,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Nat.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Resources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Canada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USGS</a:t>
            </a: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(US)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KISTERS AG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(Private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sector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dirty="0" sz="1800" spc="-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Germany)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8008" y="4041775"/>
            <a:ext cx="4768215" cy="2458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27965">
              <a:lnSpc>
                <a:spcPts val="1805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NOAA</a:t>
            </a:r>
            <a:r>
              <a:rPr dirty="0" sz="1800" spc="-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(US)</a:t>
            </a:r>
            <a:endParaRPr sz="1800">
              <a:latin typeface="Times New Roman"/>
              <a:cs typeface="Times New Roman"/>
            </a:endParaRPr>
          </a:p>
          <a:p>
            <a:pPr algn="just" marL="227965" marR="327025">
              <a:lnSpc>
                <a:spcPts val="2200"/>
              </a:lnSpc>
              <a:spcBef>
                <a:spcPts val="1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Deltares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(Independent institute -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Netherlands) 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Federal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Waterways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Engineering and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Research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Institute</a:t>
            </a:r>
            <a:endParaRPr sz="1800">
              <a:latin typeface="Times New Roman"/>
              <a:cs typeface="Times New Roman"/>
            </a:endParaRPr>
          </a:p>
          <a:p>
            <a:pPr marL="342265">
              <a:lnSpc>
                <a:spcPts val="202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disy Informationssysteme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GmbH</a:t>
            </a:r>
            <a:r>
              <a:rPr dirty="0" sz="18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(Germany)</a:t>
            </a:r>
            <a:endParaRPr sz="1800">
              <a:latin typeface="Times New Roman"/>
              <a:cs typeface="Times New Roman"/>
            </a:endParaRPr>
          </a:p>
          <a:p>
            <a:pPr marL="227965" marR="64135">
              <a:lnSpc>
                <a:spcPts val="2100"/>
              </a:lnSpc>
              <a:spcBef>
                <a:spcPts val="16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German Federal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Institute of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Hydrology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International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Office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Water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Sandre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(France)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ts val="1675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htrust.org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permission granted only for limited use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attribution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324" y="2010217"/>
            <a:ext cx="4176395" cy="7645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-635">
              <a:lnSpc>
                <a:spcPts val="1400"/>
              </a:lnSpc>
              <a:spcBef>
                <a:spcPts val="26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PROBLEM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2005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Global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Climate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Observing System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(GCOS)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report: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dirty="0" sz="1200" spc="-10" i="1">
                <a:solidFill>
                  <a:srgbClr val="FFFFFF"/>
                </a:solidFill>
                <a:latin typeface="Times New Roman"/>
                <a:cs typeface="Times New Roman"/>
              </a:rPr>
              <a:t>There </a:t>
            </a:r>
            <a:r>
              <a:rPr dirty="0" sz="1200" spc="-15" i="1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no established international </a:t>
            </a:r>
            <a:r>
              <a:rPr dirty="0" sz="1200" spc="-10" i="1">
                <a:solidFill>
                  <a:srgbClr val="FFFFFF"/>
                </a:solidFill>
                <a:latin typeface="Times New Roman"/>
                <a:cs typeface="Times New Roman"/>
              </a:rPr>
              <a:t>standards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-6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acquisition of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river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data, the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set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-15" i="1">
                <a:solidFill>
                  <a:srgbClr val="FFFFFF"/>
                </a:solidFill>
                <a:latin typeface="Times New Roman"/>
                <a:cs typeface="Times New Roman"/>
              </a:rPr>
              <a:t>required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metadata,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data formats,  </a:t>
            </a:r>
            <a:r>
              <a:rPr dirty="0" sz="1200" i="1">
                <a:solidFill>
                  <a:srgbClr val="FFFFFF"/>
                </a:solidFill>
                <a:latin typeface="Times New Roman"/>
                <a:cs typeface="Times New Roman"/>
              </a:rPr>
              <a:t>and transmission</a:t>
            </a:r>
            <a:r>
              <a:rPr dirty="0" sz="1200" spc="-9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i="1">
                <a:solidFill>
                  <a:srgbClr val="FFFFFF"/>
                </a:solidFill>
                <a:latin typeface="Times New Roman"/>
                <a:cs typeface="Times New Roman"/>
              </a:rPr>
              <a:t>modes.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”…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324" y="4785167"/>
            <a:ext cx="4859655" cy="76454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-635">
              <a:lnSpc>
                <a:spcPts val="1400"/>
              </a:lnSpc>
              <a:spcBef>
                <a:spcPts val="26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WaterML2.0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is a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information model for the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representation 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water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observations data,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 intent of allowing</a:t>
            </a:r>
            <a:r>
              <a:rPr dirty="0" sz="12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4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exchange of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data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sets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across information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systems.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Based on existing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OGC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standards,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it is used to address a range of exchange</a:t>
            </a:r>
            <a:r>
              <a:rPr dirty="0" sz="12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3037" rIns="0" bIns="0" rtlCol="0" vert="horz">
            <a:spAutoFit/>
          </a:bodyPr>
          <a:lstStyle/>
          <a:p>
            <a:pPr marL="310324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Example OGC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standard: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OGC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WaterML</a:t>
            </a:r>
            <a:r>
              <a:rPr dirty="0" sz="2400" spc="-2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2.0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207" y="3315970"/>
            <a:ext cx="1033144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APPROACH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48783" y="3341370"/>
            <a:ext cx="177355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WMO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(World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Meterological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180" y="3515746"/>
            <a:ext cx="4465320" cy="757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Organization </a:t>
            </a:r>
            <a:r>
              <a:rPr dirty="0" sz="1200">
                <a:solidFill>
                  <a:srgbClr val="FFFF00"/>
                </a:solidFill>
                <a:latin typeface="Times New Roman"/>
                <a:cs typeface="Times New Roman"/>
              </a:rPr>
              <a:t>, an International team of hydrologic </a:t>
            </a:r>
            <a:r>
              <a:rPr dirty="0" sz="1200" spc="-5">
                <a:solidFill>
                  <a:srgbClr val="FFFF00"/>
                </a:solidFill>
                <a:latin typeface="Times New Roman"/>
                <a:cs typeface="Times New Roman"/>
              </a:rPr>
              <a:t>organizations </a:t>
            </a:r>
            <a:r>
              <a:rPr dirty="0" sz="1200">
                <a:solidFill>
                  <a:srgbClr val="FFFF00"/>
                </a:solidFill>
                <a:latin typeface="Times New Roman"/>
                <a:cs typeface="Times New Roman"/>
              </a:rPr>
              <a:t>came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together to form the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OGC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WaterML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2.0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Standards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Working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Group.</a:t>
            </a:r>
            <a:r>
              <a:rPr dirty="0" sz="12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They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OGC’s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rapid prototyping process to develop the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WaterML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2.0 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standard.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7650" y="3139417"/>
            <a:ext cx="1073150" cy="475615"/>
          </a:xfrm>
          <a:custGeom>
            <a:avLst/>
            <a:gdLst/>
            <a:ahLst/>
            <a:cxnLst/>
            <a:rect l="l" t="t" r="r" b="b"/>
            <a:pathLst>
              <a:path w="1073150" h="475614">
                <a:moveTo>
                  <a:pt x="0" y="475320"/>
                </a:moveTo>
                <a:lnTo>
                  <a:pt x="1072582" y="0"/>
                </a:lnTo>
              </a:path>
            </a:pathLst>
          </a:custGeom>
          <a:ln w="12693">
            <a:solidFill>
              <a:srgbClr val="3289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99708" y="3116008"/>
            <a:ext cx="124460" cy="109220"/>
          </a:xfrm>
          <a:custGeom>
            <a:avLst/>
            <a:gdLst/>
            <a:ahLst/>
            <a:cxnLst/>
            <a:rect l="l" t="t" r="r" b="b"/>
            <a:pathLst>
              <a:path w="124460" h="109219">
                <a:moveTo>
                  <a:pt x="7835" y="0"/>
                </a:moveTo>
                <a:lnTo>
                  <a:pt x="1549" y="5016"/>
                </a:lnTo>
                <a:lnTo>
                  <a:pt x="0" y="18961"/>
                </a:lnTo>
                <a:lnTo>
                  <a:pt x="5016" y="25247"/>
                </a:lnTo>
                <a:lnTo>
                  <a:pt x="78028" y="33375"/>
                </a:lnTo>
                <a:lnTo>
                  <a:pt x="35013" y="92925"/>
                </a:lnTo>
                <a:lnTo>
                  <a:pt x="36296" y="100863"/>
                </a:lnTo>
                <a:lnTo>
                  <a:pt x="47663" y="109080"/>
                </a:lnTo>
                <a:lnTo>
                  <a:pt x="55600" y="107797"/>
                </a:lnTo>
                <a:lnTo>
                  <a:pt x="124117" y="12953"/>
                </a:lnTo>
                <a:lnTo>
                  <a:pt x="7835" y="0"/>
                </a:lnTo>
                <a:close/>
              </a:path>
            </a:pathLst>
          </a:custGeom>
          <a:solidFill>
            <a:srgbClr val="3289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82560" y="1151255"/>
            <a:ext cx="9703435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 sz="1400" spc="-15" b="1">
                <a:solidFill>
                  <a:srgbClr val="FFFFFF"/>
                </a:solidFill>
                <a:latin typeface="Times New Roman"/>
                <a:cs typeface="Times New Roman"/>
              </a:rPr>
              <a:t>SITUATION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Nations seek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 provide integrated national and cross-border views of fresh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water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resources.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Also,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there is increased need for the exchange of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hydrologic data to improve our understanding of complex environmental processes,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as climate</a:t>
            </a:r>
            <a:r>
              <a:rPr dirty="0" sz="12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change.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9629" y="4041775"/>
            <a:ext cx="4726520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779" y="1844681"/>
            <a:ext cx="4552949" cy="246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7129" y="1841506"/>
            <a:ext cx="4320120" cy="246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38610" y="6287770"/>
            <a:ext cx="724217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copyright@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  <a:hlinkClick r:id="rId4"/>
              </a:rPr>
              <a:t>www.ehtrust.org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permission granted only for limited use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attribution to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5093" y="2004745"/>
            <a:ext cx="3470910" cy="2277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EMF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complex: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Frequency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frequencies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Modulation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type &amp;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other pulse details (waveform</a:t>
            </a:r>
            <a:r>
              <a:rPr dirty="0" sz="10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parameters)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Polarization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Energy intensity</a:t>
            </a:r>
            <a:r>
              <a:rPr dirty="0" sz="10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max/min.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Energy intensity</a:t>
            </a:r>
            <a:r>
              <a:rPr dirty="0" sz="10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ave.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Location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orientation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Unique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dirty="0" sz="10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ID?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Sensor or 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emitter</a:t>
            </a:r>
            <a:r>
              <a:rPr dirty="0" sz="10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specs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562" rIns="0" bIns="0" rtlCol="0" vert="horz">
            <a:spAutoFit/>
          </a:bodyPr>
          <a:lstStyle/>
          <a:p>
            <a:pPr marL="2321560">
              <a:lnSpc>
                <a:spcPct val="100000"/>
              </a:lnSpc>
            </a:pPr>
            <a:r>
              <a:rPr dirty="0" sz="2800">
                <a:solidFill>
                  <a:srgbClr val="FFFF00"/>
                </a:solidFill>
              </a:rPr>
              <a:t>Collaboration is needed to address</a:t>
            </a:r>
            <a:r>
              <a:rPr dirty="0" sz="2800" spc="-75">
                <a:solidFill>
                  <a:srgbClr val="FFFF00"/>
                </a:solidFill>
              </a:rPr>
              <a:t> </a:t>
            </a:r>
            <a:r>
              <a:rPr dirty="0" sz="2800" spc="-5">
                <a:solidFill>
                  <a:srgbClr val="FFFF00"/>
                </a:solidFill>
              </a:rPr>
              <a:t>complexity</a:t>
            </a:r>
            <a:r>
              <a:rPr dirty="0" sz="2400" spc="-5">
                <a:solidFill>
                  <a:srgbClr val="FFFFFF"/>
                </a:solidFill>
              </a:rPr>
              <a:t>.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333490" y="1999932"/>
            <a:ext cx="3677285" cy="197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Spatial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complex: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Vector,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raster,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point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clouds and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dirty="0" sz="10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050">
              <a:latin typeface="Calibri"/>
              <a:cs typeface="Calibri"/>
            </a:endParaRPr>
          </a:p>
          <a:p>
            <a:pPr marL="63500" marR="5080" indent="-50800">
              <a:lnSpc>
                <a:spcPct val="103200"/>
              </a:lnSpc>
              <a:spcBef>
                <a:spcPts val="20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Diverse Earth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coordinate reference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systems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Earth shape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models 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(geodesy)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21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2D, 3D, 4D and nD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Conﬂating 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semanticly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0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Conﬂating precise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imprecise</a:t>
            </a:r>
            <a:r>
              <a:rPr dirty="0" sz="10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1050">
              <a:latin typeface="Calibri"/>
              <a:cs typeface="Calibri"/>
            </a:endParaRPr>
          </a:p>
          <a:p>
            <a:pPr marL="63500" marR="452755" indent="-50800">
              <a:lnSpc>
                <a:spcPct val="103200"/>
              </a:lnSpc>
              <a:spcBef>
                <a:spcPts val="300"/>
              </a:spcBef>
            </a:pPr>
            <a:r>
              <a:rPr dirty="0" sz="1050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Harmonizing with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other standards for 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spatial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features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phenomena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050" spc="-5">
                <a:solidFill>
                  <a:srgbClr val="FFFFFF"/>
                </a:solidFill>
                <a:latin typeface="Lucida Sans Unicode"/>
                <a:cs typeface="Lucida Sans Unicode"/>
              </a:rPr>
              <a:t>_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Navigating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IT trends, e.g.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database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services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&gt; 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linked data</a:t>
            </a:r>
            <a:r>
              <a:rPr dirty="0" sz="1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6300" y="1120457"/>
            <a:ext cx="5287645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910"/>
              </a:lnSpc>
            </a:pP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Complexity makes data integration and communication</a:t>
            </a:r>
            <a:r>
              <a:rPr dirty="0" sz="1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difficult.</a:t>
            </a:r>
            <a:endParaRPr sz="1600">
              <a:latin typeface="Times New Roman"/>
              <a:cs typeface="Times New Roman"/>
            </a:endParaRPr>
          </a:p>
          <a:p>
            <a:pPr algn="ctr" marL="8890">
              <a:lnSpc>
                <a:spcPts val="1910"/>
              </a:lnSpc>
            </a:pP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Collaboration make integration and communication</a:t>
            </a:r>
            <a:r>
              <a:rPr dirty="0" sz="16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possible.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1019" y="4742091"/>
            <a:ext cx="3524250" cy="7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OGC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members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are EMF domain 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experts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bring this expertise to</a:t>
            </a:r>
            <a:r>
              <a:rPr dirty="0" sz="16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working 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dirty="0" sz="1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meetings.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8588" y="4745139"/>
            <a:ext cx="3338829" cy="7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OGC </a:t>
            </a:r>
            <a:r>
              <a:rPr dirty="0" sz="1600" spc="-10">
                <a:solidFill>
                  <a:srgbClr val="FFFFFF"/>
                </a:solidFill>
                <a:latin typeface="Times New Roman"/>
                <a:cs typeface="Times New Roman"/>
              </a:rPr>
              <a:t>staff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OGC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members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spatial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technology experts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bring</a:t>
            </a:r>
            <a:r>
              <a:rPr dirty="0" sz="16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this  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expertise.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79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8837" y="5094287"/>
            <a:ext cx="428625" cy="1905"/>
          </a:xfrm>
          <a:custGeom>
            <a:avLst/>
            <a:gdLst/>
            <a:ahLst/>
            <a:cxnLst/>
            <a:rect l="l" t="t" r="r" b="b"/>
            <a:pathLst>
              <a:path w="428625" h="1904">
                <a:moveTo>
                  <a:pt x="0" y="0"/>
                </a:moveTo>
                <a:lnTo>
                  <a:pt x="428406" y="1347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84694" y="4980863"/>
            <a:ext cx="229235" cy="228600"/>
          </a:xfrm>
          <a:custGeom>
            <a:avLst/>
            <a:gdLst/>
            <a:ahLst/>
            <a:cxnLst/>
            <a:rect l="l" t="t" r="r" b="b"/>
            <a:pathLst>
              <a:path w="229234" h="228600">
                <a:moveTo>
                  <a:pt x="723" y="0"/>
                </a:moveTo>
                <a:lnTo>
                  <a:pt x="0" y="228600"/>
                </a:lnTo>
                <a:lnTo>
                  <a:pt x="228955" y="115023"/>
                </a:lnTo>
                <a:lnTo>
                  <a:pt x="7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69235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Electromagnetic</a:t>
            </a:r>
            <a:r>
              <a:rPr dirty="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00"/>
                </a:solidFill>
                <a:latin typeface="Arial"/>
                <a:cs typeface="Arial"/>
              </a:rPr>
              <a:t>Spectrum</a:t>
            </a:r>
          </a:p>
        </p:txBody>
      </p:sp>
      <p:sp>
        <p:nvSpPr>
          <p:cNvPr id="5" name="object 5"/>
          <p:cNvSpPr/>
          <p:nvPr/>
        </p:nvSpPr>
        <p:spPr>
          <a:xfrm>
            <a:off x="1085852" y="821452"/>
            <a:ext cx="9456353" cy="5696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26589" y="6446520"/>
            <a:ext cx="219202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Image credit:</a:t>
            </a:r>
            <a:r>
              <a:rPr dirty="0" sz="1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ARPANSA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2381" y="2923324"/>
            <a:ext cx="779145" cy="1367790"/>
          </a:xfrm>
          <a:custGeom>
            <a:avLst/>
            <a:gdLst/>
            <a:ahLst/>
            <a:cxnLst/>
            <a:rect l="l" t="t" r="r" b="b"/>
            <a:pathLst>
              <a:path w="779145" h="1367789">
                <a:moveTo>
                  <a:pt x="0" y="0"/>
                </a:moveTo>
                <a:lnTo>
                  <a:pt x="779063" y="0"/>
                </a:lnTo>
                <a:lnTo>
                  <a:pt x="779063" y="1367722"/>
                </a:lnTo>
                <a:lnTo>
                  <a:pt x="0" y="1367722"/>
                </a:lnTo>
                <a:lnTo>
                  <a:pt x="0" y="0"/>
                </a:lnTo>
                <a:close/>
              </a:path>
            </a:pathLst>
          </a:custGeom>
          <a:ln w="25387">
            <a:solidFill>
              <a:srgbClr val="FF2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8610" y="6287770"/>
            <a:ext cx="724217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copyright@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www.ehtrust.org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permission granted only for limited use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attribution to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562" rIns="0" bIns="0" rtlCol="0" vert="horz">
            <a:spAutoFit/>
          </a:bodyPr>
          <a:lstStyle/>
          <a:p>
            <a:pPr marL="2309495">
              <a:lnSpc>
                <a:spcPct val="100000"/>
              </a:lnSpc>
            </a:pPr>
            <a:r>
              <a:rPr dirty="0" sz="2800">
                <a:solidFill>
                  <a:srgbClr val="FFFF00"/>
                </a:solidFill>
              </a:rPr>
              <a:t>Why the </a:t>
            </a:r>
            <a:r>
              <a:rPr dirty="0" sz="2800" spc="-5">
                <a:solidFill>
                  <a:srgbClr val="FFFF00"/>
                </a:solidFill>
              </a:rPr>
              <a:t>Open Geospatial </a:t>
            </a:r>
            <a:r>
              <a:rPr dirty="0" sz="2800">
                <a:solidFill>
                  <a:srgbClr val="FFFF00"/>
                </a:solidFill>
              </a:rPr>
              <a:t>Consortium</a:t>
            </a:r>
            <a:r>
              <a:rPr dirty="0" sz="2800" spc="-80">
                <a:solidFill>
                  <a:srgbClr val="FFFF00"/>
                </a:solidFill>
              </a:rPr>
              <a:t> </a:t>
            </a:r>
            <a:r>
              <a:rPr dirty="0" sz="2800">
                <a:solidFill>
                  <a:srgbClr val="FFFF00"/>
                </a:solidFill>
              </a:rPr>
              <a:t>(OGC)?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15531" y="1542732"/>
            <a:ext cx="10474325" cy="3430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ts val="1639"/>
              </a:lnSpc>
              <a:buAutoNum type="arabicPeriod"/>
              <a:tabLst>
                <a:tab pos="35623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EMF instances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inherently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spatial.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endParaRPr sz="1400">
              <a:latin typeface="Calibri"/>
              <a:cs typeface="Calibri"/>
            </a:endParaRPr>
          </a:p>
          <a:p>
            <a:pPr lvl="1" marL="812800" indent="-342900">
              <a:lnSpc>
                <a:spcPts val="1639"/>
              </a:lnSpc>
              <a:buFont typeface="Arial"/>
              <a:buChar char="•"/>
              <a:tabLst>
                <a:tab pos="81343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point or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region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of origin.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EMF instances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that we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observe have one or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points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at which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observations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collected.</a:t>
            </a:r>
            <a:endParaRPr sz="14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343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 aﬀected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 media they travel</a:t>
            </a:r>
            <a:r>
              <a:rPr dirty="0" sz="14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through.</a:t>
            </a:r>
            <a:endParaRPr sz="14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343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are absorbed, reﬂected, and refracted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objects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phenomena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impinge</a:t>
            </a:r>
            <a:r>
              <a:rPr dirty="0" sz="1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upon.</a:t>
            </a:r>
            <a:endParaRPr sz="14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81343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eﬀects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objects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phenomena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impinge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9"/>
              </a:spcBef>
              <a:buClr>
                <a:srgbClr val="FFFFFF"/>
              </a:buClr>
              <a:buFont typeface="Arial"/>
              <a:buChar char="•"/>
            </a:pP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The OGC focuses on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spatial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temporal encoding and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interface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standards.</a:t>
            </a:r>
            <a:endParaRPr sz="1400">
              <a:latin typeface="Calibri"/>
              <a:cs typeface="Calibri"/>
            </a:endParaRPr>
          </a:p>
          <a:p>
            <a:pPr lvl="1" marL="749300" indent="-2794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Historically,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OGC’s focus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solely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i="1" u="sng">
                <a:solidFill>
                  <a:srgbClr val="FFFFFF"/>
                </a:solidFill>
                <a:latin typeface="Calibri"/>
                <a:cs typeface="Calibri"/>
              </a:rPr>
              <a:t>geo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spatial.</a:t>
            </a:r>
            <a:endParaRPr sz="1400">
              <a:latin typeface="Calibri"/>
              <a:cs typeface="Calibri"/>
            </a:endParaRPr>
          </a:p>
          <a:p>
            <a:pPr lvl="1" marL="749300" marR="83820" indent="-279400">
              <a:lnSpc>
                <a:spcPct val="1012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Recently,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OGC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members are working with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other standards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organizations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convergence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of geospatial data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&amp; technology with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technologies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to model the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built</a:t>
            </a:r>
            <a:r>
              <a:rPr dirty="0" sz="14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endParaRPr sz="1400">
              <a:latin typeface="Calibri"/>
              <a:cs typeface="Calibri"/>
            </a:endParaRPr>
          </a:p>
          <a:p>
            <a:pPr lvl="1" marL="749300" marR="97155" indent="-279400">
              <a:lnSpc>
                <a:spcPts val="1600"/>
              </a:lnSpc>
              <a:spcBef>
                <a:spcPts val="140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Basic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principles of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modeling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macrospatial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mesospatial features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phenomena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extended to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microspatial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nanospatial 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(and nanotemporal) features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phenomena.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The OGC’s standards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poroolio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includes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comprehensive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poroolio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of standards for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description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management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of sensors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sensor</a:t>
            </a:r>
            <a:r>
              <a:rPr dirty="0" sz="1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data.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FFFFFF"/>
              </a:buClr>
              <a:buFont typeface="Calibri"/>
              <a:buAutoNum type="arabicPeriod"/>
            </a:pPr>
            <a:endParaRPr sz="14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The OGC’s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membership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includes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broad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range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companies and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organizations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that might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participate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in developing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EMF</a:t>
            </a:r>
            <a:r>
              <a:rPr dirty="0" sz="1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standard.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445" y="6432081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92614"/>
            <a:ext cx="12190730" cy="2465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  <a:spcBef>
                <a:spcPts val="94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copyright@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www.ehtrust.org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permission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granted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2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200">
              <a:latin typeface="Calibri"/>
              <a:cs typeface="Calibri"/>
            </a:endParaRPr>
          </a:p>
          <a:p>
            <a:pPr algn="ctr" marL="6350">
              <a:lnSpc>
                <a:spcPts val="1400"/>
              </a:lnSpc>
              <a:tabLst>
                <a:tab pos="3212465" algn="l"/>
                <a:tab pos="10343515" algn="r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11/29/15	</a:t>
            </a:r>
            <a:r>
              <a:rPr dirty="0" baseline="2314" sz="1800" spc="-7">
                <a:solidFill>
                  <a:srgbClr val="FFFFFF"/>
                </a:solidFill>
                <a:latin typeface="Calibri"/>
                <a:cs typeface="Calibri"/>
              </a:rPr>
              <a:t>limited use </a:t>
            </a:r>
            <a:r>
              <a:rPr dirty="0" baseline="2314" sz="180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baseline="2314" sz="1800" spc="-7">
                <a:solidFill>
                  <a:srgbClr val="FFFFFF"/>
                </a:solidFill>
                <a:latin typeface="Calibri"/>
                <a:cs typeface="Calibri"/>
              </a:rPr>
              <a:t>attribution </a:t>
            </a:r>
            <a:r>
              <a:rPr dirty="0" baseline="2314" sz="180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baseline="2314" sz="1800" spc="-7">
                <a:solidFill>
                  <a:srgbClr val="FFFFFF"/>
                </a:solidFill>
                <a:latin typeface="Calibri"/>
                <a:cs typeface="Calibri"/>
              </a:rPr>
              <a:t>Environmental Health</a:t>
            </a:r>
            <a:r>
              <a:rPr dirty="0" baseline="2314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2314" sz="1800" spc="-7">
                <a:solidFill>
                  <a:srgbClr val="FFFFFF"/>
                </a:solidFill>
                <a:latin typeface="Calibri"/>
                <a:cs typeface="Calibri"/>
              </a:rPr>
              <a:t>Trust </a:t>
            </a:r>
            <a:r>
              <a:rPr dirty="0" baseline="2314" sz="180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  <a:p>
            <a:pPr algn="ctr" marL="3810">
              <a:lnSpc>
                <a:spcPts val="140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2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info@ehtrust.org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0591" y="1122146"/>
            <a:ext cx="10155555" cy="2194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“With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dramatic increases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reported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 autistic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spectrum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disorders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coincident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deployment of wireless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technologies,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we need aggressive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investigation of potential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EMF/RFR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links.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evidence is sufficient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warrant new public exposure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standards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benchmarked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low-intensity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(non-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thermal)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exposure levels now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known to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 biologically disruptive, and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strong,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interim precautionary practices are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advocated.”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392614"/>
            <a:ext cx="12190615" cy="2465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6974" y="12064"/>
            <a:ext cx="8029575" cy="838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tabLst>
                <a:tab pos="1316990" algn="l"/>
              </a:tabLst>
            </a:pP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Martha	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Herbert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MD, PhD,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Harvard</a:t>
            </a:r>
            <a:r>
              <a:rPr dirty="0" sz="28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Medical</a:t>
            </a:r>
            <a:r>
              <a:rPr dirty="0" sz="28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School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Concerned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About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RF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Increasing Autism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Risk,</a:t>
            </a:r>
            <a:r>
              <a:rPr dirty="0" sz="2800" spc="-4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2013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6399" rIns="0" bIns="0" rtlCol="0" vert="horz">
            <a:spAutoFit/>
          </a:bodyPr>
          <a:lstStyle/>
          <a:p>
            <a:pPr marL="1212850">
              <a:lnSpc>
                <a:spcPct val="100000"/>
              </a:lnSpc>
            </a:pPr>
            <a:r>
              <a:rPr dirty="0" sz="36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Worldwide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Cell Phone</a:t>
            </a:r>
            <a:r>
              <a:rPr dirty="0" sz="3600" spc="-3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Advisories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1" y="1976437"/>
            <a:ext cx="3568698" cy="169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4841" y="1971677"/>
            <a:ext cx="3576954" cy="1704339"/>
          </a:xfrm>
          <a:custGeom>
            <a:avLst/>
            <a:gdLst/>
            <a:ahLst/>
            <a:cxnLst/>
            <a:rect l="l" t="t" r="r" b="b"/>
            <a:pathLst>
              <a:path w="3576954" h="1704339">
                <a:moveTo>
                  <a:pt x="0" y="0"/>
                </a:moveTo>
                <a:lnTo>
                  <a:pt x="3576395" y="0"/>
                </a:lnTo>
                <a:lnTo>
                  <a:pt x="3576395" y="1704100"/>
                </a:lnTo>
                <a:lnTo>
                  <a:pt x="0" y="1704100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601" y="4175126"/>
            <a:ext cx="3568698" cy="1662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47018" y="2023745"/>
            <a:ext cx="6794500" cy="118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Belgium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Public Health Minister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bans cell phone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sales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both in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shops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online</a:t>
            </a:r>
            <a:endParaRPr sz="1800">
              <a:latin typeface="Times New Roman"/>
              <a:cs typeface="Times New Roman"/>
            </a:endParaRPr>
          </a:p>
          <a:p>
            <a:pPr marL="12700" marR="132715">
              <a:lnSpc>
                <a:spcPts val="2100"/>
              </a:lnSpc>
              <a:spcBef>
                <a:spcPts val="16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to children under 7 years old. Cell phone advertisements are also</a:t>
            </a:r>
            <a:r>
              <a:rPr dirty="0" sz="18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banned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during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children’s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TV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programs.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1410" y="4017645"/>
            <a:ext cx="7013575" cy="146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Australia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The federal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government’s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Australian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Radiation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Protection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Nuclear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9500"/>
              </a:lnSpc>
              <a:spcBef>
                <a:spcPts val="5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Safety Agency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(ARPANSA)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has created a fact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sheet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providing citizens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ways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to reduce exposure from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wireless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devices. The agency advises that parents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limit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children’s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exposure to cell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phones.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6399" rIns="0" bIns="0" rtlCol="0" vert="horz">
            <a:spAutoFit/>
          </a:bodyPr>
          <a:lstStyle/>
          <a:p>
            <a:pPr marL="1212850">
              <a:lnSpc>
                <a:spcPct val="100000"/>
              </a:lnSpc>
            </a:pPr>
            <a:r>
              <a:rPr dirty="0" sz="36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Worldwide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Cell Phone</a:t>
            </a:r>
            <a:r>
              <a:rPr dirty="0" sz="3600" spc="-3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Advisories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6234" y="2001837"/>
            <a:ext cx="3619494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6234" y="4256087"/>
            <a:ext cx="3619494" cy="1801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55540" y="2047557"/>
            <a:ext cx="6049010" cy="118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Italy</a:t>
            </a:r>
            <a:r>
              <a:rPr dirty="0" sz="24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2012: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On October 12</a:t>
            </a:r>
            <a:r>
              <a:rPr dirty="0" baseline="25462" sz="1800" spc="-7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2012 the Italian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Supreme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Court ruled in favor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 marR="802005">
              <a:lnSpc>
                <a:spcPts val="2100"/>
              </a:lnSpc>
              <a:spcBef>
                <a:spcPts val="16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an Italian business man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claimed that his brain</a:t>
            </a:r>
            <a:r>
              <a:rPr dirty="0" sz="18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tumor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developed from using cell phone 5-6 hours a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day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5540" y="4489132"/>
            <a:ext cx="5791200" cy="921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France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200"/>
              </a:lnSpc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French National Assembly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bans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Wi-Fi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schools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until it</a:t>
            </a:r>
            <a:r>
              <a:rPr dirty="0" sz="1800" spc="-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proven to be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safe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for human consumption and in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nurseries.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6399" rIns="0" bIns="0" rtlCol="0" vert="horz">
            <a:spAutoFit/>
          </a:bodyPr>
          <a:lstStyle/>
          <a:p>
            <a:pPr marL="1212850">
              <a:lnSpc>
                <a:spcPct val="100000"/>
              </a:lnSpc>
            </a:pPr>
            <a:r>
              <a:rPr dirty="0" sz="36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Worldwide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Cell Phone</a:t>
            </a:r>
            <a:r>
              <a:rPr dirty="0" sz="3600" spc="-3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Advisories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3970" y="2662237"/>
            <a:ext cx="3951808" cy="197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35460" y="2977832"/>
            <a:ext cx="6355715" cy="118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-45" b="1">
                <a:solidFill>
                  <a:srgbClr val="FFFFFF"/>
                </a:solidFill>
                <a:latin typeface="Times New Roman"/>
                <a:cs typeface="Times New Roman"/>
              </a:rPr>
              <a:t>Turkey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2013: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Governor Aksoy Huseyin,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Samsun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province is launching a</a:t>
            </a:r>
            <a:r>
              <a:rPr dirty="0" sz="1800" spc="-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endParaRPr sz="1800">
              <a:latin typeface="Times New Roman"/>
              <a:cs typeface="Times New Roman"/>
            </a:endParaRPr>
          </a:p>
          <a:p>
            <a:pPr marL="12700" marR="887730">
              <a:lnSpc>
                <a:spcPts val="2100"/>
              </a:lnSpc>
              <a:spcBef>
                <a:spcPts val="160"/>
              </a:spcBef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phone campaign using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EHT’s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pamphlets and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health/science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materials.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84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76337"/>
            <a:ext cx="12190615" cy="424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85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5620" y="644525"/>
            <a:ext cx="9520758" cy="556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029" rIns="0" bIns="0" rtlCol="0" vert="horz">
            <a:spAutoFit/>
          </a:bodyPr>
          <a:lstStyle/>
          <a:p>
            <a:pPr marL="622300" marR="5080">
              <a:lnSpc>
                <a:spcPts val="4300"/>
              </a:lnSpc>
            </a:pPr>
            <a:r>
              <a:rPr dirty="0" sz="4000" spc="-5">
                <a:solidFill>
                  <a:srgbClr val="FFFFFF"/>
                </a:solidFill>
              </a:rPr>
              <a:t>Melatonin Protects Against </a:t>
            </a:r>
            <a:r>
              <a:rPr dirty="0" sz="4000">
                <a:solidFill>
                  <a:srgbClr val="FFFFFF"/>
                </a:solidFill>
              </a:rPr>
              <a:t>1800 </a:t>
            </a:r>
            <a:r>
              <a:rPr dirty="0" sz="4000" spc="-5">
                <a:solidFill>
                  <a:srgbClr val="FFFFFF"/>
                </a:solidFill>
              </a:rPr>
              <a:t>MHz </a:t>
            </a:r>
            <a:r>
              <a:rPr dirty="0" sz="4000">
                <a:solidFill>
                  <a:srgbClr val="FFFFFF"/>
                </a:solidFill>
              </a:rPr>
              <a:t>RF</a:t>
            </a:r>
            <a:r>
              <a:rPr dirty="0" sz="4000" spc="-265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Radiation  </a:t>
            </a:r>
            <a:r>
              <a:rPr dirty="0" sz="4000" spc="-5">
                <a:solidFill>
                  <a:srgbClr val="FFFFFF"/>
                </a:solidFill>
              </a:rPr>
              <a:t>Damage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20185" y="2963867"/>
            <a:ext cx="7756042" cy="3608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86918" y="1780222"/>
            <a:ext cx="3304540" cy="935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tabLst>
                <a:tab pos="241935" algn="l"/>
              </a:tabLst>
            </a:pPr>
            <a:r>
              <a:rPr dirty="0" sz="2800">
                <a:solidFill>
                  <a:srgbClr val="FFFB00"/>
                </a:solidFill>
                <a:latin typeface="Corbel"/>
                <a:cs typeface="Corbel"/>
              </a:rPr>
              <a:t>Xu et</a:t>
            </a:r>
            <a:r>
              <a:rPr dirty="0" sz="2800" spc="-105">
                <a:solidFill>
                  <a:srgbClr val="FFFB00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B00"/>
                </a:solidFill>
                <a:latin typeface="Corbel"/>
                <a:cs typeface="Corbel"/>
              </a:rPr>
              <a:t>al</a:t>
            </a:r>
            <a:endParaRPr sz="2800">
              <a:latin typeface="Corbel"/>
              <a:cs typeface="Corbel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Clr>
                <a:srgbClr val="FFFF00"/>
              </a:buClr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FFFB00"/>
                </a:solidFill>
                <a:latin typeface="Corbel"/>
                <a:cs typeface="Corbel"/>
              </a:rPr>
              <a:t>Brain </a:t>
            </a:r>
            <a:r>
              <a:rPr dirty="0" sz="2800" spc="-10">
                <a:solidFill>
                  <a:srgbClr val="FFFB00"/>
                </a:solidFill>
                <a:latin typeface="Corbel"/>
                <a:cs typeface="Corbel"/>
              </a:rPr>
              <a:t>Research,</a:t>
            </a:r>
            <a:r>
              <a:rPr dirty="0" sz="2800" spc="-70">
                <a:solidFill>
                  <a:srgbClr val="FFFB00"/>
                </a:solidFill>
                <a:latin typeface="Corbel"/>
                <a:cs typeface="Corbel"/>
              </a:rPr>
              <a:t> </a:t>
            </a:r>
            <a:r>
              <a:rPr dirty="0" sz="2800" spc="-15">
                <a:solidFill>
                  <a:srgbClr val="FFFB00"/>
                </a:solidFill>
                <a:latin typeface="Corbel"/>
                <a:cs typeface="Corbel"/>
              </a:rPr>
              <a:t>2010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4419" rIns="0" bIns="0" rtlCol="0" vert="horz">
            <a:spAutoFit/>
          </a:bodyPr>
          <a:lstStyle/>
          <a:p>
            <a:pPr marL="927100" marR="5080">
              <a:lnSpc>
                <a:spcPts val="3800"/>
              </a:lnSpc>
            </a:pP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Precautions </a:t>
            </a: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Noted </a:t>
            </a:r>
            <a:r>
              <a:rPr dirty="0" sz="36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by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FCC,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FDA,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dirty="0" sz="3600" spc="-30">
                <a:solidFill>
                  <a:srgbClr val="FFFFFF"/>
                </a:solidFill>
                <a:latin typeface="Franklin Gothic Medium"/>
                <a:cs typeface="Franklin Gothic Medium"/>
              </a:rPr>
              <a:t>ACS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as of  </a:t>
            </a:r>
            <a:r>
              <a:rPr dirty="0" sz="3600" spc="-25">
                <a:solidFill>
                  <a:srgbClr val="FFFFFF"/>
                </a:solidFill>
                <a:latin typeface="Franklin Gothic Medium"/>
                <a:cs typeface="Franklin Gothic Medium"/>
              </a:rPr>
              <a:t>September,</a:t>
            </a:r>
            <a:r>
              <a:rPr dirty="0" sz="3600" spc="-5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600" spc="-35">
                <a:solidFill>
                  <a:srgbClr val="FFFFFF"/>
                </a:solidFill>
                <a:latin typeface="Franklin Gothic Medium"/>
                <a:cs typeface="Franklin Gothic Medium"/>
              </a:rPr>
              <a:t>2010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5175" indent="-228600">
              <a:lnSpc>
                <a:spcPct val="100000"/>
              </a:lnSpc>
              <a:buFont typeface="Arial"/>
              <a:buChar char="•"/>
              <a:tabLst>
                <a:tab pos="765175" algn="l"/>
              </a:tabLst>
            </a:pPr>
            <a:r>
              <a:rPr dirty="0"/>
              <a:t>Use an </a:t>
            </a:r>
            <a:r>
              <a:rPr dirty="0" spc="-5"/>
              <a:t>earpiece </a:t>
            </a:r>
            <a:r>
              <a:rPr dirty="0"/>
              <a:t>or</a:t>
            </a:r>
            <a:r>
              <a:rPr dirty="0" spc="-75"/>
              <a:t> </a:t>
            </a:r>
            <a:r>
              <a:rPr dirty="0" spc="-5"/>
              <a:t>headset.</a:t>
            </a:r>
          </a:p>
          <a:p>
            <a:pPr marL="765175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765175" algn="l"/>
              </a:tabLst>
            </a:pPr>
            <a:r>
              <a:rPr dirty="0" spc="-15"/>
              <a:t>Avoid </a:t>
            </a:r>
            <a:r>
              <a:rPr dirty="0" spc="-10"/>
              <a:t>continually wearing </a:t>
            </a:r>
            <a:r>
              <a:rPr dirty="0"/>
              <a:t>a </a:t>
            </a:r>
            <a:r>
              <a:rPr dirty="0" spc="-10"/>
              <a:t>wireless</a:t>
            </a:r>
            <a:r>
              <a:rPr dirty="0" spc="15"/>
              <a:t> </a:t>
            </a:r>
            <a:r>
              <a:rPr dirty="0" spc="-5"/>
              <a:t>earpiece</a:t>
            </a:r>
          </a:p>
          <a:p>
            <a:pPr marL="765175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65175" algn="l"/>
              </a:tabLst>
            </a:pPr>
            <a:r>
              <a:rPr dirty="0" spc="-15"/>
              <a:t>Keep </a:t>
            </a:r>
            <a:r>
              <a:rPr dirty="0" spc="-10"/>
              <a:t>wireless </a:t>
            </a:r>
            <a:r>
              <a:rPr dirty="0" spc="-5"/>
              <a:t>devices </a:t>
            </a:r>
            <a:r>
              <a:rPr dirty="0" spc="-25"/>
              <a:t>away </a:t>
            </a:r>
            <a:r>
              <a:rPr dirty="0" spc="-15"/>
              <a:t>from </a:t>
            </a:r>
            <a:r>
              <a:rPr dirty="0" spc="-10"/>
              <a:t>your </a:t>
            </a:r>
            <a:r>
              <a:rPr dirty="0" spc="-5"/>
              <a:t>body when they </a:t>
            </a:r>
            <a:r>
              <a:rPr dirty="0" spc="-15"/>
              <a:t>are</a:t>
            </a:r>
            <a:r>
              <a:rPr dirty="0" spc="80"/>
              <a:t> </a:t>
            </a:r>
            <a:r>
              <a:rPr dirty="0" spc="-5"/>
              <a:t>on</a:t>
            </a:r>
          </a:p>
          <a:p>
            <a:pPr marL="765175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65175" algn="l"/>
              </a:tabLst>
            </a:pPr>
            <a:r>
              <a:rPr dirty="0"/>
              <a:t>Use</a:t>
            </a:r>
            <a:r>
              <a:rPr dirty="0" spc="-90"/>
              <a:t> </a:t>
            </a:r>
            <a:r>
              <a:rPr dirty="0" spc="-10"/>
              <a:t>speakerphone</a:t>
            </a:r>
          </a:p>
          <a:p>
            <a:pPr marL="765175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65175" algn="l"/>
              </a:tabLst>
            </a:pPr>
            <a:r>
              <a:rPr dirty="0"/>
              <a:t>or </a:t>
            </a:r>
            <a:r>
              <a:rPr dirty="0" spc="-10"/>
              <a:t>purchase </a:t>
            </a:r>
            <a:r>
              <a:rPr dirty="0"/>
              <a:t>a </a:t>
            </a:r>
            <a:r>
              <a:rPr dirty="0" spc="-10"/>
              <a:t>low SAR </a:t>
            </a:r>
            <a:r>
              <a:rPr dirty="0"/>
              <a:t>phone </a:t>
            </a:r>
            <a:r>
              <a:rPr dirty="0" spc="-15"/>
              <a:t>to </a:t>
            </a:r>
            <a:r>
              <a:rPr dirty="0" spc="-10"/>
              <a:t>reduce exposure </a:t>
            </a:r>
            <a:r>
              <a:rPr dirty="0" spc="-15"/>
              <a:t>to </a:t>
            </a:r>
            <a:r>
              <a:rPr dirty="0" spc="-5"/>
              <a:t>the</a:t>
            </a:r>
            <a:r>
              <a:rPr dirty="0" spc="95"/>
              <a:t> </a:t>
            </a:r>
            <a:r>
              <a:rPr dirty="0" spc="-5"/>
              <a:t>head.</a:t>
            </a:r>
          </a:p>
          <a:p>
            <a:pPr marL="765175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65175" algn="l"/>
              </a:tabLst>
            </a:pPr>
            <a:r>
              <a:rPr dirty="0" spc="-5"/>
              <a:t>Consider </a:t>
            </a:r>
            <a:r>
              <a:rPr dirty="0" spc="-15"/>
              <a:t>texting rather </a:t>
            </a:r>
            <a:r>
              <a:rPr dirty="0" spc="-5"/>
              <a:t>than talking, but </a:t>
            </a:r>
            <a:r>
              <a:rPr dirty="0" spc="35"/>
              <a:t>don</a:t>
            </a:r>
            <a:r>
              <a:rPr dirty="0" spc="35" b="0">
                <a:latin typeface="Arial"/>
                <a:cs typeface="Arial"/>
              </a:rPr>
              <a:t>ʼ</a:t>
            </a:r>
            <a:r>
              <a:rPr dirty="0" spc="35"/>
              <a:t>t </a:t>
            </a:r>
            <a:r>
              <a:rPr dirty="0" spc="-15"/>
              <a:t>text </a:t>
            </a:r>
            <a:r>
              <a:rPr dirty="0" spc="-5"/>
              <a:t>while </a:t>
            </a:r>
            <a:r>
              <a:rPr dirty="0" spc="-10"/>
              <a:t>you </a:t>
            </a:r>
            <a:r>
              <a:rPr dirty="0" spc="-15"/>
              <a:t>are</a:t>
            </a:r>
            <a:r>
              <a:rPr dirty="0" spc="-25"/>
              <a:t> </a:t>
            </a:r>
            <a:r>
              <a:rPr dirty="0"/>
              <a:t>driving.</a:t>
            </a:r>
          </a:p>
          <a:p>
            <a:pPr marL="765175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65175" algn="l"/>
              </a:tabLst>
            </a:pPr>
            <a:r>
              <a:rPr dirty="0" spc="-5"/>
              <a:t>Can </a:t>
            </a:r>
            <a:r>
              <a:rPr dirty="0"/>
              <a:t>limit </a:t>
            </a:r>
            <a:r>
              <a:rPr dirty="0" spc="-10"/>
              <a:t>talk</a:t>
            </a:r>
            <a:r>
              <a:rPr dirty="0" spc="-95"/>
              <a:t> </a:t>
            </a:r>
            <a:r>
              <a:rPr dirty="0" spc="-5"/>
              <a:t>time</a:t>
            </a:r>
          </a:p>
        </p:txBody>
      </p:sp>
      <p:sp>
        <p:nvSpPr>
          <p:cNvPr id="4" name="object 4"/>
          <p:cNvSpPr/>
          <p:nvPr/>
        </p:nvSpPr>
        <p:spPr>
          <a:xfrm>
            <a:off x="1157818" y="1643062"/>
            <a:ext cx="9871710" cy="0"/>
          </a:xfrm>
          <a:custGeom>
            <a:avLst/>
            <a:gdLst/>
            <a:ahLst/>
            <a:cxnLst/>
            <a:rect l="l" t="t" r="r" b="b"/>
            <a:pathLst>
              <a:path w="9871710" h="0">
                <a:moveTo>
                  <a:pt x="0" y="0"/>
                </a:moveTo>
                <a:lnTo>
                  <a:pt x="9871333" y="1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88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3675" rIns="0" bIns="0" rtlCol="0" vert="horz">
            <a:spAutoFit/>
          </a:bodyPr>
          <a:lstStyle/>
          <a:p>
            <a:pPr marL="622300">
              <a:lnSpc>
                <a:spcPct val="100000"/>
              </a:lnSpc>
            </a:pPr>
            <a:r>
              <a:rPr dirty="0" sz="3600" spc="-45">
                <a:solidFill>
                  <a:srgbClr val="FFFFFF"/>
                </a:solidFill>
                <a:latin typeface="Franklin Gothic Medium"/>
                <a:cs typeface="Franklin Gothic Medium"/>
              </a:rPr>
              <a:t>We </a:t>
            </a:r>
            <a:r>
              <a:rPr dirty="0" sz="36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protect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children in car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seats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158" y="2169312"/>
            <a:ext cx="3931920" cy="2177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Different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carseats and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distances at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different</a:t>
            </a:r>
            <a:r>
              <a:rPr dirty="0" sz="2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ages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marR="749935" indent="-228600">
              <a:lnSpc>
                <a:spcPts val="3100"/>
              </a:lnSpc>
              <a:spcBef>
                <a:spcPts val="170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Am Acad.</a:t>
            </a:r>
            <a:r>
              <a:rPr dirty="0" sz="2800" spc="-2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Pediatrics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recommends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4570" y="2144712"/>
            <a:ext cx="5386908" cy="326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7818" y="1262062"/>
            <a:ext cx="9871710" cy="0"/>
          </a:xfrm>
          <a:custGeom>
            <a:avLst/>
            <a:gdLst/>
            <a:ahLst/>
            <a:cxnLst/>
            <a:rect l="l" t="t" r="r" b="b"/>
            <a:pathLst>
              <a:path w="9871710" h="0">
                <a:moveTo>
                  <a:pt x="0" y="0"/>
                </a:moveTo>
                <a:lnTo>
                  <a:pt x="9871333" y="1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89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7297" y="4387329"/>
            <a:ext cx="3633317" cy="2470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3800" y="3219462"/>
            <a:ext cx="571500" cy="89535"/>
          </a:xfrm>
          <a:custGeom>
            <a:avLst/>
            <a:gdLst/>
            <a:ahLst/>
            <a:cxnLst/>
            <a:rect l="l" t="t" r="r" b="b"/>
            <a:pathLst>
              <a:path w="571500" h="89535">
                <a:moveTo>
                  <a:pt x="0" y="0"/>
                </a:moveTo>
                <a:lnTo>
                  <a:pt x="570908" y="89153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77829" y="6400800"/>
            <a:ext cx="257683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i="1">
                <a:solidFill>
                  <a:srgbClr val="E6E6E6"/>
                </a:solidFill>
                <a:latin typeface="Times New Roman"/>
                <a:cs typeface="Times New Roman"/>
              </a:rPr>
              <a:t>Do </a:t>
            </a:r>
            <a:r>
              <a:rPr dirty="0" sz="1600" i="1">
                <a:solidFill>
                  <a:srgbClr val="E6E6E6"/>
                </a:solidFill>
                <a:latin typeface="Times New Roman"/>
                <a:cs typeface="Times New Roman"/>
              </a:rPr>
              <a:t>not take without</a:t>
            </a:r>
            <a:r>
              <a:rPr dirty="0" sz="1600" spc="-95" i="1">
                <a:solidFill>
                  <a:srgbClr val="E6E6E6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E6E6E6"/>
                </a:solidFill>
                <a:latin typeface="Times New Roman"/>
                <a:cs typeface="Times New Roman"/>
              </a:rPr>
              <a:t>permission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1175" rIns="0" bIns="0" rtlCol="0" vert="horz">
            <a:spAutoFit/>
          </a:bodyPr>
          <a:lstStyle/>
          <a:p>
            <a:pPr marL="1122045">
              <a:lnSpc>
                <a:spcPct val="100000"/>
              </a:lnSpc>
            </a:pPr>
            <a:r>
              <a:rPr dirty="0" sz="4800" spc="-15" b="0">
                <a:solidFill>
                  <a:srgbClr val="FFFF00"/>
                </a:solidFill>
                <a:latin typeface="Calibri Light"/>
                <a:cs typeface="Calibri Light"/>
              </a:rPr>
              <a:t>Electromagnetic</a:t>
            </a:r>
            <a:r>
              <a:rPr dirty="0" sz="4800" spc="-25" b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z="4800" spc="-5" b="0">
                <a:solidFill>
                  <a:srgbClr val="FFFF00"/>
                </a:solidFill>
                <a:latin typeface="Calibri Light"/>
                <a:cs typeface="Calibri Light"/>
              </a:rPr>
              <a:t>Spectrum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2850" y="1547837"/>
            <a:ext cx="9893198" cy="3857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65870" y="3500437"/>
            <a:ext cx="5715000" cy="1905000"/>
          </a:xfrm>
          <a:prstGeom prst="rect">
            <a:avLst/>
          </a:prstGeom>
          <a:solidFill>
            <a:srgbClr val="00FDFF"/>
          </a:solidFill>
        </p:spPr>
        <p:txBody>
          <a:bodyPr wrap="square" lIns="0" tIns="46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6"/>
              </a:spcBef>
            </a:pPr>
            <a:endParaRPr sz="1600">
              <a:latin typeface="Times New Roman"/>
              <a:cs typeface="Times New Roman"/>
            </a:endParaRPr>
          </a:p>
          <a:p>
            <a:pPr marL="50800">
              <a:lnSpc>
                <a:spcPts val="2130"/>
              </a:lnSpc>
            </a:pPr>
            <a:r>
              <a:rPr dirty="0" sz="1800">
                <a:latin typeface="Arial"/>
                <a:cs typeface="Arial"/>
              </a:rPr>
              <a:t>Microwaves:</a:t>
            </a:r>
            <a:endParaRPr sz="1800">
              <a:latin typeface="Arial"/>
              <a:cs typeface="Arial"/>
            </a:endParaRPr>
          </a:p>
          <a:p>
            <a:pPr marL="189865" indent="-139065">
              <a:lnSpc>
                <a:spcPts val="2130"/>
              </a:lnSpc>
              <a:buChar char="-"/>
              <a:tabLst>
                <a:tab pos="190500" algn="l"/>
              </a:tabLst>
            </a:pPr>
            <a:r>
              <a:rPr dirty="0" sz="1800">
                <a:latin typeface="Arial"/>
                <a:cs typeface="Arial"/>
              </a:rPr>
              <a:t>Ovens</a:t>
            </a:r>
            <a:endParaRPr sz="1800">
              <a:latin typeface="Arial"/>
              <a:cs typeface="Arial"/>
            </a:endParaRPr>
          </a:p>
          <a:p>
            <a:pPr marL="189865" indent="-139065">
              <a:lnSpc>
                <a:spcPts val="2130"/>
              </a:lnSpc>
              <a:spcBef>
                <a:spcPts val="40"/>
              </a:spcBef>
              <a:buChar char="-"/>
              <a:tabLst>
                <a:tab pos="190500" algn="l"/>
              </a:tabLst>
            </a:pPr>
            <a:r>
              <a:rPr dirty="0" sz="1800" spc="-5">
                <a:latin typeface="Arial"/>
                <a:cs typeface="Arial"/>
              </a:rPr>
              <a:t>Cellphones </a:t>
            </a:r>
            <a:r>
              <a:rPr dirty="0" sz="1800">
                <a:latin typeface="Arial"/>
                <a:cs typeface="Arial"/>
              </a:rPr>
              <a:t>(GSM-3G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UMTS)</a:t>
            </a:r>
            <a:endParaRPr sz="1800">
              <a:latin typeface="Arial"/>
              <a:cs typeface="Arial"/>
            </a:endParaRPr>
          </a:p>
          <a:p>
            <a:pPr marL="189865" indent="-139065">
              <a:lnSpc>
                <a:spcPts val="2130"/>
              </a:lnSpc>
              <a:buChar char="-"/>
              <a:tabLst>
                <a:tab pos="190500" algn="l"/>
              </a:tabLst>
            </a:pPr>
            <a:r>
              <a:rPr dirty="0" sz="1800" spc="-5">
                <a:latin typeface="Arial"/>
                <a:cs typeface="Arial"/>
              </a:rPr>
              <a:t>Cordless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phones</a:t>
            </a:r>
            <a:endParaRPr sz="1800">
              <a:latin typeface="Arial"/>
              <a:cs typeface="Arial"/>
            </a:endParaRPr>
          </a:p>
          <a:p>
            <a:pPr marL="189865" indent="-139065">
              <a:lnSpc>
                <a:spcPct val="100000"/>
              </a:lnSpc>
              <a:spcBef>
                <a:spcPts val="40"/>
              </a:spcBef>
              <a:buChar char="-"/>
              <a:tabLst>
                <a:tab pos="190500" algn="l"/>
              </a:tabLst>
            </a:pPr>
            <a:r>
              <a:rPr dirty="0" sz="1800">
                <a:latin typeface="Arial"/>
                <a:cs typeface="Arial"/>
              </a:rPr>
              <a:t>Wi-Fi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(WLAN)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0750" y="1844675"/>
            <a:ext cx="1151255" cy="1367790"/>
          </a:xfrm>
          <a:custGeom>
            <a:avLst/>
            <a:gdLst/>
            <a:ahLst/>
            <a:cxnLst/>
            <a:rect l="l" t="t" r="r" b="b"/>
            <a:pathLst>
              <a:path w="1151254" h="1367789">
                <a:moveTo>
                  <a:pt x="0" y="0"/>
                </a:moveTo>
                <a:lnTo>
                  <a:pt x="1150872" y="0"/>
                </a:lnTo>
                <a:lnTo>
                  <a:pt x="1150872" y="1367722"/>
                </a:lnTo>
                <a:lnTo>
                  <a:pt x="0" y="1367722"/>
                </a:lnTo>
                <a:lnTo>
                  <a:pt x="0" y="0"/>
                </a:lnTo>
                <a:close/>
              </a:path>
            </a:pathLst>
          </a:custGeom>
          <a:ln w="32751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947213" y="3880764"/>
            <a:ext cx="6858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Phones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2079" y="2133600"/>
            <a:ext cx="707390" cy="69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>
                <a:latin typeface="Times New Roman"/>
                <a:cs typeface="Times New Roman"/>
              </a:rPr>
              <a:t>Source:</a:t>
            </a: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dirty="0" sz="1300" spc="-55">
                <a:latin typeface="Times New Roman"/>
                <a:cs typeface="Times New Roman"/>
              </a:rPr>
              <a:t>W</a:t>
            </a:r>
            <a:r>
              <a:rPr dirty="0" sz="1300">
                <a:latin typeface="Times New Roman"/>
                <a:cs typeface="Times New Roman"/>
              </a:rPr>
              <a:t>ikipedia </a:t>
            </a:r>
            <a:r>
              <a:rPr dirty="0" sz="1300">
                <a:latin typeface="Times New Roman"/>
                <a:cs typeface="Times New Roman"/>
              </a:rPr>
              <a:t> (2008)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0399" y="3226116"/>
            <a:ext cx="1624965" cy="228600"/>
          </a:xfrm>
          <a:custGeom>
            <a:avLst/>
            <a:gdLst/>
            <a:ahLst/>
            <a:cxnLst/>
            <a:rect l="l" t="t" r="r" b="b"/>
            <a:pathLst>
              <a:path w="1624964" h="228600">
                <a:moveTo>
                  <a:pt x="0" y="228283"/>
                </a:moveTo>
                <a:lnTo>
                  <a:pt x="162477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10963" y="2933808"/>
            <a:ext cx="4445" cy="280035"/>
          </a:xfrm>
          <a:custGeom>
            <a:avLst/>
            <a:gdLst/>
            <a:ahLst/>
            <a:cxnLst/>
            <a:rect l="l" t="t" r="r" b="b"/>
            <a:pathLst>
              <a:path w="4445" h="280035">
                <a:moveTo>
                  <a:pt x="0" y="279456"/>
                </a:moveTo>
                <a:lnTo>
                  <a:pt x="3998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97404" y="2940062"/>
            <a:ext cx="6985" cy="292100"/>
          </a:xfrm>
          <a:custGeom>
            <a:avLst/>
            <a:gdLst/>
            <a:ahLst/>
            <a:cxnLst/>
            <a:rect l="l" t="t" r="r" b="b"/>
            <a:pathLst>
              <a:path w="6985" h="292100">
                <a:moveTo>
                  <a:pt x="6395" y="0"/>
                </a:moveTo>
                <a:lnTo>
                  <a:pt x="0" y="29185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44325" y="2933808"/>
            <a:ext cx="4445" cy="280035"/>
          </a:xfrm>
          <a:custGeom>
            <a:avLst/>
            <a:gdLst/>
            <a:ahLst/>
            <a:cxnLst/>
            <a:rect l="l" t="t" r="r" b="b"/>
            <a:pathLst>
              <a:path w="4445" h="280035">
                <a:moveTo>
                  <a:pt x="0" y="279456"/>
                </a:moveTo>
                <a:lnTo>
                  <a:pt x="3998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41900" y="3225800"/>
            <a:ext cx="1790064" cy="241300"/>
          </a:xfrm>
          <a:custGeom>
            <a:avLst/>
            <a:gdLst/>
            <a:ahLst/>
            <a:cxnLst/>
            <a:rect l="l" t="t" r="r" b="b"/>
            <a:pathLst>
              <a:path w="1790065" h="241300">
                <a:moveTo>
                  <a:pt x="0" y="0"/>
                </a:moveTo>
                <a:lnTo>
                  <a:pt x="1789886" y="241076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23358" y="3003792"/>
            <a:ext cx="1405890" cy="497205"/>
          </a:xfrm>
          <a:custGeom>
            <a:avLst/>
            <a:gdLst/>
            <a:ahLst/>
            <a:cxnLst/>
            <a:rect l="l" t="t" r="r" b="b"/>
            <a:pathLst>
              <a:path w="1405889" h="497204">
                <a:moveTo>
                  <a:pt x="0" y="496644"/>
                </a:moveTo>
                <a:lnTo>
                  <a:pt x="1405402" y="0"/>
                </a:lnTo>
              </a:path>
            </a:pathLst>
          </a:custGeom>
          <a:ln w="32751">
            <a:solidFill>
              <a:srgbClr val="04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78613" y="2925470"/>
            <a:ext cx="422909" cy="359410"/>
          </a:xfrm>
          <a:custGeom>
            <a:avLst/>
            <a:gdLst/>
            <a:ahLst/>
            <a:cxnLst/>
            <a:rect l="l" t="t" r="r" b="b"/>
            <a:pathLst>
              <a:path w="422910" h="359410">
                <a:moveTo>
                  <a:pt x="0" y="0"/>
                </a:moveTo>
                <a:lnTo>
                  <a:pt x="126949" y="359232"/>
                </a:lnTo>
                <a:lnTo>
                  <a:pt x="422706" y="52666"/>
                </a:lnTo>
                <a:lnTo>
                  <a:pt x="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132" y="765874"/>
            <a:ext cx="10053320" cy="0"/>
          </a:xfrm>
          <a:custGeom>
            <a:avLst/>
            <a:gdLst/>
            <a:ahLst/>
            <a:cxnLst/>
            <a:rect l="l" t="t" r="r" b="b"/>
            <a:pathLst>
              <a:path w="10053320" h="0">
                <a:moveTo>
                  <a:pt x="0" y="0"/>
                </a:moveTo>
                <a:lnTo>
                  <a:pt x="10053270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2132" y="1047686"/>
            <a:ext cx="10053320" cy="0"/>
          </a:xfrm>
          <a:custGeom>
            <a:avLst/>
            <a:gdLst/>
            <a:ahLst/>
            <a:cxnLst/>
            <a:rect l="l" t="t" r="r" b="b"/>
            <a:pathLst>
              <a:path w="10053320" h="0">
                <a:moveTo>
                  <a:pt x="0" y="0"/>
                </a:moveTo>
                <a:lnTo>
                  <a:pt x="10053270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2132" y="5907334"/>
            <a:ext cx="10053320" cy="0"/>
          </a:xfrm>
          <a:custGeom>
            <a:avLst/>
            <a:gdLst/>
            <a:ahLst/>
            <a:cxnLst/>
            <a:rect l="l" t="t" r="r" b="b"/>
            <a:pathLst>
              <a:path w="10053320" h="0">
                <a:moveTo>
                  <a:pt x="0" y="0"/>
                </a:moveTo>
                <a:lnTo>
                  <a:pt x="10053270" y="0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30904">
              <a:lnSpc>
                <a:spcPct val="100000"/>
              </a:lnSpc>
            </a:pPr>
            <a:r>
              <a:rPr dirty="0" sz="33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Radiation </a:t>
            </a:r>
            <a:r>
              <a:rPr dirty="0" sz="3300">
                <a:solidFill>
                  <a:srgbClr val="FFFF00"/>
                </a:solidFill>
                <a:latin typeface="Franklin Gothic Medium"/>
                <a:cs typeface="Franklin Gothic Medium"/>
              </a:rPr>
              <a:t>Risks of </a:t>
            </a:r>
            <a:r>
              <a:rPr dirty="0" sz="33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CT</a:t>
            </a:r>
            <a:r>
              <a:rPr dirty="0" sz="3300" spc="-70">
                <a:solidFill>
                  <a:srgbClr val="FFFF00"/>
                </a:solidFill>
                <a:latin typeface="Franklin Gothic Medium"/>
                <a:cs typeface="Franklin Gothic Medium"/>
              </a:rPr>
              <a:t> </a:t>
            </a:r>
            <a:r>
              <a:rPr dirty="0" sz="3300" spc="-5">
                <a:solidFill>
                  <a:srgbClr val="FFFF00"/>
                </a:solidFill>
                <a:latin typeface="Franklin Gothic Medium"/>
                <a:cs typeface="Franklin Gothic Medium"/>
              </a:rPr>
              <a:t>Scans</a:t>
            </a:r>
            <a:endParaRPr sz="33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0360" y="1372285"/>
            <a:ext cx="220662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Approximate</a:t>
            </a:r>
            <a:r>
              <a:rPr dirty="0" sz="15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Equivalent  </a:t>
            </a: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Dose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Relevant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Organ 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(mSv)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71788" y="1133475"/>
            <a:ext cx="1851660" cy="387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3265" marR="5080" indent="-711200">
              <a:lnSpc>
                <a:spcPts val="1500"/>
              </a:lnSpc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Equivalency in 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dirty="0" sz="1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5" b="1">
                <a:solidFill>
                  <a:srgbClr val="FFFFFF"/>
                </a:solidFill>
                <a:latin typeface="Arial"/>
                <a:cs typeface="Arial"/>
              </a:rPr>
              <a:t>x-  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rays*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1192" y="1829485"/>
            <a:ext cx="1017269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Exam</a:t>
            </a:r>
            <a:r>
              <a:rPr dirty="0" sz="15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35" b="1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7135" y="1600885"/>
            <a:ext cx="788035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0485" marR="5080" indent="-58419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Machine  Setting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0086" y="1600885"/>
            <a:ext cx="819150" cy="467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905" marR="5080" indent="-116839">
              <a:lnSpc>
                <a:spcPct val="100000"/>
              </a:lnSpc>
            </a:pP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Relevant 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Organ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9841" y="1829485"/>
            <a:ext cx="1095375" cy="23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.15-.01</a:t>
            </a:r>
            <a:r>
              <a:rPr dirty="0" sz="15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Arial"/>
                <a:cs typeface="Arial"/>
              </a:rPr>
              <a:t>mSV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71477" y="2649916"/>
          <a:ext cx="9250680" cy="294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211"/>
                <a:gridCol w="1572472"/>
                <a:gridCol w="1644838"/>
                <a:gridCol w="2146766"/>
                <a:gridCol w="1604245"/>
              </a:tblGrid>
              <a:tr h="43213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 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 CT</a:t>
                      </a:r>
                      <a:r>
                        <a:rPr dirty="0" sz="15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0988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Unadjuste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baseline="2500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955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43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543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400-6000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54389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 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 CT</a:t>
                      </a:r>
                      <a:r>
                        <a:rPr dirty="0" sz="1500" spc="-1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r>
                        <a:rPr dirty="0" baseline="25000" sz="1500" spc="-7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baseline="25000"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892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Brain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431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5438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200-3000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769619">
                <a:tc>
                  <a:txBody>
                    <a:bodyPr/>
                    <a:lstStyle/>
                    <a:p>
                      <a:pPr marL="22225" marR="26162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 Abdominal</a:t>
                      </a:r>
                      <a:r>
                        <a:rPr dirty="0" sz="1500" spc="-1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 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 marR="34544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Unadjusted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24892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Stomach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19431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75438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166-2500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769619">
                <a:tc>
                  <a:txBody>
                    <a:bodyPr/>
                    <a:lstStyle/>
                    <a:p>
                      <a:pPr marL="22225" marR="26162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Pediatric Abdominal</a:t>
                      </a:r>
                      <a:r>
                        <a:rPr dirty="0" sz="1500" spc="-19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CT 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Adjusted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24892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Stomach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R="19431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754380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40-600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42925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Chest </a:t>
                      </a: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X-ray</a:t>
                      </a:r>
                      <a:r>
                        <a:rPr dirty="0" sz="1500" spc="-8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(PA/lateral)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953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892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Lung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431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0.01/0.15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5438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50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8602129" y="4432300"/>
            <a:ext cx="3588486" cy="242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076940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Times New Roman"/>
                <a:cs typeface="Times New Roman"/>
              </a:rPr>
              <a:t>90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92252"/>
            <a:ext cx="9533890" cy="96964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800"/>
              </a:lnSpc>
            </a:pP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As </a:t>
            </a:r>
            <a:r>
              <a:rPr dirty="0" sz="36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Low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as </a:t>
            </a:r>
            <a:r>
              <a:rPr dirty="0" sz="36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Reasonably Achievable </a:t>
            </a:r>
            <a:r>
              <a:rPr dirty="0" sz="3600">
                <a:solidFill>
                  <a:srgbClr val="FFFFFF"/>
                </a:solidFill>
                <a:latin typeface="Franklin Gothic Medium"/>
                <a:cs typeface="Franklin Gothic Medium"/>
              </a:rPr>
              <a:t>in </a:t>
            </a:r>
            <a:r>
              <a:rPr dirty="0" sz="36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Pediatric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CT  </a:t>
            </a:r>
            <a:r>
              <a:rPr dirty="0" sz="36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Scans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7619" y="2372001"/>
            <a:ext cx="8522335" cy="1492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889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Children ten times more vulnerable than adults to radiation </a:t>
            </a:r>
            <a:r>
              <a:rPr dirty="0" sz="1800" spc="-5" i="1">
                <a:solidFill>
                  <a:srgbClr val="2F86B2"/>
                </a:solidFill>
                <a:latin typeface="Times New Roman"/>
                <a:cs typeface="Times New Roman"/>
              </a:rPr>
              <a:t>(Int</a:t>
            </a:r>
            <a:r>
              <a:rPr dirty="0" sz="1850" spc="-5" i="1">
                <a:solidFill>
                  <a:srgbClr val="2F86B2"/>
                </a:solidFill>
                <a:latin typeface="MS PGothic"/>
                <a:cs typeface="MS PGothic"/>
              </a:rPr>
              <a:t>’</a:t>
            </a:r>
            <a:r>
              <a:rPr dirty="0" sz="1800" spc="-5" i="1">
                <a:solidFill>
                  <a:srgbClr val="2F86B2"/>
                </a:solidFill>
                <a:latin typeface="Times New Roman"/>
                <a:cs typeface="Times New Roman"/>
              </a:rPr>
              <a:t>l</a:t>
            </a:r>
            <a:r>
              <a:rPr dirty="0" sz="1800" spc="-135" i="1">
                <a:solidFill>
                  <a:srgbClr val="2F86B2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2F86B2"/>
                </a:solidFill>
                <a:latin typeface="Times New Roman"/>
                <a:cs typeface="Times New Roman"/>
              </a:rPr>
              <a:t>Com  </a:t>
            </a:r>
            <a:r>
              <a:rPr dirty="0" sz="1800" i="1">
                <a:solidFill>
                  <a:srgbClr val="2F86B2"/>
                </a:solidFill>
                <a:latin typeface="Times New Roman"/>
                <a:cs typeface="Times New Roman"/>
              </a:rPr>
              <a:t>Radiol </a:t>
            </a:r>
            <a:r>
              <a:rPr dirty="0" sz="1800" spc="-15" i="1">
                <a:solidFill>
                  <a:srgbClr val="2F86B2"/>
                </a:solidFill>
                <a:latin typeface="Times New Roman"/>
                <a:cs typeface="Times New Roman"/>
              </a:rPr>
              <a:t>Prot,</a:t>
            </a:r>
            <a:r>
              <a:rPr dirty="0" sz="1800" spc="-100" i="1">
                <a:solidFill>
                  <a:srgbClr val="2F86B2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2F86B2"/>
                </a:solidFill>
                <a:latin typeface="Times New Roman"/>
                <a:cs typeface="Times New Roman"/>
              </a:rPr>
              <a:t>1991)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Quality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of CT image better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higher</a:t>
            </a:r>
            <a:r>
              <a:rPr dirty="0" sz="24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radiation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Many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unnecessary tests ordered in children and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adults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0589" y="4774882"/>
            <a:ext cx="3017520" cy="24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i="1">
                <a:solidFill>
                  <a:srgbClr val="2F86B2"/>
                </a:solidFill>
                <a:latin typeface="Times New Roman"/>
                <a:cs typeface="Times New Roman"/>
              </a:rPr>
              <a:t>Slovis, Pediatric </a:t>
            </a:r>
            <a:r>
              <a:rPr dirty="0" sz="1500" spc="-10" i="1">
                <a:solidFill>
                  <a:srgbClr val="2F86B2"/>
                </a:solidFill>
                <a:latin typeface="Times New Roman"/>
                <a:cs typeface="Times New Roman"/>
              </a:rPr>
              <a:t>Radiology, </a:t>
            </a:r>
            <a:r>
              <a:rPr dirty="0" sz="1500" i="1">
                <a:solidFill>
                  <a:srgbClr val="2F86B2"/>
                </a:solidFill>
                <a:latin typeface="Times New Roman"/>
                <a:cs typeface="Times New Roman"/>
              </a:rPr>
              <a:t>April</a:t>
            </a:r>
            <a:r>
              <a:rPr dirty="0" sz="1500" spc="-114" i="1">
                <a:solidFill>
                  <a:srgbClr val="2F86B2"/>
                </a:solidFill>
                <a:latin typeface="Times New Roman"/>
                <a:cs typeface="Times New Roman"/>
              </a:rPr>
              <a:t> </a:t>
            </a:r>
            <a:r>
              <a:rPr dirty="0" sz="1500" i="1">
                <a:solidFill>
                  <a:srgbClr val="2F86B2"/>
                </a:solidFill>
                <a:latin typeface="Times New Roman"/>
                <a:cs typeface="Times New Roman"/>
              </a:rPr>
              <a:t>2002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7818" y="1871662"/>
            <a:ext cx="9871710" cy="0"/>
          </a:xfrm>
          <a:custGeom>
            <a:avLst/>
            <a:gdLst/>
            <a:ahLst/>
            <a:cxnLst/>
            <a:rect l="l" t="t" r="r" b="b"/>
            <a:pathLst>
              <a:path w="9871710" h="0">
                <a:moveTo>
                  <a:pt x="0" y="0"/>
                </a:moveTo>
                <a:lnTo>
                  <a:pt x="9871333" y="1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91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940" y="1818640"/>
            <a:ext cx="7850505" cy="289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carrying your cell phone on your body (e.g. in a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pocket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bra).</a:t>
            </a:r>
            <a:endParaRPr sz="2400">
              <a:latin typeface="Times New Roman"/>
              <a:cs typeface="Times New Roman"/>
            </a:endParaRPr>
          </a:p>
          <a:p>
            <a:pPr marL="12700" marR="20955">
              <a:lnSpc>
                <a:spcPts val="2900"/>
              </a:lnSpc>
              <a:spcBef>
                <a:spcPts val="20"/>
              </a:spcBef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holding any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device against your body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12700" marR="219075">
              <a:lnSpc>
                <a:spcPts val="2900"/>
              </a:lnSpc>
              <a:buAutoNum type="arabicPeriod"/>
              <a:tabLst>
                <a:tab pos="3175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cell phone on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speaker setting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 “air tube”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headset.</a:t>
            </a:r>
            <a:endParaRPr sz="2400">
              <a:latin typeface="Times New Roman"/>
              <a:cs typeface="Times New Roman"/>
            </a:endParaRPr>
          </a:p>
          <a:p>
            <a:pPr marL="300355" indent="-287655">
              <a:lnSpc>
                <a:spcPts val="2700"/>
              </a:lnSpc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using your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device in cars, trains or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elevators.</a:t>
            </a:r>
            <a:endParaRPr sz="2400">
              <a:latin typeface="Times New Roman"/>
              <a:cs typeface="Times New Roman"/>
            </a:endParaRPr>
          </a:p>
          <a:p>
            <a:pPr marL="300355" indent="-28765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cordless phones, especially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where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sleep.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8787" rIns="0" bIns="0" rtlCol="0" vert="horz">
            <a:spAutoFit/>
          </a:bodyPr>
          <a:lstStyle/>
          <a:p>
            <a:pPr marL="3467100">
              <a:lnSpc>
                <a:spcPct val="100000"/>
              </a:lnSpc>
            </a:pPr>
            <a:r>
              <a:rPr dirty="0"/>
              <a:t>Recommendations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9245600" y="152400"/>
            <a:ext cx="2743200" cy="171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4800600"/>
            <a:ext cx="5588000" cy="1943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92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365500">
              <a:lnSpc>
                <a:spcPts val="5240"/>
              </a:lnSpc>
            </a:pPr>
            <a:r>
              <a:rPr dirty="0" spc="-5"/>
              <a:t>How </a:t>
            </a:r>
            <a:r>
              <a:rPr dirty="0"/>
              <a:t>to </a:t>
            </a:r>
            <a:r>
              <a:rPr dirty="0" spc="-5"/>
              <a:t>Practice Safe</a:t>
            </a:r>
            <a:r>
              <a:rPr dirty="0" spc="-135"/>
              <a:t> </a:t>
            </a:r>
            <a:r>
              <a:rPr dirty="0" spc="-80"/>
              <a:t>Tech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9940" y="863600"/>
            <a:ext cx="7943215" cy="339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4300">
              <a:lnSpc>
                <a:spcPts val="3975"/>
              </a:lnSpc>
            </a:pPr>
            <a:r>
              <a:rPr dirty="0" sz="3600" spc="-15">
                <a:solidFill>
                  <a:srgbClr val="FF0000"/>
                </a:solidFill>
                <a:latin typeface="Times New Roman"/>
                <a:cs typeface="Times New Roman"/>
              </a:rPr>
              <a:t>#PracticeSafeTech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2535"/>
              </a:lnSpc>
              <a:buAutoNum type="arabicPeriod" startAt="6"/>
              <a:tabLst>
                <a:tab pos="3124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Whenever possible, connect to the internet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with wired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cables.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900"/>
              </a:lnSpc>
              <a:spcBef>
                <a:spcPts val="40"/>
              </a:spcBef>
              <a:buAutoNum type="arabicPeriod" startAt="6"/>
              <a:tabLst>
                <a:tab pos="312420" algn="l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When using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Wi-Fi,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connect only to download, then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disconnect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and disable</a:t>
            </a:r>
            <a:r>
              <a:rPr dirty="0" sz="24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Wi-Fi.</a:t>
            </a:r>
            <a:endParaRPr sz="2400">
              <a:latin typeface="Times New Roman"/>
              <a:cs typeface="Times New Roman"/>
            </a:endParaRPr>
          </a:p>
          <a:p>
            <a:pPr marL="300355" indent="-287655">
              <a:lnSpc>
                <a:spcPts val="2800"/>
              </a:lnSpc>
              <a:buAutoNum type="arabicPeriod" startAt="6"/>
              <a:tabLst>
                <a:tab pos="300990" algn="l"/>
              </a:tabLst>
            </a:pP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Avoid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prolonged or direct exposure to nearby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Wi-Fi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routers.</a:t>
            </a:r>
            <a:endParaRPr sz="2400">
              <a:latin typeface="Times New Roman"/>
              <a:cs typeface="Times New Roman"/>
            </a:endParaRPr>
          </a:p>
          <a:p>
            <a:pPr marL="12700" marR="812165">
              <a:lnSpc>
                <a:spcPct val="100699"/>
              </a:lnSpc>
              <a:buAutoNum type="arabicPeriod" startAt="6"/>
              <a:tabLst>
                <a:tab pos="3175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Unplug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your home </a:t>
            </a:r>
            <a:r>
              <a:rPr dirty="0" sz="2400" spc="-20">
                <a:solidFill>
                  <a:srgbClr val="FFFFFF"/>
                </a:solidFill>
                <a:latin typeface="Times New Roman"/>
                <a:cs typeface="Times New Roman"/>
              </a:rPr>
              <a:t>Wi-Fi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router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not in use (e.g.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at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bedtime).</a:t>
            </a:r>
            <a:endParaRPr sz="2400">
              <a:latin typeface="Times New Roman"/>
              <a:cs typeface="Times New Roman"/>
            </a:endParaRPr>
          </a:p>
          <a:p>
            <a:pPr marL="12700" marR="311785">
              <a:lnSpc>
                <a:spcPts val="2900"/>
              </a:lnSpc>
              <a:buAutoNum type="arabicPeriod" startAt="6"/>
              <a:tabLst>
                <a:tab pos="469900" algn="l"/>
              </a:tabLst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Sleep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as far away from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wireless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utility meters (i.e.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“smart”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meters) as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possible.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40800" y="4130675"/>
            <a:ext cx="2641600" cy="2503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6400" y="4310062"/>
            <a:ext cx="4453470" cy="242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6939" y="6432232"/>
            <a:ext cx="203200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93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2015-12-16T20:27:18Z</dcterms:created>
  <dcterms:modified xsi:type="dcterms:W3CDTF">2015-12-16T20:27:18Z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2015-11-30T00:00:00Z</vt:filetime>
  </property>
  <property fmtid="{D5CDD505-2E9C-101B-9397-08002B2CF9AE}" pid="3" name="Creator">
    <vt:lpwstr>PowerPoint</vt:lpwstr>
  </property>
  <property fmtid="{D5CDD505-2E9C-101B-9397-08002B2CF9AE}" pid="4" name="LastSaved">
    <vt:filetime>2015-12-16T00:00:00Z</vt:filetime>
  </property>
</Properties>
</file>