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0344" y="208394"/>
            <a:ext cx="8403310" cy="95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6661" y="4374273"/>
            <a:ext cx="6410677" cy="71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rgbClr val="E3EBF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2798" y="1866328"/>
            <a:ext cx="3586479" cy="406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039" y="68262"/>
            <a:ext cx="8627921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6856" y="1542821"/>
            <a:ext cx="8030286" cy="4060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3.png"/><Relationship Id="rId3" Type="http://schemas.openxmlformats.org/officeDocument/2006/relationships/image" Target="../media/image204.jp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5.png"/><Relationship Id="rId3" Type="http://schemas.openxmlformats.org/officeDocument/2006/relationships/image" Target="../media/image206.pn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7.pn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8.jpg"/><Relationship Id="rId3" Type="http://schemas.openxmlformats.org/officeDocument/2006/relationships/image" Target="../media/image209.jpg"/><Relationship Id="rId4" Type="http://schemas.openxmlformats.org/officeDocument/2006/relationships/image" Target="../media/image210.jpg"/><Relationship Id="rId5" Type="http://schemas.openxmlformats.org/officeDocument/2006/relationships/image" Target="../media/image211.png"/><Relationship Id="rId6" Type="http://schemas.openxmlformats.org/officeDocument/2006/relationships/image" Target="../media/image212.pn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3.jp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4.jp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5.jpg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6.pn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7.jpg"/><Relationship Id="rId3" Type="http://schemas.openxmlformats.org/officeDocument/2006/relationships/image" Target="../media/image218.pn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pn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1.jpg"/><Relationship Id="rId3" Type="http://schemas.openxmlformats.org/officeDocument/2006/relationships/image" Target="../media/image222.jp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3.jpg"/><Relationship Id="rId3" Type="http://schemas.openxmlformats.org/officeDocument/2006/relationships/image" Target="../media/image22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hyperlink" Target="http://www.youtube.com/watch?v=tzea37niEV0" TargetMode="Externa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g"/><Relationship Id="rId3" Type="http://schemas.openxmlformats.org/officeDocument/2006/relationships/image" Target="../media/image40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g"/><Relationship Id="rId3" Type="http://schemas.openxmlformats.org/officeDocument/2006/relationships/hyperlink" Target="http://www.babysafeproject.org/" TargetMode="External"/><Relationship Id="rId4" Type="http://schemas.openxmlformats.org/officeDocument/2006/relationships/image" Target="../media/image46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jpg"/><Relationship Id="rId5" Type="http://schemas.openxmlformats.org/officeDocument/2006/relationships/image" Target="../media/image50.jpg"/><Relationship Id="rId6" Type="http://schemas.openxmlformats.org/officeDocument/2006/relationships/image" Target="../media/image5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Relationship Id="rId3" Type="http://schemas.openxmlformats.org/officeDocument/2006/relationships/image" Target="../media/image53.png"/><Relationship Id="rId4" Type="http://schemas.openxmlformats.org/officeDocument/2006/relationships/image" Target="../media/image54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Relationship Id="rId4" Type="http://schemas.openxmlformats.org/officeDocument/2006/relationships/image" Target="../media/image57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jpg"/><Relationship Id="rId4" Type="http://schemas.openxmlformats.org/officeDocument/2006/relationships/image" Target="../media/image67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Relationship Id="rId3" Type="http://schemas.openxmlformats.org/officeDocument/2006/relationships/image" Target="../media/image69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Relationship Id="rId3" Type="http://schemas.openxmlformats.org/officeDocument/2006/relationships/image" Target="../media/image72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jp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6.jpg"/><Relationship Id="rId3" Type="http://schemas.openxmlformats.org/officeDocument/2006/relationships/image" Target="../media/image8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image" Target="../media/image89.png"/><Relationship Id="rId4" Type="http://schemas.openxmlformats.org/officeDocument/2006/relationships/image" Target="../media/image90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1.jpg"/><Relationship Id="rId3" Type="http://schemas.openxmlformats.org/officeDocument/2006/relationships/image" Target="../media/image92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4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5.jpg"/><Relationship Id="rId3" Type="http://schemas.openxmlformats.org/officeDocument/2006/relationships/image" Target="../media/image96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7.jpg"/><Relationship Id="rId3" Type="http://schemas.openxmlformats.org/officeDocument/2006/relationships/image" Target="../media/image98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5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jpg"/><Relationship Id="rId3" Type="http://schemas.openxmlformats.org/officeDocument/2006/relationships/image" Target="../media/image108.jpg"/><Relationship Id="rId4" Type="http://schemas.openxmlformats.org/officeDocument/2006/relationships/image" Target="../media/image109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3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7.jpg"/><Relationship Id="rId3" Type="http://schemas.openxmlformats.org/officeDocument/2006/relationships/image" Target="../media/image118.jpg"/><Relationship Id="rId4" Type="http://schemas.openxmlformats.org/officeDocument/2006/relationships/image" Target="../media/image119.pn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jpg"/><Relationship Id="rId3" Type="http://schemas.openxmlformats.org/officeDocument/2006/relationships/hyperlink" Target="http://bit.ly/wireless0714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1.jpg"/><Relationship Id="rId3" Type="http://schemas.openxmlformats.org/officeDocument/2006/relationships/image" Target="../media/image122.png"/><Relationship Id="rId4" Type="http://schemas.openxmlformats.org/officeDocument/2006/relationships/image" Target="../media/image123.pn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5.pn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0.pn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htrust.org/" TargetMode="Externa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2.jpg"/><Relationship Id="rId3" Type="http://schemas.openxmlformats.org/officeDocument/2006/relationships/image" Target="../media/image133.pn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4.jpg"/><Relationship Id="rId3" Type="http://schemas.openxmlformats.org/officeDocument/2006/relationships/image" Target="../media/image135.pn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Relationship Id="rId7" Type="http://schemas.openxmlformats.org/officeDocument/2006/relationships/image" Target="../media/image141.jp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7" Type="http://schemas.openxmlformats.org/officeDocument/2006/relationships/image" Target="../media/image147.jpg"/><Relationship Id="rId8" Type="http://schemas.openxmlformats.org/officeDocument/2006/relationships/image" Target="../media/image148.png"/><Relationship Id="rId9" Type="http://schemas.openxmlformats.org/officeDocument/2006/relationships/image" Target="../media/image149.png"/><Relationship Id="rId10" Type="http://schemas.openxmlformats.org/officeDocument/2006/relationships/image" Target="../media/image150.png"/><Relationship Id="rId11" Type="http://schemas.openxmlformats.org/officeDocument/2006/relationships/image" Target="../media/image151.png"/><Relationship Id="rId12" Type="http://schemas.openxmlformats.org/officeDocument/2006/relationships/image" Target="../media/image152.png"/><Relationship Id="rId13" Type="http://schemas.openxmlformats.org/officeDocument/2006/relationships/image" Target="../media/image153.png"/><Relationship Id="rId14" Type="http://schemas.openxmlformats.org/officeDocument/2006/relationships/image" Target="../media/image154.png"/><Relationship Id="rId15" Type="http://schemas.openxmlformats.org/officeDocument/2006/relationships/image" Target="../media/image155.png"/><Relationship Id="rId16" Type="http://schemas.openxmlformats.org/officeDocument/2006/relationships/image" Target="../media/image156.jpg"/><Relationship Id="rId17" Type="http://schemas.openxmlformats.org/officeDocument/2006/relationships/image" Target="../media/image157.png"/><Relationship Id="rId18" Type="http://schemas.openxmlformats.org/officeDocument/2006/relationships/image" Target="../media/image158.png"/><Relationship Id="rId19" Type="http://schemas.openxmlformats.org/officeDocument/2006/relationships/image" Target="../media/image159.png"/><Relationship Id="rId20" Type="http://schemas.openxmlformats.org/officeDocument/2006/relationships/image" Target="../media/image160.png"/><Relationship Id="rId21" Type="http://schemas.openxmlformats.org/officeDocument/2006/relationships/image" Target="../media/image161.png"/><Relationship Id="rId22" Type="http://schemas.openxmlformats.org/officeDocument/2006/relationships/image" Target="../media/image162.png"/><Relationship Id="rId23" Type="http://schemas.openxmlformats.org/officeDocument/2006/relationships/image" Target="../media/image163.png"/><Relationship Id="rId24" Type="http://schemas.openxmlformats.org/officeDocument/2006/relationships/image" Target="../media/image164.png"/><Relationship Id="rId25" Type="http://schemas.openxmlformats.org/officeDocument/2006/relationships/image" Target="../media/image165.png"/><Relationship Id="rId26" Type="http://schemas.openxmlformats.org/officeDocument/2006/relationships/image" Target="../media/image166.png"/><Relationship Id="rId27" Type="http://schemas.openxmlformats.org/officeDocument/2006/relationships/image" Target="../media/image167.png"/><Relationship Id="rId28" Type="http://schemas.openxmlformats.org/officeDocument/2006/relationships/image" Target="../media/image168.png"/><Relationship Id="rId29" Type="http://schemas.openxmlformats.org/officeDocument/2006/relationships/image" Target="../media/image169.png"/><Relationship Id="rId30" Type="http://schemas.openxmlformats.org/officeDocument/2006/relationships/image" Target="../media/image170.png"/><Relationship Id="rId31" Type="http://schemas.openxmlformats.org/officeDocument/2006/relationships/image" Target="../media/image171.jpg"/><Relationship Id="rId32" Type="http://schemas.openxmlformats.org/officeDocument/2006/relationships/image" Target="../media/image172.jpg"/><Relationship Id="rId33" Type="http://schemas.openxmlformats.org/officeDocument/2006/relationships/image" Target="../media/image173.jpg"/><Relationship Id="rId34" Type="http://schemas.openxmlformats.org/officeDocument/2006/relationships/image" Target="../media/image174.jpg"/><Relationship Id="rId35" Type="http://schemas.openxmlformats.org/officeDocument/2006/relationships/image" Target="../media/image175.jpg"/><Relationship Id="rId36" Type="http://schemas.openxmlformats.org/officeDocument/2006/relationships/image" Target="../media/image176.png"/><Relationship Id="rId37" Type="http://schemas.openxmlformats.org/officeDocument/2006/relationships/image" Target="../media/image177.png"/><Relationship Id="rId38" Type="http://schemas.openxmlformats.org/officeDocument/2006/relationships/image" Target="../media/image178.png"/><Relationship Id="rId39" Type="http://schemas.openxmlformats.org/officeDocument/2006/relationships/image" Target="../media/image179.png"/><Relationship Id="rId40" Type="http://schemas.openxmlformats.org/officeDocument/2006/relationships/image" Target="../media/image180.png"/><Relationship Id="rId41" Type="http://schemas.openxmlformats.org/officeDocument/2006/relationships/image" Target="../media/image181.jpg"/><Relationship Id="rId42" Type="http://schemas.openxmlformats.org/officeDocument/2006/relationships/image" Target="../media/image182.png"/><Relationship Id="rId43" Type="http://schemas.openxmlformats.org/officeDocument/2006/relationships/image" Target="../media/image183.png"/><Relationship Id="rId44" Type="http://schemas.openxmlformats.org/officeDocument/2006/relationships/image" Target="../media/image184.png"/><Relationship Id="rId45" Type="http://schemas.openxmlformats.org/officeDocument/2006/relationships/image" Target="../media/image185.png"/><Relationship Id="rId46" Type="http://schemas.openxmlformats.org/officeDocument/2006/relationships/image" Target="../media/image186.png"/><Relationship Id="rId47" Type="http://schemas.openxmlformats.org/officeDocument/2006/relationships/image" Target="../media/image187.png"/><Relationship Id="rId48" Type="http://schemas.openxmlformats.org/officeDocument/2006/relationships/image" Target="../media/image188.png"/><Relationship Id="rId49" Type="http://schemas.openxmlformats.org/officeDocument/2006/relationships/image" Target="../media/image189.png"/><Relationship Id="rId50" Type="http://schemas.openxmlformats.org/officeDocument/2006/relationships/image" Target="../media/image190.png"/><Relationship Id="rId51" Type="http://schemas.openxmlformats.org/officeDocument/2006/relationships/image" Target="../media/image191.jpg"/><Relationship Id="rId52" Type="http://schemas.openxmlformats.org/officeDocument/2006/relationships/image" Target="../media/image192.jpg"/><Relationship Id="rId53" Type="http://schemas.openxmlformats.org/officeDocument/2006/relationships/image" Target="../media/image193.jpg"/><Relationship Id="rId54" Type="http://schemas.openxmlformats.org/officeDocument/2006/relationships/image" Target="../media/image194.jpg"/><Relationship Id="rId55" Type="http://schemas.openxmlformats.org/officeDocument/2006/relationships/image" Target="../media/image195.jpg"/><Relationship Id="rId56" Type="http://schemas.openxmlformats.org/officeDocument/2006/relationships/image" Target="../media/image196.png"/><Relationship Id="rId57" Type="http://schemas.openxmlformats.org/officeDocument/2006/relationships/image" Target="../media/image197.jpg"/><Relationship Id="rId58" Type="http://schemas.openxmlformats.org/officeDocument/2006/relationships/image" Target="../media/image198.jp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9.png"/><Relationship Id="rId3" Type="http://schemas.openxmlformats.org/officeDocument/2006/relationships/image" Target="../media/image200.jp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1.png"/><Relationship Id="rId3" Type="http://schemas.openxmlformats.org/officeDocument/2006/relationships/image" Target="../media/image202.pn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8020" rIns="0" bIns="0" rtlCol="0" vert="horz">
            <a:spAutoFit/>
          </a:bodyPr>
          <a:lstStyle/>
          <a:p>
            <a:pPr marL="449580" marR="5080" indent="470534">
              <a:lnSpc>
                <a:spcPts val="4300"/>
              </a:lnSpc>
            </a:pP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The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Business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&amp;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Scientific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Case for 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Precautions with Microwave</a:t>
            </a:r>
            <a:r>
              <a:rPr dirty="0" sz="3600" spc="4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Radiation: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8569" y="2154263"/>
            <a:ext cx="7693025" cy="557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i="1">
                <a:solidFill>
                  <a:srgbClr val="FFFF00"/>
                </a:solidFill>
                <a:latin typeface="Franklin Gothic Medium"/>
                <a:cs typeface="Franklin Gothic Medium"/>
              </a:rPr>
              <a:t>Why &amp; How to Ensure </a:t>
            </a:r>
            <a:r>
              <a:rPr dirty="0" sz="3600" spc="-5" i="1">
                <a:solidFill>
                  <a:srgbClr val="FFFF00"/>
                </a:solidFill>
                <a:latin typeface="Franklin Gothic Medium"/>
                <a:cs typeface="Franklin Gothic Medium"/>
              </a:rPr>
              <a:t>Safer</a:t>
            </a:r>
            <a:r>
              <a:rPr dirty="0" sz="3600" spc="-45" i="1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 i="1">
                <a:solidFill>
                  <a:srgbClr val="FFFF00"/>
                </a:solidFill>
                <a:latin typeface="Franklin Gothic Medium"/>
                <a:cs typeface="Franklin Gothic Medium"/>
              </a:rPr>
              <a:t>Technology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2" y="3480130"/>
            <a:ext cx="5299075" cy="2129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D1D1F0"/>
                </a:solidFill>
                <a:latin typeface="Times New Roman"/>
                <a:cs typeface="Times New Roman"/>
              </a:rPr>
              <a:t>Devra Davis, PhD</a:t>
            </a:r>
            <a:r>
              <a:rPr dirty="0" sz="2400" spc="-30">
                <a:solidFill>
                  <a:srgbClr val="D1D1F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D1D1F0"/>
                </a:solidFill>
                <a:latin typeface="Times New Roman"/>
                <a:cs typeface="Times New Roman"/>
              </a:rPr>
              <a:t>MPH</a:t>
            </a:r>
            <a:endParaRPr sz="2400">
              <a:latin typeface="Times New Roman"/>
              <a:cs typeface="Times New Roman"/>
            </a:endParaRPr>
          </a:p>
          <a:p>
            <a:pPr marL="12700" marR="537845">
              <a:lnSpc>
                <a:spcPct val="118100"/>
              </a:lnSpc>
              <a:spcBef>
                <a:spcPts val="95"/>
              </a:spcBef>
            </a:pPr>
            <a:r>
              <a:rPr dirty="0" sz="2400" spc="-5" i="1">
                <a:solidFill>
                  <a:srgbClr val="D1D1F0"/>
                </a:solidFill>
                <a:latin typeface="Times New Roman"/>
                <a:cs typeface="Times New Roman"/>
              </a:rPr>
              <a:t>President, </a:t>
            </a:r>
            <a:r>
              <a:rPr dirty="0" sz="2400" spc="-5">
                <a:solidFill>
                  <a:srgbClr val="D1D1F0"/>
                </a:solidFill>
                <a:latin typeface="Times New Roman"/>
                <a:cs typeface="Times New Roman"/>
              </a:rPr>
              <a:t>Environmental Health Trust  September </a:t>
            </a:r>
            <a:r>
              <a:rPr dirty="0" sz="2400">
                <a:solidFill>
                  <a:srgbClr val="D1D1F0"/>
                </a:solidFill>
                <a:latin typeface="Times New Roman"/>
                <a:cs typeface="Times New Roman"/>
              </a:rPr>
              <a:t>21,</a:t>
            </a:r>
            <a:r>
              <a:rPr dirty="0" sz="2400" spc="-75">
                <a:solidFill>
                  <a:srgbClr val="D1D1F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D1D1F0"/>
                </a:solidFill>
                <a:latin typeface="Times New Roman"/>
                <a:cs typeface="Times New Roman"/>
              </a:rPr>
              <a:t>2015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dirty="0" sz="2400" spc="-5">
                <a:solidFill>
                  <a:srgbClr val="D1D1F0"/>
                </a:solidFill>
                <a:latin typeface="Times New Roman"/>
                <a:cs typeface="Times New Roman"/>
              </a:rPr>
              <a:t>Wireless Communication </a:t>
            </a:r>
            <a:r>
              <a:rPr dirty="0" sz="2400">
                <a:solidFill>
                  <a:srgbClr val="D1D1F0"/>
                </a:solidFill>
                <a:latin typeface="Times New Roman"/>
                <a:cs typeface="Times New Roman"/>
              </a:rPr>
              <a:t>2015 </a:t>
            </a:r>
            <a:r>
              <a:rPr dirty="0" sz="2400" spc="-5">
                <a:solidFill>
                  <a:srgbClr val="D1D1F0"/>
                </a:solidFill>
                <a:latin typeface="Times New Roman"/>
                <a:cs typeface="Times New Roman"/>
              </a:rPr>
              <a:t>Conference  </a:t>
            </a:r>
            <a:r>
              <a:rPr dirty="0" sz="2400" spc="-5">
                <a:solidFill>
                  <a:srgbClr val="D1D1F0"/>
                </a:solidFill>
                <a:latin typeface="Times New Roman"/>
                <a:cs typeface="Times New Roman"/>
              </a:rPr>
              <a:t>Baltimore,</a:t>
            </a:r>
            <a:r>
              <a:rPr dirty="0" sz="2400" spc="-55">
                <a:solidFill>
                  <a:srgbClr val="D1D1F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D1D1F0"/>
                </a:solidFill>
                <a:latin typeface="Times New Roman"/>
                <a:cs typeface="Times New Roman"/>
              </a:rPr>
              <a:t>Maryland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16129" y="4381502"/>
            <a:ext cx="2827870" cy="2476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207962"/>
            <a:ext cx="6400800" cy="706755"/>
          </a:xfrm>
          <a:custGeom>
            <a:avLst/>
            <a:gdLst/>
            <a:ahLst/>
            <a:cxnLst/>
            <a:rect l="l" t="t" r="r" b="b"/>
            <a:pathLst>
              <a:path w="6400800" h="706755">
                <a:moveTo>
                  <a:pt x="0" y="0"/>
                </a:moveTo>
                <a:lnTo>
                  <a:pt x="6400800" y="0"/>
                </a:lnTo>
                <a:lnTo>
                  <a:pt x="6400800" y="706437"/>
                </a:lnTo>
                <a:lnTo>
                  <a:pt x="0" y="706437"/>
                </a:lnTo>
                <a:lnTo>
                  <a:pt x="0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5419" rIns="0" bIns="0" rtlCol="0" vert="horz">
            <a:spAutoFit/>
          </a:bodyPr>
          <a:lstStyle/>
          <a:p>
            <a:pPr marL="1323975">
              <a:lnSpc>
                <a:spcPct val="100000"/>
              </a:lnSpc>
            </a:pPr>
            <a:r>
              <a:rPr dirty="0" sz="4000" spc="-5" b="1">
                <a:solidFill>
                  <a:srgbClr val="FFFFFF"/>
                </a:solidFill>
                <a:latin typeface="Arial"/>
                <a:cs typeface="Arial"/>
              </a:rPr>
              <a:t>HAJI ALI JUICE</a:t>
            </a:r>
            <a:r>
              <a:rPr dirty="0" sz="4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937" y="1058862"/>
            <a:ext cx="8320087" cy="5324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7631" rIns="0" bIns="0" rtlCol="0" vert="horz">
            <a:spAutoFit/>
          </a:bodyPr>
          <a:lstStyle/>
          <a:p>
            <a:pPr marL="1101725">
              <a:lnSpc>
                <a:spcPct val="100000"/>
              </a:lnSpc>
            </a:pP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Worldwide Cell </a:t>
            </a:r>
            <a:r>
              <a:rPr dirty="0" sz="3600">
                <a:solidFill>
                  <a:srgbClr val="FFFFFF"/>
                </a:solidFill>
                <a:latin typeface="Franklin Gothic Medium"/>
                <a:cs typeface="Franklin Gothic Medium"/>
              </a:rPr>
              <a:t>Phone</a:t>
            </a:r>
            <a:r>
              <a:rPr dirty="0" sz="36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Advisories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198" y="1975777"/>
            <a:ext cx="2676525" cy="1696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2436" y="1971014"/>
            <a:ext cx="2686050" cy="1706245"/>
          </a:xfrm>
          <a:custGeom>
            <a:avLst/>
            <a:gdLst/>
            <a:ahLst/>
            <a:cxnLst/>
            <a:rect l="l" t="t" r="r" b="b"/>
            <a:pathLst>
              <a:path w="2686050" h="1706245">
                <a:moveTo>
                  <a:pt x="0" y="0"/>
                </a:moveTo>
                <a:lnTo>
                  <a:pt x="2686050" y="0"/>
                </a:lnTo>
                <a:lnTo>
                  <a:pt x="2686050" y="1706161"/>
                </a:lnTo>
                <a:lnTo>
                  <a:pt x="0" y="170616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" y="4174731"/>
            <a:ext cx="2676525" cy="1662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380740" y="2023745"/>
            <a:ext cx="5248275" cy="3740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960">
              <a:lnSpc>
                <a:spcPts val="2840"/>
              </a:lnSpc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Belgium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2013:</a:t>
            </a:r>
            <a:endParaRPr sz="2400">
              <a:latin typeface="Times New Roman"/>
              <a:cs typeface="Times New Roman"/>
            </a:endParaRPr>
          </a:p>
          <a:p>
            <a:pPr marL="60960">
              <a:lnSpc>
                <a:spcPts val="212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The Public Health Minister bans cell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phone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sales both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endParaRPr sz="1800">
              <a:latin typeface="Times New Roman"/>
              <a:cs typeface="Times New Roman"/>
            </a:endParaRPr>
          </a:p>
          <a:p>
            <a:pPr marL="60960" marR="100330">
              <a:lnSpc>
                <a:spcPct val="99500"/>
              </a:lnSpc>
              <a:spcBef>
                <a:spcPts val="5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shops and online to children under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7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years old. Cell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phone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advertisements are also banned during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children’s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TV</a:t>
            </a:r>
            <a:r>
              <a:rPr dirty="0" sz="18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programs.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ts val="2840"/>
              </a:lnSpc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Australia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2013: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The federal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government’s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Australian</a:t>
            </a:r>
            <a:r>
              <a:rPr dirty="0" sz="18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Radiation</a:t>
            </a:r>
            <a:endParaRPr sz="1800">
              <a:latin typeface="Times New Roman"/>
              <a:cs typeface="Times New Roman"/>
            </a:endParaRPr>
          </a:p>
          <a:p>
            <a:pPr marL="12700" marR="52069">
              <a:lnSpc>
                <a:spcPct val="100299"/>
              </a:lnSpc>
              <a:spcBef>
                <a:spcPts val="3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Protection and Nuclear Safety Agency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(ARPANSA)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has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created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fact sheet providing citizens ways to reduce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exposure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wireless devices. The agency advises that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parents limit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children’s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exposure to cell</a:t>
            </a:r>
            <a:r>
              <a:rPr dirty="0" sz="18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phones.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7631" rIns="0" bIns="0" rtlCol="0" vert="horz">
            <a:spAutoFit/>
          </a:bodyPr>
          <a:lstStyle/>
          <a:p>
            <a:pPr marL="1101725">
              <a:lnSpc>
                <a:spcPct val="100000"/>
              </a:lnSpc>
            </a:pP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Worldwide Cell </a:t>
            </a:r>
            <a:r>
              <a:rPr dirty="0" sz="3600">
                <a:solidFill>
                  <a:srgbClr val="FFFFFF"/>
                </a:solidFill>
                <a:latin typeface="Franklin Gothic Medium"/>
                <a:cs typeface="Franklin Gothic Medium"/>
              </a:rPr>
              <a:t>Phone</a:t>
            </a:r>
            <a:r>
              <a:rPr dirty="0" sz="36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Advisories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4142" y="2002370"/>
            <a:ext cx="2714623" cy="1803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4142" y="4256620"/>
            <a:ext cx="2714623" cy="1801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736340" y="2048090"/>
            <a:ext cx="4499610" cy="146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ts val="2840"/>
              </a:lnSpc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Italy</a:t>
            </a:r>
            <a:r>
              <a:rPr dirty="0" sz="2400" spc="-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2012:</a:t>
            </a:r>
            <a:endParaRPr sz="2400">
              <a:latin typeface="Times New Roman"/>
              <a:cs typeface="Times New Roman"/>
            </a:endParaRPr>
          </a:p>
          <a:p>
            <a:pPr algn="just" marL="12700">
              <a:lnSpc>
                <a:spcPts val="212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On October 12</a:t>
            </a:r>
            <a:r>
              <a:rPr dirty="0" baseline="25462" sz="1800" spc="-7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2012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the Italian Supreme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Court</a:t>
            </a:r>
            <a:endParaRPr sz="1800">
              <a:latin typeface="Times New Roman"/>
              <a:cs typeface="Times New Roman"/>
            </a:endParaRPr>
          </a:p>
          <a:p>
            <a:pPr algn="just" marL="12700" marR="339090">
              <a:lnSpc>
                <a:spcPct val="99500"/>
              </a:lnSpc>
              <a:spcBef>
                <a:spcPts val="5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ruled in favor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an Italian business man who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claimed that his brain tumor developed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from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using cell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phone 5-6 hours a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day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6340" y="4488598"/>
            <a:ext cx="4209415" cy="1188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40"/>
              </a:lnSpc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France</a:t>
            </a:r>
            <a:r>
              <a:rPr dirty="0" sz="24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2013: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The French National Assembly bans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Wi-Fi</a:t>
            </a:r>
            <a:r>
              <a:rPr dirty="0" sz="18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2100"/>
              </a:lnSpc>
              <a:spcBef>
                <a:spcPts val="16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schools until it is proven to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safe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human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consumption and in nurseries.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7631" rIns="0" bIns="0" rtlCol="0" vert="horz">
            <a:spAutoFit/>
          </a:bodyPr>
          <a:lstStyle/>
          <a:p>
            <a:pPr marL="1101725">
              <a:lnSpc>
                <a:spcPct val="100000"/>
              </a:lnSpc>
            </a:pP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Worldwide Cell </a:t>
            </a:r>
            <a:r>
              <a:rPr dirty="0" sz="3600">
                <a:solidFill>
                  <a:srgbClr val="FFFFFF"/>
                </a:solidFill>
                <a:latin typeface="Franklin Gothic Medium"/>
                <a:cs typeface="Franklin Gothic Medium"/>
              </a:rPr>
              <a:t>Phone</a:t>
            </a:r>
            <a:r>
              <a:rPr dirty="0" sz="36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Advisories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4941" y="2662758"/>
            <a:ext cx="2964192" cy="1976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71810" y="2977337"/>
            <a:ext cx="4641215" cy="1188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40"/>
              </a:lnSpc>
            </a:pPr>
            <a:r>
              <a:rPr dirty="0" sz="2400" spc="-40" b="1">
                <a:solidFill>
                  <a:srgbClr val="FFFFFF"/>
                </a:solidFill>
                <a:latin typeface="Times New Roman"/>
                <a:cs typeface="Times New Roman"/>
              </a:rPr>
              <a:t>Turkey</a:t>
            </a:r>
            <a:r>
              <a:rPr dirty="0" sz="24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2013: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Governor Aksoy Huseyin,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the Samsun</a:t>
            </a: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province</a:t>
            </a:r>
            <a:endParaRPr sz="1800">
              <a:latin typeface="Times New Roman"/>
              <a:cs typeface="Times New Roman"/>
            </a:endParaRPr>
          </a:p>
          <a:p>
            <a:pPr marL="12700" marR="195580">
              <a:lnSpc>
                <a:spcPts val="2100"/>
              </a:lnSpc>
              <a:spcBef>
                <a:spcPts val="16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is launching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cell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phone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campaign using 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EHT’s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pamphlets and health/science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materials.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8" y="3232150"/>
            <a:ext cx="9129711" cy="3625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15789" y="0"/>
            <a:ext cx="4528210" cy="3284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96739" y="0"/>
            <a:ext cx="4547870" cy="3303904"/>
          </a:xfrm>
          <a:custGeom>
            <a:avLst/>
            <a:gdLst/>
            <a:ahLst/>
            <a:cxnLst/>
            <a:rect l="l" t="t" r="r" b="b"/>
            <a:pathLst>
              <a:path w="4547870" h="3303904">
                <a:moveTo>
                  <a:pt x="4547260" y="3303587"/>
                </a:moveTo>
                <a:lnTo>
                  <a:pt x="0" y="3303587"/>
                </a:lnTo>
                <a:lnTo>
                  <a:pt x="0" y="0"/>
                </a:lnTo>
              </a:path>
            </a:pathLst>
          </a:custGeom>
          <a:ln w="38099">
            <a:solidFill>
              <a:srgbClr val="B8B3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288" y="381000"/>
            <a:ext cx="4643436" cy="2903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61950"/>
            <a:ext cx="4676775" cy="2941955"/>
          </a:xfrm>
          <a:custGeom>
            <a:avLst/>
            <a:gdLst/>
            <a:ahLst/>
            <a:cxnLst/>
            <a:rect l="l" t="t" r="r" b="b"/>
            <a:pathLst>
              <a:path w="4676775" h="2941954">
                <a:moveTo>
                  <a:pt x="0" y="0"/>
                </a:moveTo>
                <a:lnTo>
                  <a:pt x="4676774" y="0"/>
                </a:lnTo>
                <a:lnTo>
                  <a:pt x="4676774" y="2941637"/>
                </a:lnTo>
                <a:lnTo>
                  <a:pt x="0" y="2941637"/>
                </a:lnTo>
              </a:path>
            </a:pathLst>
          </a:custGeom>
          <a:ln w="38099">
            <a:solidFill>
              <a:srgbClr val="B8B3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716462" cy="366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2054" y="0"/>
            <a:ext cx="3021672" cy="369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5825" y="0"/>
            <a:ext cx="2946400" cy="3155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0000"/>
                </a:solidFill>
                <a:latin typeface="Franklin Gothic Medium"/>
                <a:cs typeface="Franklin Gothic Medium"/>
              </a:rPr>
              <a:t>FRANCE, DECEMBER</a:t>
            </a:r>
            <a:r>
              <a:rPr dirty="0" sz="2000" spc="-10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000000"/>
                </a:solidFill>
                <a:latin typeface="Franklin Gothic Medium"/>
                <a:cs typeface="Franklin Gothic Medium"/>
              </a:rPr>
              <a:t>2008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02625" y="5099050"/>
            <a:ext cx="647700" cy="1513205"/>
          </a:xfrm>
          <a:custGeom>
            <a:avLst/>
            <a:gdLst/>
            <a:ahLst/>
            <a:cxnLst/>
            <a:rect l="l" t="t" r="r" b="b"/>
            <a:pathLst>
              <a:path w="647700" h="1513204">
                <a:moveTo>
                  <a:pt x="0" y="0"/>
                </a:moveTo>
                <a:lnTo>
                  <a:pt x="647700" y="0"/>
                </a:lnTo>
                <a:lnTo>
                  <a:pt x="647700" y="1512887"/>
                </a:lnTo>
                <a:lnTo>
                  <a:pt x="0" y="1512887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76870"/>
            <a:ext cx="9144000" cy="4244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2506" y="644525"/>
            <a:ext cx="7138981" cy="5568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898" y="329882"/>
            <a:ext cx="7397750" cy="13106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43890" marR="5080" indent="-631825">
              <a:lnSpc>
                <a:spcPts val="5200"/>
              </a:lnSpc>
              <a:tabLst>
                <a:tab pos="2448560" algn="l"/>
                <a:tab pos="5067300" algn="l"/>
              </a:tabLst>
            </a:pPr>
            <a:r>
              <a:rPr dirty="0" spc="-5">
                <a:solidFill>
                  <a:srgbClr val="FFFF00"/>
                </a:solidFill>
              </a:rPr>
              <a:t>Melatonin	Protects</a:t>
            </a:r>
            <a:r>
              <a:rPr dirty="0" spc="-30">
                <a:solidFill>
                  <a:srgbClr val="FFFF00"/>
                </a:solidFill>
              </a:rPr>
              <a:t> </a:t>
            </a:r>
            <a:r>
              <a:rPr dirty="0" spc="-5">
                <a:solidFill>
                  <a:srgbClr val="FFFF00"/>
                </a:solidFill>
              </a:rPr>
              <a:t>Against</a:t>
            </a:r>
            <a:r>
              <a:rPr dirty="0" spc="-35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1800 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spc="-5">
                <a:solidFill>
                  <a:srgbClr val="FFFF00"/>
                </a:solidFill>
              </a:rPr>
              <a:t>MHz</a:t>
            </a:r>
            <a:r>
              <a:rPr dirty="0" spc="570">
                <a:solidFill>
                  <a:srgbClr val="FFFF00"/>
                </a:solidFill>
              </a:rPr>
              <a:t> </a:t>
            </a:r>
            <a:r>
              <a:rPr dirty="0" spc="-5">
                <a:solidFill>
                  <a:srgbClr val="FFFF00"/>
                </a:solidFill>
              </a:rPr>
              <a:t>RF</a:t>
            </a:r>
            <a:r>
              <a:rPr dirty="0" spc="580">
                <a:solidFill>
                  <a:srgbClr val="FFFF00"/>
                </a:solidFill>
              </a:rPr>
              <a:t> </a:t>
            </a:r>
            <a:r>
              <a:rPr dirty="0" spc="-5">
                <a:solidFill>
                  <a:srgbClr val="FFFF00"/>
                </a:solidFill>
              </a:rPr>
              <a:t>Radiation	Damage</a:t>
            </a:r>
          </a:p>
        </p:txBody>
      </p:sp>
      <p:sp>
        <p:nvSpPr>
          <p:cNvPr id="3" name="object 3"/>
          <p:cNvSpPr/>
          <p:nvPr/>
        </p:nvSpPr>
        <p:spPr>
          <a:xfrm>
            <a:off x="465132" y="2963332"/>
            <a:ext cx="5816765" cy="3608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732337" y="1820862"/>
            <a:ext cx="3431540" cy="955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00"/>
              </a:buClr>
              <a:buFont typeface="Times New Roman"/>
              <a:buChar char="•"/>
              <a:tabLst>
                <a:tab pos="355600" algn="l"/>
              </a:tabLst>
            </a:pPr>
            <a:r>
              <a:rPr dirty="0" sz="2800">
                <a:solidFill>
                  <a:srgbClr val="FFFB00"/>
                </a:solidFill>
                <a:latin typeface="Corbel"/>
                <a:cs typeface="Corbel"/>
              </a:rPr>
              <a:t>Xu et</a:t>
            </a:r>
            <a:r>
              <a:rPr dirty="0" sz="2800" spc="-95">
                <a:solidFill>
                  <a:srgbClr val="FFFB00"/>
                </a:solidFill>
                <a:latin typeface="Corbel"/>
                <a:cs typeface="Corbel"/>
              </a:rPr>
              <a:t> </a:t>
            </a:r>
            <a:r>
              <a:rPr dirty="0" sz="2800" spc="-5">
                <a:solidFill>
                  <a:srgbClr val="FFFB00"/>
                </a:solidFill>
                <a:latin typeface="Corbel"/>
                <a:cs typeface="Corbel"/>
              </a:rPr>
              <a:t>al</a:t>
            </a:r>
            <a:endParaRPr sz="280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lr>
                <a:srgbClr val="FFFF00"/>
              </a:buClr>
              <a:buFont typeface="Times New Roman"/>
              <a:buChar char="•"/>
              <a:tabLst>
                <a:tab pos="355600" algn="l"/>
              </a:tabLst>
            </a:pPr>
            <a:r>
              <a:rPr dirty="0" sz="2800" spc="-5">
                <a:solidFill>
                  <a:srgbClr val="FFFB00"/>
                </a:solidFill>
                <a:latin typeface="Corbel"/>
                <a:cs typeface="Corbel"/>
              </a:rPr>
              <a:t>Brain Research,</a:t>
            </a:r>
            <a:r>
              <a:rPr dirty="0" sz="2800" spc="-30">
                <a:solidFill>
                  <a:srgbClr val="FFFB00"/>
                </a:solidFill>
                <a:latin typeface="Corbel"/>
                <a:cs typeface="Corbel"/>
              </a:rPr>
              <a:t> </a:t>
            </a:r>
            <a:r>
              <a:rPr dirty="0" sz="2800" spc="-5">
                <a:solidFill>
                  <a:srgbClr val="FFFB00"/>
                </a:solidFill>
                <a:latin typeface="Corbel"/>
                <a:cs typeface="Corbel"/>
              </a:rPr>
              <a:t>2010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601" y="195579"/>
            <a:ext cx="6969759" cy="10833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0" marR="5080" indent="-394335">
              <a:lnSpc>
                <a:spcPts val="430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Precautions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Noted by the FCC,</a:t>
            </a:r>
            <a:r>
              <a:rPr dirty="0" sz="3600" spc="-5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FDA, 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and ACS as of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September,</a:t>
            </a:r>
            <a:r>
              <a:rPr dirty="0" sz="3600" spc="-5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2010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3300" y="2006600"/>
            <a:ext cx="7238365" cy="4199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Use an earpiece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headset.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Avoid continually wearing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wireless</a:t>
            </a:r>
            <a:r>
              <a:rPr dirty="0" sz="2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earpiece</a:t>
            </a:r>
            <a:endParaRPr sz="2400">
              <a:latin typeface="Times New Roman"/>
              <a:cs typeface="Times New Roman"/>
            </a:endParaRPr>
          </a:p>
          <a:p>
            <a:pPr marL="355600" marR="120650" indent="-342900">
              <a:lnSpc>
                <a:spcPct val="100699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Keep wireless devices away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from your body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when they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speakerphone</a:t>
            </a:r>
            <a:endParaRPr sz="2400">
              <a:latin typeface="Times New Roman"/>
              <a:cs typeface="Times New Roman"/>
            </a:endParaRPr>
          </a:p>
          <a:p>
            <a:pPr marL="355600" marR="86360" indent="-342900">
              <a:lnSpc>
                <a:spcPts val="2800"/>
              </a:lnSpc>
              <a:spcBef>
                <a:spcPts val="880"/>
              </a:spcBef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purchase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low SAR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phone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to reduce exposure to the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head.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699"/>
              </a:lnSpc>
              <a:spcBef>
                <a:spcPts val="62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Consider texting rather than talking,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but </a:t>
            </a:r>
            <a:r>
              <a:rPr dirty="0" sz="2400" spc="30">
                <a:solidFill>
                  <a:srgbClr val="FFFFFF"/>
                </a:solidFill>
                <a:latin typeface="Times New Roman"/>
                <a:cs typeface="Times New Roman"/>
              </a:rPr>
              <a:t>don</a:t>
            </a:r>
            <a:r>
              <a:rPr dirty="0" sz="2400" spc="30">
                <a:solidFill>
                  <a:srgbClr val="FFFFFF"/>
                </a:solidFill>
                <a:latin typeface="Arial"/>
                <a:cs typeface="Arial"/>
              </a:rPr>
              <a:t>ʼ</a:t>
            </a:r>
            <a:r>
              <a:rPr dirty="0" sz="2400" spc="30">
                <a:solidFill>
                  <a:srgbClr val="FFFFFF"/>
                </a:solidFill>
                <a:latin typeface="Times New Roman"/>
                <a:cs typeface="Times New Roman"/>
              </a:rPr>
              <a:t>t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text while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driving.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Can limit talk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2960" y="1604357"/>
            <a:ext cx="7498080" cy="116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8375" y="1642529"/>
            <a:ext cx="7407275" cy="0"/>
          </a:xfrm>
          <a:custGeom>
            <a:avLst/>
            <a:gdLst/>
            <a:ahLst/>
            <a:cxnLst/>
            <a:rect l="l" t="t" r="r" b="b"/>
            <a:pathLst>
              <a:path w="7407275" h="0">
                <a:moveTo>
                  <a:pt x="0" y="0"/>
                </a:moveTo>
                <a:lnTo>
                  <a:pt x="740724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5071" rIns="0" bIns="0" rtlCol="0" vert="horz">
            <a:spAutoFit/>
          </a:bodyPr>
          <a:lstStyle/>
          <a:p>
            <a:pPr marL="1200150">
              <a:lnSpc>
                <a:spcPct val="100000"/>
              </a:lnSpc>
            </a:pP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We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protect children in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car</a:t>
            </a:r>
            <a:r>
              <a:rPr dirty="0" sz="3600" spc="-3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seats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0793" y="2160280"/>
            <a:ext cx="2886075" cy="3180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997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Different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carseats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and distances at  different</a:t>
            </a:r>
            <a:r>
              <a:rPr dirty="0" sz="2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ages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55600" marR="705485" indent="-342900">
              <a:lnSpc>
                <a:spcPct val="99700"/>
              </a:lnSpc>
              <a:spcBef>
                <a:spcPts val="16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Am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Acad.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Pediatrics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mm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nds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25925" y="2144712"/>
            <a:ext cx="4040187" cy="3265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2960" y="1221973"/>
            <a:ext cx="7498080" cy="116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8375" y="1261529"/>
            <a:ext cx="7407275" cy="0"/>
          </a:xfrm>
          <a:custGeom>
            <a:avLst/>
            <a:gdLst/>
            <a:ahLst/>
            <a:cxnLst/>
            <a:rect l="l" t="t" r="r" b="b"/>
            <a:pathLst>
              <a:path w="7407275" h="0">
                <a:moveTo>
                  <a:pt x="0" y="0"/>
                </a:moveTo>
                <a:lnTo>
                  <a:pt x="740724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7128" y="76602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 h="0">
                <a:moveTo>
                  <a:pt x="0" y="0"/>
                </a:moveTo>
                <a:lnTo>
                  <a:pt x="75432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37128" y="104795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 h="0">
                <a:moveTo>
                  <a:pt x="0" y="0"/>
                </a:moveTo>
                <a:lnTo>
                  <a:pt x="75432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7128" y="5909611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 h="0">
                <a:moveTo>
                  <a:pt x="0" y="0"/>
                </a:moveTo>
                <a:lnTo>
                  <a:pt x="75432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945" rIns="0" bIns="0" rtlCol="0" vert="horz">
            <a:spAutoFit/>
          </a:bodyPr>
          <a:lstStyle/>
          <a:p>
            <a:pPr marL="1748789">
              <a:lnSpc>
                <a:spcPct val="100000"/>
              </a:lnSpc>
            </a:pPr>
            <a:r>
              <a:rPr dirty="0" sz="3300">
                <a:solidFill>
                  <a:srgbClr val="FFFF00"/>
                </a:solidFill>
                <a:latin typeface="Franklin Gothic Medium"/>
                <a:cs typeface="Franklin Gothic Medium"/>
              </a:rPr>
              <a:t>Radiation Risks of CT</a:t>
            </a:r>
            <a:r>
              <a:rPr dirty="0" sz="3300" spc="-10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300">
                <a:solidFill>
                  <a:srgbClr val="FFFF00"/>
                </a:solidFill>
                <a:latin typeface="Franklin Gothic Medium"/>
                <a:cs typeface="Franklin Gothic Medium"/>
              </a:rPr>
              <a:t>Scans</a:t>
            </a:r>
            <a:endParaRPr sz="33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3270" y="1143406"/>
            <a:ext cx="1189990" cy="239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 b="1">
                <a:solidFill>
                  <a:srgbClr val="FFFFFF"/>
                </a:solidFill>
                <a:latin typeface="Arial"/>
                <a:cs typeface="Arial"/>
              </a:rPr>
              <a:t>Approximate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2855" y="1120559"/>
            <a:ext cx="1181735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Equivalency</a:t>
            </a:r>
            <a:r>
              <a:rPr dirty="0" sz="13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13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98718" y="1408141"/>
          <a:ext cx="7182484" cy="418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5494"/>
                <a:gridCol w="1308939"/>
                <a:gridCol w="1046340"/>
                <a:gridCol w="1910423"/>
                <a:gridCol w="1320702"/>
              </a:tblGrid>
              <a:tr h="8648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dirty="0" sz="15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Exam</a:t>
                      </a:r>
                      <a:r>
                        <a:rPr dirty="0" sz="15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52425" marR="244475" indent="-58419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5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5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5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Setting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32410" marR="128905" indent="-116839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15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eva</a:t>
                      </a:r>
                      <a:r>
                        <a:rPr dirty="0" sz="15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Organ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ts val="1515"/>
                        </a:lnSpc>
                      </a:pPr>
                      <a:r>
                        <a:rPr dirty="0" sz="15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Equivalent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336550" marR="220979" indent="-201295">
                        <a:lnSpc>
                          <a:spcPct val="100000"/>
                        </a:lnSpc>
                      </a:pPr>
                      <a:r>
                        <a:rPr dirty="0" sz="15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Dose 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5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Relevant  </a:t>
                      </a:r>
                      <a:r>
                        <a:rPr dirty="0" sz="15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Organ</a:t>
                      </a:r>
                      <a:r>
                        <a:rPr dirty="0" sz="15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(mSv)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ts val="795"/>
                        </a:lnSpc>
                      </a:pPr>
                      <a:r>
                        <a:rPr dirty="0" sz="13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chest</a:t>
                      </a:r>
                      <a:r>
                        <a:rPr dirty="0" sz="13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x-rays*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5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.15-.01</a:t>
                      </a:r>
                      <a:r>
                        <a:rPr dirty="0" sz="15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mSV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697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225" marR="315595">
                        <a:lnSpc>
                          <a:spcPct val="100000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Pediatric</a:t>
                      </a:r>
                      <a:r>
                        <a:rPr dirty="0" sz="15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Head  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CT</a:t>
                      </a:r>
                      <a:r>
                        <a:rPr dirty="0" sz="15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Scan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Unadjusted</a:t>
                      </a:r>
                      <a:r>
                        <a:rPr dirty="0" baseline="25000" sz="1500" spc="-7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baseline="25000"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R="11430">
                        <a:lnSpc>
                          <a:spcPct val="100000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Brain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R="85090">
                        <a:lnSpc>
                          <a:spcPct val="100000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206375">
                        <a:lnSpc>
                          <a:spcPct val="100000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400-6000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541007">
                <a:tc>
                  <a:txBody>
                    <a:bodyPr/>
                    <a:lstStyle/>
                    <a:p>
                      <a:pPr marL="22225" marR="3155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Pediatric</a:t>
                      </a:r>
                      <a:r>
                        <a:rPr dirty="0" sz="15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Head  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CT</a:t>
                      </a:r>
                      <a:r>
                        <a:rPr dirty="0" sz="15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Scan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Adjusted</a:t>
                      </a:r>
                      <a:r>
                        <a:rPr dirty="0" baseline="25000" sz="1500" spc="-7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baseline="25000"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R="11430">
                        <a:lnSpc>
                          <a:spcPct val="100000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Brain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R="85090">
                        <a:lnSpc>
                          <a:spcPct val="100000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206375">
                        <a:lnSpc>
                          <a:spcPct val="100000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200-3000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270503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Pediatric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22225">
                        <a:lnSpc>
                          <a:spcPts val="1664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Abdominal</a:t>
                      </a:r>
                      <a:r>
                        <a:rPr dirty="0" sz="1500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270503">
                <a:tc>
                  <a:txBody>
                    <a:bodyPr/>
                    <a:lstStyle/>
                    <a:p>
                      <a:pPr marL="22225">
                        <a:lnSpc>
                          <a:spcPts val="1664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Scan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1664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Unadjusted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ts val="1664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Stomach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5090">
                        <a:lnSpc>
                          <a:spcPts val="1664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6375">
                        <a:lnSpc>
                          <a:spcPts val="1664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166-2500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270503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Pediatric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22225">
                        <a:lnSpc>
                          <a:spcPts val="1664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Abdominal</a:t>
                      </a:r>
                      <a:r>
                        <a:rPr dirty="0" sz="1500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270503">
                <a:tc>
                  <a:txBody>
                    <a:bodyPr/>
                    <a:lstStyle/>
                    <a:p>
                      <a:pPr marL="22225">
                        <a:lnSpc>
                          <a:spcPts val="1664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Scan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ts val="1664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Adjusted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ts val="1664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Stomach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5090">
                        <a:lnSpc>
                          <a:spcPts val="1664"/>
                        </a:lnSpc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6375">
                        <a:lnSpc>
                          <a:spcPts val="1664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40-600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270503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Chest X-ray</a:t>
                      </a:r>
                      <a:r>
                        <a:rPr dirty="0" sz="1500" spc="-1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(PA/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22225">
                        <a:lnSpc>
                          <a:spcPts val="1664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lateral)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ts val="1664"/>
                        </a:lnSpc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n/a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ts val="1664"/>
                        </a:lnSpc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Lung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5090">
                        <a:lnSpc>
                          <a:spcPts val="1664"/>
                        </a:lnSpc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0.01/0.15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6375">
                        <a:lnSpc>
                          <a:spcPts val="1664"/>
                        </a:lnSpc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6451600" y="4432301"/>
            <a:ext cx="2692400" cy="2425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5062" y="6400800"/>
            <a:ext cx="1939289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1759" rIns="0" bIns="0" rtlCol="0" vert="horz">
            <a:spAutoFit/>
          </a:bodyPr>
          <a:lstStyle/>
          <a:p>
            <a:pPr marL="712470">
              <a:lnSpc>
                <a:spcPct val="10000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Radiation Electromagnetic</a:t>
            </a:r>
            <a:r>
              <a:rPr dirty="0" sz="3600" spc="3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Spectrum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7413" y="1709737"/>
            <a:ext cx="7419973" cy="3857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00733" y="3848100"/>
            <a:ext cx="4102100" cy="1447800"/>
          </a:xfrm>
          <a:custGeom>
            <a:avLst/>
            <a:gdLst/>
            <a:ahLst/>
            <a:cxnLst/>
            <a:rect l="l" t="t" r="r" b="b"/>
            <a:pathLst>
              <a:path w="4102100" h="1447800">
                <a:moveTo>
                  <a:pt x="0" y="0"/>
                </a:moveTo>
                <a:lnTo>
                  <a:pt x="4102100" y="0"/>
                </a:lnTo>
                <a:lnTo>
                  <a:pt x="4102100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solidFill>
            <a:srgbClr val="00F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00733" y="3848100"/>
            <a:ext cx="4102100" cy="1447800"/>
          </a:xfrm>
          <a:custGeom>
            <a:avLst/>
            <a:gdLst/>
            <a:ahLst/>
            <a:cxnLst/>
            <a:rect l="l" t="t" r="r" b="b"/>
            <a:pathLst>
              <a:path w="4102100" h="1447800">
                <a:moveTo>
                  <a:pt x="0" y="0"/>
                </a:moveTo>
                <a:lnTo>
                  <a:pt x="4102097" y="0"/>
                </a:lnTo>
                <a:lnTo>
                  <a:pt x="4102097" y="1447798"/>
                </a:lnTo>
                <a:lnTo>
                  <a:pt x="0" y="144779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00733" y="3848100"/>
            <a:ext cx="4102100" cy="1447800"/>
          </a:xfrm>
          <a:prstGeom prst="rect">
            <a:avLst/>
          </a:prstGeom>
          <a:ln w="12699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50825">
              <a:lnSpc>
                <a:spcPts val="2014"/>
              </a:lnSpc>
            </a:pPr>
            <a:r>
              <a:rPr dirty="0" sz="1800" spc="-10">
                <a:latin typeface="Franklin Gothic Medium"/>
                <a:cs typeface="Franklin Gothic Medium"/>
              </a:rPr>
              <a:t>Microwaves:</a:t>
            </a:r>
            <a:endParaRPr sz="1800">
              <a:latin typeface="Franklin Gothic Medium"/>
              <a:cs typeface="Franklin Gothic Medium"/>
            </a:endParaRPr>
          </a:p>
          <a:p>
            <a:pPr marL="536575" indent="-285750">
              <a:lnSpc>
                <a:spcPts val="2130"/>
              </a:lnSpc>
              <a:buFont typeface="Arial"/>
              <a:buChar char="•"/>
              <a:tabLst>
                <a:tab pos="536575" algn="l"/>
              </a:tabLst>
            </a:pPr>
            <a:r>
              <a:rPr dirty="0" sz="1800" spc="-5">
                <a:latin typeface="Franklin Gothic Medium"/>
                <a:cs typeface="Franklin Gothic Medium"/>
              </a:rPr>
              <a:t>Ovens</a:t>
            </a:r>
            <a:endParaRPr sz="1800">
              <a:latin typeface="Franklin Gothic Medium"/>
              <a:cs typeface="Franklin Gothic Medium"/>
            </a:endParaRPr>
          </a:p>
          <a:p>
            <a:pPr marL="536575" indent="-285750">
              <a:lnSpc>
                <a:spcPts val="2130"/>
              </a:lnSpc>
              <a:spcBef>
                <a:spcPts val="40"/>
              </a:spcBef>
              <a:buFont typeface="Arial"/>
              <a:buChar char="•"/>
              <a:tabLst>
                <a:tab pos="536575" algn="l"/>
              </a:tabLst>
            </a:pPr>
            <a:r>
              <a:rPr dirty="0" sz="1800">
                <a:latin typeface="Franklin Gothic Medium"/>
                <a:cs typeface="Franklin Gothic Medium"/>
              </a:rPr>
              <a:t>Cellphones (GSM-3G</a:t>
            </a:r>
            <a:r>
              <a:rPr dirty="0" sz="1800" spc="-90">
                <a:latin typeface="Franklin Gothic Medium"/>
                <a:cs typeface="Franklin Gothic Medium"/>
              </a:rPr>
              <a:t> </a:t>
            </a:r>
            <a:r>
              <a:rPr dirty="0" sz="1800">
                <a:latin typeface="Franklin Gothic Medium"/>
                <a:cs typeface="Franklin Gothic Medium"/>
              </a:rPr>
              <a:t>UMTS)</a:t>
            </a:r>
            <a:endParaRPr sz="1800">
              <a:latin typeface="Franklin Gothic Medium"/>
              <a:cs typeface="Franklin Gothic Medium"/>
            </a:endParaRPr>
          </a:p>
          <a:p>
            <a:pPr marL="536575" indent="-285750">
              <a:lnSpc>
                <a:spcPts val="2130"/>
              </a:lnSpc>
              <a:buFont typeface="Arial"/>
              <a:buChar char="•"/>
              <a:tabLst>
                <a:tab pos="536575" algn="l"/>
              </a:tabLst>
            </a:pPr>
            <a:r>
              <a:rPr dirty="0" sz="1800">
                <a:latin typeface="Franklin Gothic Medium"/>
                <a:cs typeface="Franklin Gothic Medium"/>
              </a:rPr>
              <a:t>Cordless</a:t>
            </a:r>
            <a:r>
              <a:rPr dirty="0" sz="1800" spc="-100">
                <a:latin typeface="Franklin Gothic Medium"/>
                <a:cs typeface="Franklin Gothic Medium"/>
              </a:rPr>
              <a:t> </a:t>
            </a:r>
            <a:r>
              <a:rPr dirty="0" sz="1800">
                <a:latin typeface="Franklin Gothic Medium"/>
                <a:cs typeface="Franklin Gothic Medium"/>
              </a:rPr>
              <a:t>phones</a:t>
            </a:r>
            <a:endParaRPr sz="1800">
              <a:latin typeface="Franklin Gothic Medium"/>
              <a:cs typeface="Franklin Gothic Medium"/>
            </a:endParaRPr>
          </a:p>
          <a:p>
            <a:pPr marL="536575" indent="-28575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536575" algn="l"/>
              </a:tabLst>
            </a:pPr>
            <a:r>
              <a:rPr dirty="0" sz="1800">
                <a:latin typeface="Franklin Gothic Medium"/>
                <a:cs typeface="Franklin Gothic Medium"/>
              </a:rPr>
              <a:t>Wi-Fi</a:t>
            </a:r>
            <a:r>
              <a:rPr dirty="0" sz="1800" spc="-100">
                <a:latin typeface="Franklin Gothic Medium"/>
                <a:cs typeface="Franklin Gothic Medium"/>
              </a:rPr>
              <a:t> </a:t>
            </a:r>
            <a:r>
              <a:rPr dirty="0" sz="1800">
                <a:latin typeface="Franklin Gothic Medium"/>
                <a:cs typeface="Franklin Gothic Medium"/>
              </a:rPr>
              <a:t>(WLAN)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0562" y="1844675"/>
            <a:ext cx="863600" cy="1368425"/>
          </a:xfrm>
          <a:custGeom>
            <a:avLst/>
            <a:gdLst/>
            <a:ahLst/>
            <a:cxnLst/>
            <a:rect l="l" t="t" r="r" b="b"/>
            <a:pathLst>
              <a:path w="863600" h="1368425">
                <a:moveTo>
                  <a:pt x="0" y="0"/>
                </a:moveTo>
                <a:lnTo>
                  <a:pt x="863599" y="0"/>
                </a:lnTo>
                <a:lnTo>
                  <a:pt x="863599" y="1368429"/>
                </a:lnTo>
                <a:lnTo>
                  <a:pt x="0" y="136842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34320" y="3370856"/>
            <a:ext cx="1307465" cy="282575"/>
          </a:xfrm>
          <a:custGeom>
            <a:avLst/>
            <a:gdLst/>
            <a:ahLst/>
            <a:cxnLst/>
            <a:rect l="l" t="t" r="r" b="b"/>
            <a:pathLst>
              <a:path w="1307464" h="282575">
                <a:moveTo>
                  <a:pt x="0" y="281980"/>
                </a:moveTo>
                <a:lnTo>
                  <a:pt x="1307079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83708" y="3344329"/>
            <a:ext cx="82550" cy="74930"/>
          </a:xfrm>
          <a:custGeom>
            <a:avLst/>
            <a:gdLst/>
            <a:ahLst/>
            <a:cxnLst/>
            <a:rect l="l" t="t" r="r" b="b"/>
            <a:pathLst>
              <a:path w="82550" h="74929">
                <a:moveTo>
                  <a:pt x="0" y="0"/>
                </a:moveTo>
                <a:lnTo>
                  <a:pt x="16065" y="74485"/>
                </a:lnTo>
                <a:lnTo>
                  <a:pt x="82524" y="211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998629" y="3876675"/>
            <a:ext cx="1923414" cy="926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5715">
              <a:lnSpc>
                <a:spcPct val="100000"/>
              </a:lnSpc>
            </a:pPr>
            <a:r>
              <a:rPr dirty="0" sz="2000" spc="-5">
                <a:latin typeface="Times New Roman"/>
                <a:cs typeface="Times New Roman"/>
              </a:rPr>
              <a:t>Cellphones Emit  Pulsed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Microwave  </a:t>
            </a:r>
            <a:r>
              <a:rPr dirty="0" sz="2000" spc="-5">
                <a:latin typeface="Times New Roman"/>
                <a:cs typeface="Times New Roman"/>
              </a:rPr>
              <a:t>radiation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85370" y="5094287"/>
            <a:ext cx="428625" cy="1905"/>
          </a:xfrm>
          <a:custGeom>
            <a:avLst/>
            <a:gdLst/>
            <a:ahLst/>
            <a:cxnLst/>
            <a:rect l="l" t="t" r="r" b="b"/>
            <a:pathLst>
              <a:path w="428625" h="1904">
                <a:moveTo>
                  <a:pt x="0" y="0"/>
                </a:moveTo>
                <a:lnTo>
                  <a:pt x="428624" y="1347"/>
                </a:lnTo>
              </a:path>
            </a:pathLst>
          </a:custGeom>
          <a:ln w="761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61227" y="4980851"/>
            <a:ext cx="229235" cy="228600"/>
          </a:xfrm>
          <a:custGeom>
            <a:avLst/>
            <a:gdLst/>
            <a:ahLst/>
            <a:cxnLst/>
            <a:rect l="l" t="t" r="r" b="b"/>
            <a:pathLst>
              <a:path w="229235" h="228600">
                <a:moveTo>
                  <a:pt x="723" y="0"/>
                </a:moveTo>
                <a:lnTo>
                  <a:pt x="0" y="228600"/>
                </a:lnTo>
                <a:lnTo>
                  <a:pt x="228968" y="115023"/>
                </a:lnTo>
                <a:lnTo>
                  <a:pt x="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16129" y="4381502"/>
            <a:ext cx="2827870" cy="2476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39585" y="1292631"/>
            <a:ext cx="7464831" cy="137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4767" y="1332976"/>
            <a:ext cx="7374890" cy="17145"/>
          </a:xfrm>
          <a:custGeom>
            <a:avLst/>
            <a:gdLst/>
            <a:ahLst/>
            <a:cxnLst/>
            <a:rect l="l" t="t" r="r" b="b"/>
            <a:pathLst>
              <a:path w="7374890" h="17144">
                <a:moveTo>
                  <a:pt x="0" y="16931"/>
                </a:moveTo>
                <a:lnTo>
                  <a:pt x="7374464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8083" rIns="0" bIns="0" rtlCol="0" vert="horz">
            <a:spAutoFit/>
          </a:bodyPr>
          <a:lstStyle/>
          <a:p>
            <a:pPr marL="2497455" marR="5080" indent="-1762760">
              <a:lnSpc>
                <a:spcPts val="4300"/>
              </a:lnSpc>
            </a:pP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As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Low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as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Reasonably Acceptable in 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Pediatric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CT</a:t>
            </a:r>
            <a:r>
              <a:rPr dirty="0" sz="3600" spc="-6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Scans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3395" y="2386736"/>
            <a:ext cx="6403340" cy="1995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2800"/>
              </a:lnSpc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Children ten times more vulnerable than adults to  radiation </a:t>
            </a:r>
            <a:r>
              <a:rPr dirty="0" sz="1800" spc="15" i="1">
                <a:solidFill>
                  <a:srgbClr val="919191"/>
                </a:solidFill>
                <a:latin typeface="Times New Roman"/>
                <a:cs typeface="Times New Roman"/>
              </a:rPr>
              <a:t>(Int</a:t>
            </a:r>
            <a:r>
              <a:rPr dirty="0" sz="1850" spc="15" i="1">
                <a:solidFill>
                  <a:srgbClr val="919191"/>
                </a:solidFill>
                <a:latin typeface="Arial"/>
                <a:cs typeface="Arial"/>
              </a:rPr>
              <a:t>ʼ</a:t>
            </a:r>
            <a:r>
              <a:rPr dirty="0" sz="1800" spc="15" i="1">
                <a:solidFill>
                  <a:srgbClr val="919191"/>
                </a:solidFill>
                <a:latin typeface="Times New Roman"/>
                <a:cs typeface="Times New Roman"/>
              </a:rPr>
              <a:t>l </a:t>
            </a:r>
            <a:r>
              <a:rPr dirty="0" sz="1800" i="1">
                <a:solidFill>
                  <a:srgbClr val="919191"/>
                </a:solidFill>
                <a:latin typeface="Times New Roman"/>
                <a:cs typeface="Times New Roman"/>
              </a:rPr>
              <a:t>Com </a:t>
            </a:r>
            <a:r>
              <a:rPr dirty="0" sz="1800" spc="-5" i="1">
                <a:solidFill>
                  <a:srgbClr val="919191"/>
                </a:solidFill>
                <a:latin typeface="Times New Roman"/>
                <a:cs typeface="Times New Roman"/>
              </a:rPr>
              <a:t>Radiol Prot,</a:t>
            </a:r>
            <a:r>
              <a:rPr dirty="0" sz="1800" spc="-35" i="1">
                <a:solidFill>
                  <a:srgbClr val="919191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919191"/>
                </a:solidFill>
                <a:latin typeface="Times New Roman"/>
                <a:cs typeface="Times New Roman"/>
              </a:rPr>
              <a:t>1991)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Quality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CT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image better with higher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radiation</a:t>
            </a:r>
            <a:endParaRPr sz="2400">
              <a:latin typeface="Times New Roman"/>
              <a:cs typeface="Times New Roman"/>
            </a:endParaRPr>
          </a:p>
          <a:p>
            <a:pPr marL="355600" marR="233679" indent="-342900">
              <a:lnSpc>
                <a:spcPct val="100699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Many unnecessary tests ordered in children and  adults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5127" y="4774348"/>
            <a:ext cx="3016885" cy="240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 i="1">
                <a:solidFill>
                  <a:srgbClr val="919191"/>
                </a:solidFill>
                <a:latin typeface="Times New Roman"/>
                <a:cs typeface="Times New Roman"/>
              </a:rPr>
              <a:t>Slovis, Pediatric </a:t>
            </a:r>
            <a:r>
              <a:rPr dirty="0" sz="1500" spc="-10" i="1">
                <a:solidFill>
                  <a:srgbClr val="919191"/>
                </a:solidFill>
                <a:latin typeface="Times New Roman"/>
                <a:cs typeface="Times New Roman"/>
              </a:rPr>
              <a:t>Radiology, </a:t>
            </a:r>
            <a:r>
              <a:rPr dirty="0" sz="1500" spc="-5" i="1">
                <a:solidFill>
                  <a:srgbClr val="919191"/>
                </a:solidFill>
                <a:latin typeface="Times New Roman"/>
                <a:cs typeface="Times New Roman"/>
              </a:rPr>
              <a:t>April</a:t>
            </a:r>
            <a:r>
              <a:rPr dirty="0" sz="1500" spc="-65" i="1">
                <a:solidFill>
                  <a:srgbClr val="919191"/>
                </a:solidFill>
                <a:latin typeface="Times New Roman"/>
                <a:cs typeface="Times New Roman"/>
              </a:rPr>
              <a:t> </a:t>
            </a:r>
            <a:r>
              <a:rPr dirty="0" sz="1500" i="1">
                <a:solidFill>
                  <a:srgbClr val="919191"/>
                </a:solidFill>
                <a:latin typeface="Times New Roman"/>
                <a:cs typeface="Times New Roman"/>
              </a:rPr>
              <a:t>2002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2960" y="1832957"/>
            <a:ext cx="7498080" cy="116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8375" y="1871129"/>
            <a:ext cx="7407275" cy="0"/>
          </a:xfrm>
          <a:custGeom>
            <a:avLst/>
            <a:gdLst/>
            <a:ahLst/>
            <a:cxnLst/>
            <a:rect l="l" t="t" r="r" b="b"/>
            <a:pathLst>
              <a:path w="7407275" h="0">
                <a:moveTo>
                  <a:pt x="0" y="0"/>
                </a:moveTo>
                <a:lnTo>
                  <a:pt x="740724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818640"/>
            <a:ext cx="7849870" cy="2898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800"/>
              </a:lnSpc>
              <a:buAutoNum type="arabicPeriod"/>
              <a:tabLst>
                <a:tab pos="300990" algn="l"/>
              </a:tabLst>
            </a:pP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Avoid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carrying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your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cell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phone on your body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(e.g. in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pocket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bra).</a:t>
            </a:r>
            <a:endParaRPr sz="2400">
              <a:latin typeface="Times New Roman"/>
              <a:cs typeface="Times New Roman"/>
            </a:endParaRPr>
          </a:p>
          <a:p>
            <a:pPr marL="12700" marR="20955">
              <a:lnSpc>
                <a:spcPts val="2900"/>
              </a:lnSpc>
              <a:spcBef>
                <a:spcPts val="20"/>
              </a:spcBef>
              <a:buAutoNum type="arabicPeriod"/>
              <a:tabLst>
                <a:tab pos="300990" algn="l"/>
              </a:tabLst>
            </a:pP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Avoid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holding any wireless device against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your body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when in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use.</a:t>
            </a:r>
            <a:endParaRPr sz="2400">
              <a:latin typeface="Times New Roman"/>
              <a:cs typeface="Times New Roman"/>
            </a:endParaRPr>
          </a:p>
          <a:p>
            <a:pPr marL="12700" marR="219710">
              <a:lnSpc>
                <a:spcPts val="2900"/>
              </a:lnSpc>
              <a:buAutoNum type="arabicPeriod"/>
              <a:tabLst>
                <a:tab pos="3175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Use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your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cell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phone on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speaker setting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with an “air tube”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headset.</a:t>
            </a:r>
            <a:endParaRPr sz="2400">
              <a:latin typeface="Times New Roman"/>
              <a:cs typeface="Times New Roman"/>
            </a:endParaRPr>
          </a:p>
          <a:p>
            <a:pPr marL="300355" indent="-287655">
              <a:lnSpc>
                <a:spcPts val="2700"/>
              </a:lnSpc>
              <a:buAutoNum type="arabicPeriod"/>
              <a:tabLst>
                <a:tab pos="300990" algn="l"/>
              </a:tabLst>
            </a:pP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Avoid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using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your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wireless device in cars, trains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4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elevators.</a:t>
            </a:r>
            <a:endParaRPr sz="2400">
              <a:latin typeface="Times New Roman"/>
              <a:cs typeface="Times New Roman"/>
            </a:endParaRPr>
          </a:p>
          <a:p>
            <a:pPr marL="300355" indent="-28765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00990" algn="l"/>
              </a:tabLst>
            </a:pP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Avoid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cordless phones, especially where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dirty="0" sz="24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sleep.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7057" rIns="0" bIns="0" rtlCol="0" vert="horz">
            <a:spAutoFit/>
          </a:bodyPr>
          <a:lstStyle/>
          <a:p>
            <a:pPr marL="2423795">
              <a:lnSpc>
                <a:spcPct val="100000"/>
              </a:lnSpc>
            </a:pPr>
            <a:r>
              <a:rPr dirty="0" spc="-5"/>
              <a:t>Recommendations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6934200" y="152400"/>
            <a:ext cx="2057400" cy="1712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8600" y="4800600"/>
            <a:ext cx="4191000" cy="1943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9857" rIns="0" bIns="0" rtlCol="0" vert="horz">
            <a:spAutoFit/>
          </a:bodyPr>
          <a:lstStyle/>
          <a:p>
            <a:pPr marL="2347595">
              <a:lnSpc>
                <a:spcPts val="5240"/>
              </a:lnSpc>
              <a:tabLst>
                <a:tab pos="4148454" algn="l"/>
              </a:tabLst>
            </a:pPr>
            <a:r>
              <a:rPr dirty="0" spc="-5"/>
              <a:t>How </a:t>
            </a:r>
            <a:r>
              <a:rPr dirty="0" spc="15"/>
              <a:t> </a:t>
            </a:r>
            <a:r>
              <a:rPr dirty="0" spc="-5"/>
              <a:t>to	Practice Safe</a:t>
            </a:r>
            <a:r>
              <a:rPr dirty="0" spc="-150"/>
              <a:t> </a:t>
            </a:r>
            <a:r>
              <a:rPr dirty="0" spc="-80"/>
              <a:t>Tech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863600"/>
            <a:ext cx="7942580" cy="3397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93900">
              <a:lnSpc>
                <a:spcPts val="3975"/>
              </a:lnSpc>
            </a:pPr>
            <a:r>
              <a:rPr dirty="0" sz="3600" spc="-20">
                <a:solidFill>
                  <a:srgbClr val="FF0000"/>
                </a:solidFill>
                <a:latin typeface="Times New Roman"/>
                <a:cs typeface="Times New Roman"/>
              </a:rPr>
              <a:t>#PracticeSafeTech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ts val="2535"/>
              </a:lnSpc>
              <a:buAutoNum type="arabicPeriod" startAt="6"/>
              <a:tabLst>
                <a:tab pos="31242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Whenever possible, connect to the internet with wired</a:t>
            </a:r>
            <a:r>
              <a:rPr dirty="0" sz="24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cables.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900"/>
              </a:lnSpc>
              <a:spcBef>
                <a:spcPts val="40"/>
              </a:spcBef>
              <a:buAutoNum type="arabicPeriod" startAt="6"/>
              <a:tabLst>
                <a:tab pos="31242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When using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Wi-Fi,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connect only to download, then disconnect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and disable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Wi-Fi.</a:t>
            </a:r>
            <a:endParaRPr sz="2400">
              <a:latin typeface="Times New Roman"/>
              <a:cs typeface="Times New Roman"/>
            </a:endParaRPr>
          </a:p>
          <a:p>
            <a:pPr marL="300355" indent="-287655">
              <a:lnSpc>
                <a:spcPts val="2800"/>
              </a:lnSpc>
              <a:buAutoNum type="arabicPeriod" startAt="6"/>
              <a:tabLst>
                <a:tab pos="300990" algn="l"/>
              </a:tabLst>
            </a:pP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Avoid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prolonged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direct exposure to nearby 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Wi-Fi</a:t>
            </a:r>
            <a:r>
              <a:rPr dirty="0" sz="24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routers.</a:t>
            </a:r>
            <a:endParaRPr sz="2400">
              <a:latin typeface="Times New Roman"/>
              <a:cs typeface="Times New Roman"/>
            </a:endParaRPr>
          </a:p>
          <a:p>
            <a:pPr marL="12700" marR="811530">
              <a:lnSpc>
                <a:spcPct val="100699"/>
              </a:lnSpc>
              <a:buAutoNum type="arabicPeriod" startAt="6"/>
              <a:tabLst>
                <a:tab pos="3175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Unplug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your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home 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Wi-Fi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router when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use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(e.g. at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bedtime).</a:t>
            </a:r>
            <a:endParaRPr sz="2400">
              <a:latin typeface="Times New Roman"/>
              <a:cs typeface="Times New Roman"/>
            </a:endParaRPr>
          </a:p>
          <a:p>
            <a:pPr marL="12700" marR="313690">
              <a:lnSpc>
                <a:spcPts val="2900"/>
              </a:lnSpc>
              <a:buAutoNum type="arabicPeriod" startAt="6"/>
              <a:tabLst>
                <a:tab pos="4699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Sleep as far away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wireless utility meters (i.e. “smart”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meters) as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possible.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600" y="4130675"/>
            <a:ext cx="1981200" cy="2503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4310418"/>
            <a:ext cx="3340100" cy="2425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27000"/>
            <a:ext cx="8229600" cy="1285875"/>
          </a:xfrm>
          <a:custGeom>
            <a:avLst/>
            <a:gdLst/>
            <a:ahLst/>
            <a:cxnLst/>
            <a:rect l="l" t="t" r="r" b="b"/>
            <a:pathLst>
              <a:path w="8229600" h="1285875">
                <a:moveTo>
                  <a:pt x="0" y="0"/>
                </a:moveTo>
                <a:lnTo>
                  <a:pt x="8229600" y="0"/>
                </a:lnTo>
                <a:lnTo>
                  <a:pt x="8229600" y="1285875"/>
                </a:lnTo>
                <a:lnTo>
                  <a:pt x="0" y="12858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5483" y="241617"/>
            <a:ext cx="7054850" cy="10833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670" marR="5080" indent="-14604">
              <a:lnSpc>
                <a:spcPts val="4300"/>
              </a:lnSpc>
              <a:tabLst>
                <a:tab pos="2927350" algn="l"/>
              </a:tabLst>
            </a:pP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The </a:t>
            </a:r>
            <a:r>
              <a:rPr dirty="0" sz="3600" spc="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impact </a:t>
            </a:r>
            <a:r>
              <a:rPr dirty="0" sz="3600" spc="1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of	any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form</a:t>
            </a:r>
            <a:r>
              <a:rPr dirty="0" sz="3600" spc="-4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of</a:t>
            </a:r>
            <a:r>
              <a:rPr dirty="0" sz="3600" spc="-2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radiation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 depends on the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nature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of the</a:t>
            </a:r>
            <a:r>
              <a:rPr dirty="0" sz="3600" spc="-5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waves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37718" y="2242820"/>
            <a:ext cx="1925955" cy="2494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SzPct val="89583"/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Frequency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SzPct val="89583"/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Amplitude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SzPct val="89583"/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Pulse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1499"/>
              </a:lnSpc>
              <a:spcBef>
                <a:spcPts val="475"/>
              </a:spcBef>
              <a:buSzPct val="89583"/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h/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Form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95"/>
              </a:spcBef>
              <a:buSzPct val="89583"/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6334" y="1841500"/>
            <a:ext cx="5129999" cy="4071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16129" y="4381502"/>
            <a:ext cx="2827870" cy="2476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0985" y="1496288"/>
            <a:ext cx="7922031" cy="137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6035" y="1536176"/>
            <a:ext cx="7832090" cy="17145"/>
          </a:xfrm>
          <a:custGeom>
            <a:avLst/>
            <a:gdLst/>
            <a:ahLst/>
            <a:cxnLst/>
            <a:rect l="l" t="t" r="r" b="b"/>
            <a:pathLst>
              <a:path w="7832090" h="17144">
                <a:moveTo>
                  <a:pt x="0" y="16931"/>
                </a:moveTo>
                <a:lnTo>
                  <a:pt x="7831924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505200" y="6533755"/>
            <a:ext cx="193928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422" y="187896"/>
            <a:ext cx="8419035" cy="5908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7286" y="728281"/>
            <a:ext cx="1002030" cy="337185"/>
          </a:xfrm>
          <a:prstGeom prst="rect">
            <a:avLst/>
          </a:prstGeom>
          <a:ln w="12699">
            <a:solidFill>
              <a:srgbClr val="021EA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130"/>
              </a:lnSpc>
            </a:pPr>
            <a:r>
              <a:rPr dirty="0" sz="1200" spc="5">
                <a:solidFill>
                  <a:srgbClr val="000099"/>
                </a:solidFill>
                <a:latin typeface="Franklin Gothic Medium"/>
                <a:cs typeface="Franklin Gothic Medium"/>
              </a:rPr>
              <a:t>INTENSITY</a:t>
            </a:r>
            <a:endParaRPr sz="1200">
              <a:latin typeface="Franklin Gothic Medium"/>
              <a:cs typeface="Franklin Gothic Medium"/>
            </a:endParaRPr>
          </a:p>
          <a:p>
            <a:pPr algn="ctr">
              <a:lnSpc>
                <a:spcPts val="1405"/>
              </a:lnSpc>
            </a:pPr>
            <a:r>
              <a:rPr dirty="0" sz="1200">
                <a:solidFill>
                  <a:srgbClr val="000099"/>
                </a:solidFill>
                <a:latin typeface="Franklin Gothic Medium"/>
                <a:cs typeface="Franklin Gothic Medium"/>
              </a:rPr>
              <a:t>V/m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9797" y="1431133"/>
            <a:ext cx="0" cy="4589145"/>
          </a:xfrm>
          <a:custGeom>
            <a:avLst/>
            <a:gdLst/>
            <a:ahLst/>
            <a:cxnLst/>
            <a:rect l="l" t="t" r="r" b="b"/>
            <a:pathLst>
              <a:path w="0" h="4589145">
                <a:moveTo>
                  <a:pt x="0" y="4588666"/>
                </a:moveTo>
                <a:lnTo>
                  <a:pt x="0" y="0"/>
                </a:lnTo>
              </a:path>
            </a:pathLst>
          </a:custGeom>
          <a:ln w="12699">
            <a:solidFill>
              <a:srgbClr val="021E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1697" y="140573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187"/>
                </a:lnTo>
                <a:lnTo>
                  <a:pt x="76200" y="76187"/>
                </a:lnTo>
                <a:lnTo>
                  <a:pt x="38100" y="0"/>
                </a:lnTo>
                <a:close/>
              </a:path>
            </a:pathLst>
          </a:custGeom>
          <a:solidFill>
            <a:srgbClr val="021E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9473" y="6248448"/>
            <a:ext cx="4530090" cy="1905"/>
          </a:xfrm>
          <a:custGeom>
            <a:avLst/>
            <a:gdLst/>
            <a:ahLst/>
            <a:cxnLst/>
            <a:rect l="l" t="t" r="r" b="b"/>
            <a:pathLst>
              <a:path w="4530090" h="1904">
                <a:moveTo>
                  <a:pt x="0" y="0"/>
                </a:moveTo>
                <a:lnTo>
                  <a:pt x="4529926" y="1578"/>
                </a:lnTo>
              </a:path>
            </a:pathLst>
          </a:custGeom>
          <a:ln w="25399">
            <a:solidFill>
              <a:srgbClr val="FFFD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68595" y="6211909"/>
            <a:ext cx="76835" cy="76200"/>
          </a:xfrm>
          <a:custGeom>
            <a:avLst/>
            <a:gdLst/>
            <a:ahLst/>
            <a:cxnLst/>
            <a:rect l="l" t="t" r="r" b="b"/>
            <a:pathLst>
              <a:path w="76835" h="76200">
                <a:moveTo>
                  <a:pt x="25" y="0"/>
                </a:moveTo>
                <a:lnTo>
                  <a:pt x="0" y="76199"/>
                </a:lnTo>
                <a:lnTo>
                  <a:pt x="76212" y="38126"/>
                </a:lnTo>
                <a:lnTo>
                  <a:pt x="25" y="0"/>
                </a:lnTo>
                <a:close/>
              </a:path>
            </a:pathLst>
          </a:custGeom>
          <a:solidFill>
            <a:srgbClr val="FFFD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12817" y="6064134"/>
            <a:ext cx="1803857" cy="315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937137" y="6085190"/>
            <a:ext cx="1727200" cy="255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FFFFCC"/>
                </a:solidFill>
                <a:latin typeface="Franklin Gothic Medium"/>
                <a:cs typeface="Franklin Gothic Medium"/>
              </a:rPr>
              <a:t>Time 4</a:t>
            </a:r>
            <a:r>
              <a:rPr dirty="0" sz="1600" spc="-100">
                <a:solidFill>
                  <a:srgbClr val="FFFFCC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FFFFCC"/>
                </a:solidFill>
                <a:latin typeface="Franklin Gothic Medium"/>
                <a:cs typeface="Franklin Gothic Medium"/>
              </a:rPr>
              <a:t>sec/division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9346" y="3449472"/>
            <a:ext cx="1595120" cy="8680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3130">
              <a:lnSpc>
                <a:spcPct val="100000"/>
              </a:lnSpc>
            </a:pPr>
            <a:r>
              <a:rPr dirty="0" sz="1400">
                <a:solidFill>
                  <a:srgbClr val="800000"/>
                </a:solidFill>
                <a:latin typeface="Franklin Gothic Medium"/>
                <a:cs typeface="Franklin Gothic Medium"/>
              </a:rPr>
              <a:t>RINGING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STAND-BY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55950" y="1256614"/>
            <a:ext cx="5187315" cy="836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800000"/>
                </a:solidFill>
                <a:latin typeface="Franklin Gothic Medium"/>
                <a:cs typeface="Franklin Gothic Medium"/>
              </a:rPr>
              <a:t>SPEAKING</a:t>
            </a:r>
            <a:endParaRPr sz="1400">
              <a:latin typeface="Franklin Gothic Medium"/>
              <a:cs typeface="Franklin Gothic Medium"/>
            </a:endParaRPr>
          </a:p>
          <a:p>
            <a:pPr marL="988694">
              <a:lnSpc>
                <a:spcPct val="100000"/>
              </a:lnSpc>
              <a:spcBef>
                <a:spcPts val="1130"/>
              </a:spcBef>
            </a:pPr>
            <a:r>
              <a:rPr dirty="0" sz="14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LISTENING</a:t>
            </a:r>
            <a:endParaRPr sz="1400">
              <a:latin typeface="Franklin Gothic Medium"/>
              <a:cs typeface="Franklin Gothic Medium"/>
            </a:endParaRPr>
          </a:p>
          <a:p>
            <a:pPr algn="r" marR="5080">
              <a:lnSpc>
                <a:spcPct val="100000"/>
              </a:lnSpc>
              <a:spcBef>
                <a:spcPts val="325"/>
              </a:spcBef>
            </a:pPr>
            <a:r>
              <a:rPr dirty="0" sz="1400">
                <a:solidFill>
                  <a:srgbClr val="800000"/>
                </a:solidFill>
                <a:latin typeface="Franklin Gothic Medium"/>
                <a:cs typeface="Franklin Gothic Medium"/>
              </a:rPr>
              <a:t>END OF</a:t>
            </a:r>
            <a:r>
              <a:rPr dirty="0" sz="1400" spc="-9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CALL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59000" y="4378668"/>
            <a:ext cx="1905" cy="1082675"/>
          </a:xfrm>
          <a:custGeom>
            <a:avLst/>
            <a:gdLst/>
            <a:ahLst/>
            <a:cxnLst/>
            <a:rect l="l" t="t" r="r" b="b"/>
            <a:pathLst>
              <a:path w="1905" h="1082675">
                <a:moveTo>
                  <a:pt x="0" y="0"/>
                </a:moveTo>
                <a:lnTo>
                  <a:pt x="1551" y="1082679"/>
                </a:lnTo>
              </a:path>
            </a:pathLst>
          </a:custGeom>
          <a:ln w="12699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22373" y="5410492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200" y="0"/>
                </a:moveTo>
                <a:lnTo>
                  <a:pt x="0" y="101"/>
                </a:lnTo>
                <a:lnTo>
                  <a:pt x="38214" y="76250"/>
                </a:lnTo>
                <a:lnTo>
                  <a:pt x="7620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97199" y="3750259"/>
            <a:ext cx="1905" cy="491490"/>
          </a:xfrm>
          <a:custGeom>
            <a:avLst/>
            <a:gdLst/>
            <a:ahLst/>
            <a:cxnLst/>
            <a:rect l="l" t="t" r="r" b="b"/>
            <a:pathLst>
              <a:path w="1905" h="491489">
                <a:moveTo>
                  <a:pt x="0" y="0"/>
                </a:moveTo>
                <a:lnTo>
                  <a:pt x="1509" y="491331"/>
                </a:lnTo>
              </a:path>
            </a:pathLst>
          </a:custGeom>
          <a:ln w="12699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60446" y="4190669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200" y="0"/>
                </a:moveTo>
                <a:lnTo>
                  <a:pt x="0" y="241"/>
                </a:lnTo>
                <a:lnTo>
                  <a:pt x="38341" y="76314"/>
                </a:lnTo>
                <a:lnTo>
                  <a:pt x="7620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59200" y="1533410"/>
            <a:ext cx="1905" cy="269875"/>
          </a:xfrm>
          <a:custGeom>
            <a:avLst/>
            <a:gdLst/>
            <a:ahLst/>
            <a:cxnLst/>
            <a:rect l="l" t="t" r="r" b="b"/>
            <a:pathLst>
              <a:path w="1904" h="269875">
                <a:moveTo>
                  <a:pt x="0" y="0"/>
                </a:moveTo>
                <a:lnTo>
                  <a:pt x="1451" y="269875"/>
                </a:lnTo>
              </a:path>
            </a:pathLst>
          </a:custGeom>
          <a:ln w="12699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22280" y="1752282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87" y="0"/>
                </a:moveTo>
                <a:lnTo>
                  <a:pt x="0" y="406"/>
                </a:lnTo>
                <a:lnTo>
                  <a:pt x="38506" y="76403"/>
                </a:lnTo>
                <a:lnTo>
                  <a:pt x="76187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49800" y="1904034"/>
            <a:ext cx="1905" cy="2338070"/>
          </a:xfrm>
          <a:custGeom>
            <a:avLst/>
            <a:gdLst/>
            <a:ahLst/>
            <a:cxnLst/>
            <a:rect l="l" t="t" r="r" b="b"/>
            <a:pathLst>
              <a:path w="1904" h="2338070">
                <a:moveTo>
                  <a:pt x="0" y="0"/>
                </a:moveTo>
                <a:lnTo>
                  <a:pt x="1570" y="2337588"/>
                </a:lnTo>
              </a:path>
            </a:pathLst>
          </a:custGeom>
          <a:ln w="12699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13236" y="4190809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200" y="0"/>
                </a:moveTo>
                <a:lnTo>
                  <a:pt x="0" y="50"/>
                </a:lnTo>
                <a:lnTo>
                  <a:pt x="38150" y="76225"/>
                </a:lnTo>
                <a:lnTo>
                  <a:pt x="7620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026400" y="2227656"/>
            <a:ext cx="1905" cy="2929255"/>
          </a:xfrm>
          <a:custGeom>
            <a:avLst/>
            <a:gdLst/>
            <a:ahLst/>
            <a:cxnLst/>
            <a:rect l="l" t="t" r="r" b="b"/>
            <a:pathLst>
              <a:path w="1904" h="2929254">
                <a:moveTo>
                  <a:pt x="0" y="0"/>
                </a:moveTo>
                <a:lnTo>
                  <a:pt x="1573" y="2928937"/>
                </a:lnTo>
              </a:path>
            </a:pathLst>
          </a:custGeom>
          <a:ln w="12699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989836" y="5105768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200" y="0"/>
                </a:moveTo>
                <a:lnTo>
                  <a:pt x="0" y="38"/>
                </a:lnTo>
                <a:lnTo>
                  <a:pt x="38150" y="76225"/>
                </a:lnTo>
                <a:lnTo>
                  <a:pt x="7620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078129" y="5147741"/>
            <a:ext cx="2065870" cy="17102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505200" y="6533755"/>
            <a:ext cx="193928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250" y="2084882"/>
            <a:ext cx="5111216" cy="4773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327900" y="5219700"/>
            <a:ext cx="1816100" cy="544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3917" y="613702"/>
            <a:ext cx="7354570" cy="6197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Gandhi 1996 scaled relative absorption in child/adult, questioning  whether the adult model adequately predicted child</a:t>
            </a:r>
            <a:r>
              <a:rPr dirty="0" sz="2000" spc="15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exposure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5200" y="6533755"/>
            <a:ext cx="193928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802" y="10795"/>
            <a:ext cx="8045450" cy="14414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49530">
              <a:lnSpc>
                <a:spcPts val="3800"/>
              </a:lnSpc>
            </a:pPr>
            <a:r>
              <a:rPr dirty="0" sz="3200" spc="-5">
                <a:solidFill>
                  <a:srgbClr val="FFC000"/>
                </a:solidFill>
                <a:latin typeface="Arial"/>
                <a:cs typeface="Arial"/>
              </a:rPr>
              <a:t>Sophisticated modeling shows anatomically  based differences in radiation exposure from  cell phones in 8 </a:t>
            </a:r>
            <a:r>
              <a:rPr dirty="0" sz="3200">
                <a:solidFill>
                  <a:srgbClr val="FFC000"/>
                </a:solidFill>
                <a:latin typeface="Arial"/>
                <a:cs typeface="Arial"/>
              </a:rPr>
              <a:t>&amp; </a:t>
            </a:r>
            <a:r>
              <a:rPr dirty="0" sz="3200" spc="-5">
                <a:solidFill>
                  <a:srgbClr val="FFC000"/>
                </a:solidFill>
                <a:latin typeface="Arial"/>
                <a:cs typeface="Arial"/>
              </a:rPr>
              <a:t>34 year old</a:t>
            </a:r>
            <a:r>
              <a:rPr dirty="0" sz="3200" spc="7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C000"/>
                </a:solidFill>
                <a:latin typeface="Arial"/>
                <a:cs typeface="Arial"/>
              </a:rPr>
              <a:t>heads</a:t>
            </a:r>
            <a:r>
              <a:rPr dirty="0" sz="2000" spc="-5">
                <a:solidFill>
                  <a:srgbClr val="FFCA00"/>
                </a:solidFill>
                <a:latin typeface="Arial"/>
                <a:cs typeface="Arial"/>
              </a:rPr>
              <a:t>(Fernandez</a:t>
            </a:r>
            <a:r>
              <a:rPr dirty="0" sz="2400" spc="-5">
                <a:solidFill>
                  <a:srgbClr val="FFC000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2162" y="1508791"/>
            <a:ext cx="5019675" cy="4617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90805">
              <a:lnSpc>
                <a:spcPts val="2425"/>
              </a:lnSpc>
            </a:pPr>
            <a:r>
              <a:rPr dirty="0" sz="2400" spc="-5">
                <a:solidFill>
                  <a:srgbClr val="FFC000"/>
                </a:solidFill>
                <a:latin typeface="Arial"/>
                <a:cs typeface="Arial"/>
              </a:rPr>
              <a:t>2013)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2162" y="1600200"/>
            <a:ext cx="5019675" cy="4525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91764" y="6505257"/>
            <a:ext cx="9404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C000"/>
                </a:solidFill>
                <a:latin typeface="Arial"/>
                <a:cs typeface="Arial"/>
              </a:rPr>
              <a:t>900</a:t>
            </a:r>
            <a:r>
              <a:rPr dirty="0" sz="1800" spc="-7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C000"/>
                </a:solidFill>
                <a:latin typeface="Arial"/>
                <a:cs typeface="Arial"/>
              </a:rPr>
              <a:t>MHz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7140" y="6446520"/>
            <a:ext cx="10674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C000"/>
                </a:solidFill>
                <a:latin typeface="Arial"/>
                <a:cs typeface="Arial"/>
              </a:rPr>
              <a:t>2400</a:t>
            </a:r>
            <a:r>
              <a:rPr dirty="0" sz="1800" spc="-7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C000"/>
                </a:solidFill>
                <a:latin typeface="Arial"/>
                <a:cs typeface="Arial"/>
              </a:rPr>
              <a:t>MHz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" y="1769541"/>
            <a:ext cx="8610600" cy="4338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177" y="436458"/>
            <a:ext cx="8428990" cy="113474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99700"/>
              </a:lnSpc>
            </a:pPr>
            <a:r>
              <a:rPr dirty="0" sz="28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Greatest </a:t>
            </a:r>
            <a:r>
              <a:rPr dirty="0" sz="2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exposure </a:t>
            </a:r>
            <a:r>
              <a:rPr dirty="0" sz="2800" spc="5">
                <a:solidFill>
                  <a:srgbClr val="FFFF00"/>
                </a:solidFill>
                <a:latin typeface="Franklin Gothic Medium"/>
                <a:cs typeface="Franklin Gothic Medium"/>
              </a:rPr>
              <a:t>occurs </a:t>
            </a:r>
            <a:r>
              <a:rPr dirty="0" sz="2800" spc="-30">
                <a:solidFill>
                  <a:srgbClr val="FFFF00"/>
                </a:solidFill>
                <a:latin typeface="Franklin Gothic Medium"/>
                <a:cs typeface="Franklin Gothic Medium"/>
              </a:rPr>
              <a:t>to </a:t>
            </a: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9 month </a:t>
            </a:r>
            <a:r>
              <a:rPr dirty="0" sz="28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fetus </a:t>
            </a:r>
            <a:r>
              <a:rPr dirty="0" sz="2800" spc="5">
                <a:solidFill>
                  <a:srgbClr val="FFFF00"/>
                </a:solidFill>
                <a:latin typeface="Franklin Gothic Medium"/>
                <a:cs typeface="Franklin Gothic Medium"/>
              </a:rPr>
              <a:t>occurs  </a:t>
            </a: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when head is at the </a:t>
            </a:r>
            <a:r>
              <a:rPr dirty="0" sz="2800" spc="5">
                <a:solidFill>
                  <a:srgbClr val="FFFF00"/>
                </a:solidFill>
                <a:latin typeface="Franklin Gothic Medium"/>
                <a:cs typeface="Franklin Gothic Medium"/>
              </a:rPr>
              <a:t>surface </a:t>
            </a: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of the abdomen</a:t>
            </a:r>
            <a:r>
              <a:rPr dirty="0" sz="2800" spc="-7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FFFF00"/>
                </a:solidFill>
                <a:latin typeface="Franklin Gothic Medium"/>
                <a:cs typeface="Franklin Gothic Medium"/>
              </a:rPr>
              <a:t>Normalized</a:t>
            </a:r>
            <a:r>
              <a:rPr dirty="0" sz="1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 SAR </a:t>
            </a:r>
            <a:r>
              <a:rPr dirty="0" sz="180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for </a:t>
            </a:r>
            <a:r>
              <a:rPr dirty="0" sz="1800">
                <a:solidFill>
                  <a:srgbClr val="FFFF00"/>
                </a:solidFill>
                <a:latin typeface="Franklin Gothic Medium"/>
                <a:cs typeface="Franklin Gothic Medium"/>
              </a:rPr>
              <a:t>the </a:t>
            </a:r>
            <a:r>
              <a:rPr dirty="0" sz="1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mother </a:t>
            </a:r>
            <a:r>
              <a:rPr dirty="0" sz="1800">
                <a:solidFill>
                  <a:srgbClr val="FFFF00"/>
                </a:solidFill>
                <a:latin typeface="Franklin Gothic Medium"/>
                <a:cs typeface="Franklin Gothic Medium"/>
              </a:rPr>
              <a:t>and the </a:t>
            </a:r>
            <a:r>
              <a:rPr dirty="0" sz="18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fetus </a:t>
            </a:r>
            <a:r>
              <a:rPr dirty="0" sz="1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exposed </a:t>
            </a:r>
            <a:r>
              <a:rPr dirty="0" sz="1800" spc="-20">
                <a:solidFill>
                  <a:srgbClr val="FFFF00"/>
                </a:solidFill>
                <a:latin typeface="Franklin Gothic Medium"/>
                <a:cs typeface="Franklin Gothic Medium"/>
              </a:rPr>
              <a:t>to </a:t>
            </a:r>
            <a:r>
              <a:rPr dirty="0" sz="1800">
                <a:solidFill>
                  <a:srgbClr val="FFFF00"/>
                </a:solidFill>
                <a:latin typeface="Franklin Gothic Medium"/>
                <a:cs typeface="Franklin Gothic Medium"/>
              </a:rPr>
              <a:t>a dipole </a:t>
            </a:r>
            <a:r>
              <a:rPr dirty="0" sz="1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antenna </a:t>
            </a:r>
            <a:r>
              <a:rPr dirty="0" sz="1800">
                <a:solidFill>
                  <a:srgbClr val="FFFF00"/>
                </a:solidFill>
                <a:latin typeface="Franklin Gothic Medium"/>
                <a:cs typeface="Franklin Gothic Medium"/>
              </a:rPr>
              <a:t>in </a:t>
            </a:r>
            <a:r>
              <a:rPr dirty="0" sz="1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front </a:t>
            </a:r>
            <a:r>
              <a:rPr dirty="0" sz="1800">
                <a:solidFill>
                  <a:srgbClr val="FFFF00"/>
                </a:solidFill>
                <a:latin typeface="Franklin Gothic Medium"/>
                <a:cs typeface="Franklin Gothic Medium"/>
              </a:rPr>
              <a:t>of the</a:t>
            </a:r>
            <a:r>
              <a:rPr dirty="0" sz="1800" spc="3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FFFF00"/>
                </a:solidFill>
                <a:latin typeface="Franklin Gothic Medium"/>
                <a:cs typeface="Franklin Gothic Medium"/>
              </a:rPr>
              <a:t>abdomen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1249" y="6289248"/>
            <a:ext cx="3543300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i="1">
                <a:solidFill>
                  <a:srgbClr val="D9D9D9"/>
                </a:solidFill>
                <a:latin typeface="Times New Roman"/>
                <a:cs typeface="Times New Roman"/>
              </a:rPr>
              <a:t>(courtesy </a:t>
            </a:r>
            <a:r>
              <a:rPr dirty="0" sz="1800" spc="-15" i="1">
                <a:solidFill>
                  <a:srgbClr val="D9D9D9"/>
                </a:solidFill>
                <a:latin typeface="Times New Roman"/>
                <a:cs typeface="Times New Roman"/>
              </a:rPr>
              <a:t>Andreas </a:t>
            </a:r>
            <a:r>
              <a:rPr dirty="0" sz="1800" spc="-5" i="1">
                <a:solidFill>
                  <a:srgbClr val="D9D9D9"/>
                </a:solidFill>
                <a:latin typeface="Times New Roman"/>
                <a:cs typeface="Times New Roman"/>
              </a:rPr>
              <a:t>Christ, </a:t>
            </a:r>
            <a:r>
              <a:rPr dirty="0" sz="1800" i="1">
                <a:solidFill>
                  <a:srgbClr val="D9D9D9"/>
                </a:solidFill>
                <a:latin typeface="Times New Roman"/>
                <a:cs typeface="Times New Roman"/>
              </a:rPr>
              <a:t>IT’IS,</a:t>
            </a:r>
            <a:r>
              <a:rPr dirty="0" sz="1800" spc="-30" i="1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D9D9D9"/>
                </a:solidFill>
                <a:latin typeface="Times New Roman"/>
                <a:cs typeface="Times New Roman"/>
              </a:rPr>
              <a:t>2013)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7694" y="1512914"/>
            <a:ext cx="8703424" cy="120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1553108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 h="0">
                <a:moveTo>
                  <a:pt x="0" y="0"/>
                </a:moveTo>
                <a:lnTo>
                  <a:pt x="8610593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198" rIns="0" bIns="0" rtlCol="0" vert="horz">
            <a:spAutoFit/>
          </a:bodyPr>
          <a:lstStyle/>
          <a:p>
            <a:pPr marL="948690" marR="5080" indent="-529590">
              <a:lnSpc>
                <a:spcPct val="108300"/>
              </a:lnSpc>
            </a:pP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Claims that children/adults absorb  the same amount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 radiation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45920"/>
            <a:ext cx="7486015" cy="4170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Foundation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current test</a:t>
            </a:r>
            <a:r>
              <a:rPr dirty="0" sz="3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99400"/>
              </a:lnSpc>
              <a:spcBef>
                <a:spcPts val="750"/>
              </a:spcBef>
              <a:buChar char="•"/>
              <a:tabLst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Based on flawed modeling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total head 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absorption and inaccurate analyses 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(Morris et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al, 2015, in</a:t>
            </a:r>
            <a:r>
              <a:rPr dirty="0" sz="3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press)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25"/>
              </a:spcBef>
              <a:buChar char="•"/>
              <a:tabLst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Does not take into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account</a:t>
            </a:r>
            <a:endParaRPr sz="32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665"/>
              </a:spcBef>
              <a:buChar char="–"/>
              <a:tabLst>
                <a:tab pos="755650" algn="l"/>
              </a:tabLst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Dose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the target tissue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brain</a:t>
            </a:r>
            <a:endParaRPr sz="28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640"/>
              </a:spcBef>
              <a:buChar char="–"/>
              <a:tabLst>
                <a:tab pos="755650" algn="l"/>
              </a:tabLst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Developmental immaturity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young</a:t>
            </a:r>
            <a:r>
              <a:rPr dirty="0" sz="2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brain</a:t>
            </a:r>
            <a:endParaRPr sz="28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740"/>
              </a:spcBef>
              <a:buChar char="–"/>
              <a:tabLst>
                <a:tab pos="755650" algn="l"/>
              </a:tabLst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Non-thermal biological</a:t>
            </a:r>
            <a:r>
              <a:rPr dirty="0" sz="2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impacts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7794" rIns="0" bIns="0" rtlCol="0" vert="horz">
            <a:spAutoFit/>
          </a:bodyPr>
          <a:lstStyle/>
          <a:p>
            <a:pPr marL="1100455" marR="5080" indent="-791845">
              <a:lnSpc>
                <a:spcPts val="5200"/>
              </a:lnSpc>
            </a:pPr>
            <a:r>
              <a:rPr dirty="0" spc="-5">
                <a:solidFill>
                  <a:srgbClr val="FFFF00"/>
                </a:solidFill>
                <a:latin typeface="Arial"/>
                <a:cs typeface="Arial"/>
              </a:rPr>
              <a:t>No long term studies on infants,  toddlers or young children</a:t>
            </a:r>
          </a:p>
        </p:txBody>
      </p:sp>
      <p:sp>
        <p:nvSpPr>
          <p:cNvPr id="3" name="object 3"/>
          <p:cNvSpPr/>
          <p:nvPr/>
        </p:nvSpPr>
        <p:spPr>
          <a:xfrm>
            <a:off x="164325" y="4111804"/>
            <a:ext cx="2366695" cy="2366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64294" y="3569529"/>
            <a:ext cx="3054896" cy="3054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8126" y="1245057"/>
            <a:ext cx="2172893" cy="3257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34520" y="1871586"/>
            <a:ext cx="3352571" cy="38878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613088" y="2197925"/>
            <a:ext cx="382587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FF0000"/>
                </a:solidFill>
                <a:latin typeface="Arial"/>
                <a:cs typeface="Arial"/>
              </a:rPr>
              <a:t>https://</a:t>
            </a:r>
            <a:r>
              <a:rPr dirty="0" sz="1400" spc="-5">
                <a:solidFill>
                  <a:srgbClr val="FF0000"/>
                </a:solidFill>
                <a:latin typeface="Arial"/>
                <a:cs typeface="Arial"/>
                <a:hlinkClick r:id="rId6"/>
              </a:rPr>
              <a:t>www.youtube.com/watch?v=tzea37niEV0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171450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3074" rIns="0" bIns="0" rtlCol="0" vert="horz">
            <a:spAutoFit/>
          </a:bodyPr>
          <a:lstStyle/>
          <a:p>
            <a:pPr marL="2448560">
              <a:lnSpc>
                <a:spcPct val="100000"/>
              </a:lnSpc>
            </a:pPr>
            <a:r>
              <a:rPr dirty="0" sz="40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Career</a:t>
            </a:r>
            <a:r>
              <a:rPr dirty="0" sz="4000" spc="-5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Highlights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4607" y="1866049"/>
            <a:ext cx="7372984" cy="4584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16637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Danforth Foundation Fellow, University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Chicago,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1967-71,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PhD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in Science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Studies</a:t>
            </a:r>
            <a:endParaRPr sz="2000">
              <a:latin typeface="Times New Roman"/>
              <a:cs typeface="Times New Roman"/>
            </a:endParaRPr>
          </a:p>
          <a:p>
            <a:pPr marL="355600" marR="1153160" indent="-342900">
              <a:lnSpc>
                <a:spcPts val="2320"/>
              </a:lnSpc>
              <a:spcBef>
                <a:spcPts val="620"/>
              </a:spcBef>
              <a:buChar char="•"/>
              <a:tabLst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National Cancer Institute Senior Post-Doctoral Fellow in  Epidemiology, Johns Hopkins University,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1981-82,</a:t>
            </a:r>
            <a:r>
              <a:rPr dirty="0" sz="20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MPH</a:t>
            </a:r>
            <a:endParaRPr sz="2000">
              <a:latin typeface="Times New Roman"/>
              <a:cs typeface="Times New Roman"/>
            </a:endParaRPr>
          </a:p>
          <a:p>
            <a:pPr marL="355600" marR="11430" indent="-342900">
              <a:lnSpc>
                <a:spcPct val="100800"/>
              </a:lnSpc>
              <a:spcBef>
                <a:spcPts val="395"/>
              </a:spcBef>
              <a:buChar char="•"/>
              <a:tabLst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Founding Director Board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Environmental Studies and Toxicology,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National Research Council, National Academy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0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Sciences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1983-93 (group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advising bans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indoor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smoking)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800"/>
              </a:lnSpc>
              <a:spcBef>
                <a:spcPts val="459"/>
              </a:spcBef>
              <a:buChar char="•"/>
              <a:tabLst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Clinton Presidential Appointee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1994-99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National Chemical Safety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&amp;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Hazard Investigation Board, with bi-partisan Senate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approval</a:t>
            </a:r>
            <a:endParaRPr sz="2000">
              <a:latin typeface="Times New Roman"/>
              <a:cs typeface="Times New Roman"/>
            </a:endParaRPr>
          </a:p>
          <a:p>
            <a:pPr marL="355600" marR="364490" indent="-342900">
              <a:lnSpc>
                <a:spcPct val="100800"/>
              </a:lnSpc>
              <a:spcBef>
                <a:spcPts val="459"/>
              </a:spcBef>
              <a:buChar char="•"/>
              <a:tabLst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Visiting Professor, Hebrew University, Hadassah Medical Center  and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Ondokuz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Mayis Medical School, Samsun,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 2015-16</a:t>
            </a:r>
            <a:endParaRPr sz="2000">
              <a:latin typeface="Times New Roman"/>
              <a:cs typeface="Times New Roman"/>
            </a:endParaRPr>
          </a:p>
          <a:p>
            <a:pPr algn="just" marL="355600" marR="519430" indent="-342900">
              <a:lnSpc>
                <a:spcPct val="100400"/>
              </a:lnSpc>
              <a:spcBef>
                <a:spcPts val="470"/>
              </a:spcBef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than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200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technical publications,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11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edited monographs,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3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popular books,currrently Visiting Professor Hebrew University/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Hadassah Medical Center and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Ondokuz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Mayis Medical</a:t>
            </a:r>
            <a:r>
              <a:rPr dirty="0" sz="20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School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9585" y="1379909"/>
            <a:ext cx="7464831" cy="133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4767" y="1417634"/>
            <a:ext cx="7374890" cy="17145"/>
          </a:xfrm>
          <a:custGeom>
            <a:avLst/>
            <a:gdLst/>
            <a:ahLst/>
            <a:cxnLst/>
            <a:rect l="l" t="t" r="r" b="b"/>
            <a:pathLst>
              <a:path w="7374890" h="17144">
                <a:moveTo>
                  <a:pt x="0" y="16931"/>
                </a:moveTo>
                <a:lnTo>
                  <a:pt x="7374464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683" y="1266825"/>
            <a:ext cx="4612220" cy="4939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384" rIns="0" bIns="0" rtlCol="0" vert="horz">
            <a:spAutoFit/>
          </a:bodyPr>
          <a:lstStyle/>
          <a:p>
            <a:pPr marL="780415" marR="5080" indent="-455930">
              <a:lnSpc>
                <a:spcPts val="3300"/>
              </a:lnSpc>
            </a:pPr>
            <a:r>
              <a:rPr dirty="0" sz="2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Brain </a:t>
            </a:r>
            <a:r>
              <a:rPr dirty="0" sz="28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grows </a:t>
            </a:r>
            <a:r>
              <a:rPr dirty="0" sz="2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rapidly throughout </a:t>
            </a: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embryonic &amp; </a:t>
            </a:r>
            <a:r>
              <a:rPr dirty="0" sz="2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early </a:t>
            </a:r>
            <a:r>
              <a:rPr dirty="0" sz="28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life  </a:t>
            </a: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so that child </a:t>
            </a:r>
            <a:r>
              <a:rPr dirty="0" sz="2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brain </a:t>
            </a:r>
            <a:r>
              <a:rPr dirty="0" sz="2800" spc="5">
                <a:solidFill>
                  <a:srgbClr val="FFFF00"/>
                </a:solidFill>
                <a:latin typeface="Franklin Gothic Medium"/>
                <a:cs typeface="Franklin Gothic Medium"/>
              </a:rPr>
              <a:t>differs </a:t>
            </a:r>
            <a:r>
              <a:rPr dirty="0" sz="2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qualitative from </a:t>
            </a: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adult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1638" y="6326385"/>
            <a:ext cx="1725930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D9D9D9"/>
                </a:solidFill>
                <a:latin typeface="Times New Roman"/>
                <a:cs typeface="Times New Roman"/>
              </a:rPr>
              <a:t>Hugh </a:t>
            </a:r>
            <a:r>
              <a:rPr dirty="0" sz="1800" spc="-55" i="1">
                <a:solidFill>
                  <a:srgbClr val="D9D9D9"/>
                </a:solidFill>
                <a:latin typeface="Times New Roman"/>
                <a:cs typeface="Times New Roman"/>
              </a:rPr>
              <a:t>Taylor,</a:t>
            </a:r>
            <a:r>
              <a:rPr dirty="0" sz="1800" spc="-95" i="1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D9D9D9"/>
                </a:solidFill>
                <a:latin typeface="Times New Roman"/>
                <a:cs typeface="Times New Roman"/>
              </a:rPr>
              <a:t>2013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356" y="939333"/>
            <a:ext cx="8321040" cy="133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7998" y="977376"/>
            <a:ext cx="8229600" cy="17145"/>
          </a:xfrm>
          <a:custGeom>
            <a:avLst/>
            <a:gdLst/>
            <a:ahLst/>
            <a:cxnLst/>
            <a:rect l="l" t="t" r="r" b="b"/>
            <a:pathLst>
              <a:path w="8229600" h="17144">
                <a:moveTo>
                  <a:pt x="0" y="16931"/>
                </a:moveTo>
                <a:lnTo>
                  <a:pt x="8229594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4651" y="6400800"/>
            <a:ext cx="1939289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230" rIns="0" bIns="0" rtlCol="0" vert="horz">
            <a:spAutoFit/>
          </a:bodyPr>
          <a:lstStyle/>
          <a:p>
            <a:pPr marL="2264410">
              <a:lnSpc>
                <a:spcPct val="10000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Microwave</a:t>
            </a:r>
            <a:r>
              <a:rPr dirty="0" sz="3600" spc="-3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Radiation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9040" y="1376489"/>
            <a:ext cx="4467225" cy="425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29"/>
              </a:lnSpc>
            </a:pP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Positive</a:t>
            </a:r>
            <a:r>
              <a:rPr dirty="0" sz="2800" spc="-6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Impacts</a:t>
            </a:r>
            <a:endParaRPr sz="2800">
              <a:latin typeface="Times New Roman"/>
              <a:cs typeface="Times New Roman"/>
            </a:endParaRPr>
          </a:p>
          <a:p>
            <a:pPr marL="298450" indent="-285750">
              <a:lnSpc>
                <a:spcPts val="285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Treats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liver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cancer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Stops</a:t>
            </a:r>
            <a:r>
              <a:rPr dirty="0" sz="2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bleeding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Enhances uptake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drugs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brain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Detects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cancer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Clr>
                <a:srgbClr val="FFFFFF"/>
              </a:buClr>
              <a:buFont typeface="Arial"/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ts val="3329"/>
              </a:lnSpc>
            </a:pP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Negative</a:t>
            </a:r>
            <a:r>
              <a:rPr dirty="0" sz="2800" spc="-7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Impacts</a:t>
            </a:r>
            <a:endParaRPr sz="2800">
              <a:latin typeface="Times New Roman"/>
              <a:cs typeface="Times New Roman"/>
            </a:endParaRPr>
          </a:p>
          <a:p>
            <a:pPr marL="298450" indent="-285750">
              <a:lnSpc>
                <a:spcPts val="285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Damages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DNA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Disrupts blood brain barrier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Weakens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damages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sperm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Changes brain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metabolism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9585" y="955958"/>
            <a:ext cx="7464831" cy="133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4767" y="994318"/>
            <a:ext cx="7374890" cy="17145"/>
          </a:xfrm>
          <a:custGeom>
            <a:avLst/>
            <a:gdLst/>
            <a:ahLst/>
            <a:cxnLst/>
            <a:rect l="l" t="t" r="r" b="b"/>
            <a:pathLst>
              <a:path w="7374890" h="17144">
                <a:moveTo>
                  <a:pt x="0" y="16931"/>
                </a:moveTo>
                <a:lnTo>
                  <a:pt x="7374464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21472" y="1342504"/>
            <a:ext cx="1184563" cy="2003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78114" y="1371612"/>
            <a:ext cx="1070610" cy="1899920"/>
          </a:xfrm>
          <a:custGeom>
            <a:avLst/>
            <a:gdLst/>
            <a:ahLst/>
            <a:cxnLst/>
            <a:rect l="l" t="t" r="r" b="b"/>
            <a:pathLst>
              <a:path w="1070610" h="1899920">
                <a:moveTo>
                  <a:pt x="802767" y="1866468"/>
                </a:moveTo>
                <a:lnTo>
                  <a:pt x="267588" y="1866468"/>
                </a:lnTo>
                <a:lnTo>
                  <a:pt x="267588" y="1899920"/>
                </a:lnTo>
                <a:lnTo>
                  <a:pt x="802767" y="1899920"/>
                </a:lnTo>
                <a:lnTo>
                  <a:pt x="802767" y="1866468"/>
                </a:lnTo>
                <a:close/>
              </a:path>
              <a:path w="1070610" h="1899920">
                <a:moveTo>
                  <a:pt x="802767" y="1766112"/>
                </a:moveTo>
                <a:lnTo>
                  <a:pt x="267588" y="1766112"/>
                </a:lnTo>
                <a:lnTo>
                  <a:pt x="267588" y="1833016"/>
                </a:lnTo>
                <a:lnTo>
                  <a:pt x="802767" y="1833016"/>
                </a:lnTo>
                <a:lnTo>
                  <a:pt x="802767" y="1766112"/>
                </a:lnTo>
                <a:close/>
              </a:path>
              <a:path w="1070610" h="1899920">
                <a:moveTo>
                  <a:pt x="802767" y="535178"/>
                </a:moveTo>
                <a:lnTo>
                  <a:pt x="267588" y="535178"/>
                </a:lnTo>
                <a:lnTo>
                  <a:pt x="267588" y="1732673"/>
                </a:lnTo>
                <a:lnTo>
                  <a:pt x="802767" y="1732673"/>
                </a:lnTo>
                <a:lnTo>
                  <a:pt x="802767" y="535178"/>
                </a:lnTo>
                <a:close/>
              </a:path>
              <a:path w="1070610" h="1899920">
                <a:moveTo>
                  <a:pt x="535177" y="0"/>
                </a:moveTo>
                <a:lnTo>
                  <a:pt x="0" y="535178"/>
                </a:lnTo>
                <a:lnTo>
                  <a:pt x="1070356" y="535178"/>
                </a:lnTo>
                <a:lnTo>
                  <a:pt x="535177" y="0"/>
                </a:lnTo>
                <a:close/>
              </a:path>
            </a:pathLst>
          </a:custGeom>
          <a:solidFill>
            <a:srgbClr val="DADB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45703" y="3238083"/>
            <a:ext cx="535305" cy="33655"/>
          </a:xfrm>
          <a:custGeom>
            <a:avLst/>
            <a:gdLst/>
            <a:ahLst/>
            <a:cxnLst/>
            <a:rect l="l" t="t" r="r" b="b"/>
            <a:pathLst>
              <a:path w="535305" h="33654">
                <a:moveTo>
                  <a:pt x="0" y="33449"/>
                </a:moveTo>
                <a:lnTo>
                  <a:pt x="0" y="0"/>
                </a:lnTo>
                <a:lnTo>
                  <a:pt x="535177" y="0"/>
                </a:lnTo>
                <a:lnTo>
                  <a:pt x="535177" y="33449"/>
                </a:lnTo>
                <a:lnTo>
                  <a:pt x="0" y="33449"/>
                </a:lnTo>
                <a:close/>
              </a:path>
            </a:pathLst>
          </a:custGeom>
          <a:ln w="9524">
            <a:solidFill>
              <a:srgbClr val="C2E2E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45703" y="3137737"/>
            <a:ext cx="535305" cy="67310"/>
          </a:xfrm>
          <a:custGeom>
            <a:avLst/>
            <a:gdLst/>
            <a:ahLst/>
            <a:cxnLst/>
            <a:rect l="l" t="t" r="r" b="b"/>
            <a:pathLst>
              <a:path w="535305" h="67310">
                <a:moveTo>
                  <a:pt x="0" y="66897"/>
                </a:moveTo>
                <a:lnTo>
                  <a:pt x="0" y="0"/>
                </a:lnTo>
                <a:lnTo>
                  <a:pt x="535177" y="0"/>
                </a:lnTo>
                <a:lnTo>
                  <a:pt x="535177" y="66897"/>
                </a:lnTo>
                <a:lnTo>
                  <a:pt x="0" y="66897"/>
                </a:lnTo>
                <a:close/>
              </a:path>
            </a:pathLst>
          </a:custGeom>
          <a:ln w="9524">
            <a:solidFill>
              <a:srgbClr val="C2E2E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78114" y="1371614"/>
            <a:ext cx="1070610" cy="1732914"/>
          </a:xfrm>
          <a:custGeom>
            <a:avLst/>
            <a:gdLst/>
            <a:ahLst/>
            <a:cxnLst/>
            <a:rect l="l" t="t" r="r" b="b"/>
            <a:pathLst>
              <a:path w="1070610" h="1732914">
                <a:moveTo>
                  <a:pt x="267588" y="1732675"/>
                </a:moveTo>
                <a:lnTo>
                  <a:pt x="267588" y="535179"/>
                </a:lnTo>
                <a:lnTo>
                  <a:pt x="0" y="535179"/>
                </a:lnTo>
                <a:lnTo>
                  <a:pt x="535177" y="0"/>
                </a:lnTo>
                <a:lnTo>
                  <a:pt x="1070359" y="535179"/>
                </a:lnTo>
                <a:lnTo>
                  <a:pt x="802766" y="535179"/>
                </a:lnTo>
                <a:lnTo>
                  <a:pt x="802766" y="1732675"/>
                </a:lnTo>
                <a:lnTo>
                  <a:pt x="267588" y="1732675"/>
                </a:lnTo>
                <a:close/>
              </a:path>
            </a:pathLst>
          </a:custGeom>
          <a:ln w="9524">
            <a:solidFill>
              <a:srgbClr val="C2E2E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36368" y="3773983"/>
            <a:ext cx="1184563" cy="20033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92870" y="3801109"/>
            <a:ext cx="1070610" cy="1899920"/>
          </a:xfrm>
          <a:custGeom>
            <a:avLst/>
            <a:gdLst/>
            <a:ahLst/>
            <a:cxnLst/>
            <a:rect l="l" t="t" r="r" b="b"/>
            <a:pathLst>
              <a:path w="1070610" h="1899920">
                <a:moveTo>
                  <a:pt x="802767" y="0"/>
                </a:moveTo>
                <a:lnTo>
                  <a:pt x="267588" y="0"/>
                </a:lnTo>
                <a:lnTo>
                  <a:pt x="267588" y="33451"/>
                </a:lnTo>
                <a:lnTo>
                  <a:pt x="802767" y="33451"/>
                </a:lnTo>
                <a:lnTo>
                  <a:pt x="802767" y="0"/>
                </a:lnTo>
                <a:close/>
              </a:path>
              <a:path w="1070610" h="1899920">
                <a:moveTo>
                  <a:pt x="802767" y="66903"/>
                </a:moveTo>
                <a:lnTo>
                  <a:pt x="267588" y="66903"/>
                </a:lnTo>
                <a:lnTo>
                  <a:pt x="267588" y="133794"/>
                </a:lnTo>
                <a:lnTo>
                  <a:pt x="802767" y="133794"/>
                </a:lnTo>
                <a:lnTo>
                  <a:pt x="802767" y="66903"/>
                </a:lnTo>
                <a:close/>
              </a:path>
              <a:path w="1070610" h="1899920">
                <a:moveTo>
                  <a:pt x="1070356" y="1364741"/>
                </a:moveTo>
                <a:lnTo>
                  <a:pt x="0" y="1364741"/>
                </a:lnTo>
                <a:lnTo>
                  <a:pt x="535177" y="1899920"/>
                </a:lnTo>
                <a:lnTo>
                  <a:pt x="1070356" y="1364741"/>
                </a:lnTo>
                <a:close/>
              </a:path>
              <a:path w="1070610" h="1899920">
                <a:moveTo>
                  <a:pt x="802767" y="167246"/>
                </a:moveTo>
                <a:lnTo>
                  <a:pt x="267588" y="167246"/>
                </a:lnTo>
                <a:lnTo>
                  <a:pt x="267588" y="1364741"/>
                </a:lnTo>
                <a:lnTo>
                  <a:pt x="802767" y="1364741"/>
                </a:lnTo>
                <a:lnTo>
                  <a:pt x="802767" y="167246"/>
                </a:lnTo>
                <a:close/>
              </a:path>
            </a:pathLst>
          </a:custGeom>
          <a:solidFill>
            <a:srgbClr val="DADB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60459" y="3801110"/>
            <a:ext cx="535305" cy="33655"/>
          </a:xfrm>
          <a:custGeom>
            <a:avLst/>
            <a:gdLst/>
            <a:ahLst/>
            <a:cxnLst/>
            <a:rect l="l" t="t" r="r" b="b"/>
            <a:pathLst>
              <a:path w="535305" h="33654">
                <a:moveTo>
                  <a:pt x="0" y="0"/>
                </a:moveTo>
                <a:lnTo>
                  <a:pt x="0" y="33448"/>
                </a:lnTo>
                <a:lnTo>
                  <a:pt x="535177" y="33448"/>
                </a:lnTo>
                <a:lnTo>
                  <a:pt x="535177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C2E2E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60459" y="3868007"/>
            <a:ext cx="535305" cy="67310"/>
          </a:xfrm>
          <a:custGeom>
            <a:avLst/>
            <a:gdLst/>
            <a:ahLst/>
            <a:cxnLst/>
            <a:rect l="l" t="t" r="r" b="b"/>
            <a:pathLst>
              <a:path w="535305" h="67310">
                <a:moveTo>
                  <a:pt x="0" y="0"/>
                </a:moveTo>
                <a:lnTo>
                  <a:pt x="0" y="66897"/>
                </a:lnTo>
                <a:lnTo>
                  <a:pt x="535177" y="66897"/>
                </a:lnTo>
                <a:lnTo>
                  <a:pt x="535177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C2E2E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92870" y="3968352"/>
            <a:ext cx="1070610" cy="1732914"/>
          </a:xfrm>
          <a:custGeom>
            <a:avLst/>
            <a:gdLst/>
            <a:ahLst/>
            <a:cxnLst/>
            <a:rect l="l" t="t" r="r" b="b"/>
            <a:pathLst>
              <a:path w="1070610" h="1732914">
                <a:moveTo>
                  <a:pt x="267588" y="0"/>
                </a:moveTo>
                <a:lnTo>
                  <a:pt x="267588" y="1197496"/>
                </a:lnTo>
                <a:lnTo>
                  <a:pt x="0" y="1197496"/>
                </a:lnTo>
                <a:lnTo>
                  <a:pt x="535177" y="1732675"/>
                </a:lnTo>
                <a:lnTo>
                  <a:pt x="1070359" y="1197496"/>
                </a:lnTo>
                <a:lnTo>
                  <a:pt x="802766" y="1197496"/>
                </a:lnTo>
                <a:lnTo>
                  <a:pt x="802766" y="0"/>
                </a:lnTo>
                <a:lnTo>
                  <a:pt x="267588" y="0"/>
                </a:lnTo>
                <a:close/>
              </a:path>
            </a:pathLst>
          </a:custGeom>
          <a:ln w="9524">
            <a:solidFill>
              <a:srgbClr val="C2E2E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4381502"/>
            <a:ext cx="2794000" cy="24764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7225" rIns="0" bIns="0" rtlCol="0" vert="horz">
            <a:spAutoFit/>
          </a:bodyPr>
          <a:lstStyle/>
          <a:p>
            <a:pPr marL="1715135">
              <a:lnSpc>
                <a:spcPct val="10000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Breakthrough Applications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2539" y="1649577"/>
            <a:ext cx="6547484" cy="3586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317500" indent="-342900">
              <a:lnSpc>
                <a:spcPct val="99000"/>
              </a:lnSpc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100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nanosecond pulsed non-thermal RF induces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apoptosis in otherwise inoperable tumors  (Nuccitelli et al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2015)</a:t>
            </a:r>
            <a:endParaRPr sz="2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595"/>
              </a:spcBef>
              <a:tabLst>
                <a:tab pos="755015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–	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Slated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human trials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2015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2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Electro-chemotherapy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1499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Electro-immunology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vagus nerve (New Yorker,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18,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2015)</a:t>
            </a:r>
            <a:endParaRPr sz="2400">
              <a:latin typeface="Times New Roman"/>
              <a:cs typeface="Times New Roman"/>
            </a:endParaRPr>
          </a:p>
          <a:p>
            <a:pPr marL="355600" marR="309880" indent="-342900">
              <a:lnSpc>
                <a:spcPct val="101499"/>
              </a:lnSpc>
              <a:spcBef>
                <a:spcPts val="45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Scientific American,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2015,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clinical trials to treat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rheumatoid arthritis with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EMF/RF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792" y="955958"/>
            <a:ext cx="8304415" cy="116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5664" y="994308"/>
            <a:ext cx="8213090" cy="0"/>
          </a:xfrm>
          <a:custGeom>
            <a:avLst/>
            <a:gdLst/>
            <a:ahLst/>
            <a:cxnLst/>
            <a:rect l="l" t="t" r="r" b="b"/>
            <a:pathLst>
              <a:path w="8213090" h="0">
                <a:moveTo>
                  <a:pt x="0" y="0"/>
                </a:moveTo>
                <a:lnTo>
                  <a:pt x="821266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760" rIns="0" bIns="0" rtlCol="0" vert="horz">
            <a:spAutoFit/>
          </a:bodyPr>
          <a:lstStyle/>
          <a:p>
            <a:pPr marL="1075690" marR="5080" indent="-698500">
              <a:lnSpc>
                <a:spcPts val="3800"/>
              </a:lnSpc>
            </a:pPr>
            <a:r>
              <a:rPr dirty="0" sz="3200">
                <a:solidFill>
                  <a:srgbClr val="FFFF00"/>
                </a:solidFill>
                <a:latin typeface="Franklin Gothic Medium"/>
                <a:cs typeface="Franklin Gothic Medium"/>
              </a:rPr>
              <a:t>Melanoma Apoptosis induced by</a:t>
            </a:r>
            <a:r>
              <a:rPr dirty="0" sz="3200" spc="-10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>
                <a:solidFill>
                  <a:srgbClr val="FFFF00"/>
                </a:solidFill>
                <a:latin typeface="Franklin Gothic Medium"/>
                <a:cs typeface="Franklin Gothic Medium"/>
              </a:rPr>
              <a:t>nanosecond  </a:t>
            </a:r>
            <a:r>
              <a:rPr dirty="0" sz="32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electroporation, </a:t>
            </a:r>
            <a:r>
              <a:rPr dirty="0" sz="3200">
                <a:solidFill>
                  <a:srgbClr val="FFFF00"/>
                </a:solidFill>
                <a:latin typeface="Franklin Gothic Medium"/>
                <a:cs typeface="Franklin Gothic Medium"/>
              </a:rPr>
              <a:t>Nucitelli et al.,</a:t>
            </a:r>
            <a:r>
              <a:rPr dirty="0" sz="3200" spc="-7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>
                <a:solidFill>
                  <a:srgbClr val="FFFF00"/>
                </a:solidFill>
                <a:latin typeface="Franklin Gothic Medium"/>
                <a:cs typeface="Franklin Gothic Medium"/>
              </a:rPr>
              <a:t>2015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718730"/>
            <a:ext cx="8229600" cy="4525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792" y="1093118"/>
            <a:ext cx="8304415" cy="116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5664" y="1129779"/>
            <a:ext cx="8213090" cy="0"/>
          </a:xfrm>
          <a:custGeom>
            <a:avLst/>
            <a:gdLst/>
            <a:ahLst/>
            <a:cxnLst/>
            <a:rect l="l" t="t" r="r" b="b"/>
            <a:pathLst>
              <a:path w="8213090" h="0">
                <a:moveTo>
                  <a:pt x="0" y="0"/>
                </a:moveTo>
                <a:lnTo>
                  <a:pt x="821266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0655" y="527898"/>
            <a:ext cx="7519034" cy="12865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635">
              <a:lnSpc>
                <a:spcPct val="99700"/>
              </a:lnSpc>
            </a:pP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Fetal </a:t>
            </a:r>
            <a:r>
              <a:rPr dirty="0" sz="2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Radiofrequency </a:t>
            </a: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Radiation </a:t>
            </a:r>
            <a:r>
              <a:rPr dirty="0" sz="2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Exposure From  </a:t>
            </a:r>
            <a:r>
              <a:rPr dirty="0" sz="2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800-1900 </a:t>
            </a: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Mhz-Rated Cellular Telephones</a:t>
            </a:r>
            <a:r>
              <a:rPr dirty="0" sz="2800" spc="-8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Affects  </a:t>
            </a:r>
            <a:r>
              <a:rPr dirty="0" sz="2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Neurodevelopment </a:t>
            </a: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and </a:t>
            </a:r>
            <a:r>
              <a:rPr dirty="0" sz="2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Behavior </a:t>
            </a: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in</a:t>
            </a:r>
            <a:r>
              <a:rPr dirty="0" sz="2800" spc="1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Mice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2681" y="3047200"/>
            <a:ext cx="2160905" cy="732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indent="-285750">
              <a:lnSpc>
                <a:spcPts val="284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Tamir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r>
              <a:rPr dirty="0" sz="2400" spc="-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Aldad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ts val="284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Geliang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Gan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5168" y="3047200"/>
            <a:ext cx="2182495" cy="732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indent="-285750">
              <a:lnSpc>
                <a:spcPts val="284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Xiao-Bing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Gao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ts val="284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Hugh S.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Taylor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9174" y="2111430"/>
            <a:ext cx="7805648" cy="116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5432" y="2150529"/>
            <a:ext cx="7713345" cy="0"/>
          </a:xfrm>
          <a:custGeom>
            <a:avLst/>
            <a:gdLst/>
            <a:ahLst/>
            <a:cxnLst/>
            <a:rect l="l" t="t" r="r" b="b"/>
            <a:pathLst>
              <a:path w="7713345" h="0">
                <a:moveTo>
                  <a:pt x="0" y="0"/>
                </a:moveTo>
                <a:lnTo>
                  <a:pt x="771313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53501" y="4610188"/>
            <a:ext cx="6315710" cy="712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Scientific Reports, published </a:t>
            </a:r>
            <a:r>
              <a:rPr dirty="0" sz="2400" spc="-20" i="1">
                <a:solidFill>
                  <a:srgbClr val="FFFFFF"/>
                </a:solidFill>
                <a:latin typeface="Times New Roman"/>
                <a:cs typeface="Times New Roman"/>
              </a:rPr>
              <a:t>March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2012 </a:t>
            </a:r>
            <a:r>
              <a:rPr dirty="0" sz="2400" spc="-25" i="1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2400" spc="-60" i="1">
                <a:solidFill>
                  <a:srgbClr val="FFFFFF"/>
                </a:solidFill>
                <a:latin typeface="Times New Roman"/>
                <a:cs typeface="Times New Roman"/>
              </a:rPr>
              <a:t>Yale 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University Medical</a:t>
            </a:r>
            <a:r>
              <a:rPr dirty="0" sz="2400" spc="-3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School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4888" rIns="0" bIns="0" rtlCol="0" vert="horz">
            <a:spAutoFit/>
          </a:bodyPr>
          <a:lstStyle/>
          <a:p>
            <a:pPr marL="1847214">
              <a:lnSpc>
                <a:spcPct val="100000"/>
              </a:lnSpc>
            </a:pP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Fetal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Brain</a:t>
            </a:r>
            <a:r>
              <a:rPr dirty="0" sz="3600" spc="-5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Programming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9174" y="1467197"/>
            <a:ext cx="7805648" cy="116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5432" y="1507058"/>
            <a:ext cx="7713345" cy="0"/>
          </a:xfrm>
          <a:custGeom>
            <a:avLst/>
            <a:gdLst/>
            <a:ahLst/>
            <a:cxnLst/>
            <a:rect l="l" t="t" r="r" b="b"/>
            <a:pathLst>
              <a:path w="7713345" h="0">
                <a:moveTo>
                  <a:pt x="0" y="0"/>
                </a:moveTo>
                <a:lnTo>
                  <a:pt x="771313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23358" y="2105177"/>
            <a:ext cx="4502785" cy="999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Radiation-exposed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33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pregnant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mice</a:t>
            </a:r>
            <a:endParaRPr sz="2400">
              <a:latin typeface="Times New Roman"/>
              <a:cs typeface="Times New Roman"/>
            </a:endParaRPr>
          </a:p>
          <a:p>
            <a:pPr algn="ctr" marR="24130">
              <a:lnSpc>
                <a:spcPct val="100000"/>
              </a:lnSpc>
              <a:spcBef>
                <a:spcPts val="202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42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pregnant</a:t>
            </a: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controls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43250" y="3530612"/>
            <a:ext cx="2857500" cy="2171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4510" y="2216569"/>
            <a:ext cx="6487160" cy="2363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647065" indent="-342900">
              <a:lnSpc>
                <a:spcPts val="28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 muted and silenced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800–1900Mhz</a:t>
            </a:r>
            <a:r>
              <a:rPr dirty="0" sz="24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cellular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phones with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SAR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1.6W/kg was</a:t>
            </a:r>
            <a:r>
              <a:rPr dirty="0" sz="2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used.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699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The phones were positioned above each cage over  the feeding bottle area at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distance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4.5–22.3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cm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each pregnant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mouse.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Mice exposed as fetuses were tested as</a:t>
            </a:r>
            <a:r>
              <a:rPr dirty="0" sz="24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adults.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2386" rIns="0" bIns="0" rtlCol="0" vert="horz">
            <a:spAutoFit/>
          </a:bodyPr>
          <a:lstStyle/>
          <a:p>
            <a:pPr marL="3033395">
              <a:lnSpc>
                <a:spcPct val="10000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Study</a:t>
            </a:r>
            <a:r>
              <a:rPr dirty="0" sz="3600" spc="-6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Design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5432" y="1422399"/>
            <a:ext cx="7713345" cy="0"/>
          </a:xfrm>
          <a:custGeom>
            <a:avLst/>
            <a:gdLst/>
            <a:ahLst/>
            <a:cxnLst/>
            <a:rect l="l" t="t" r="r" b="b"/>
            <a:pathLst>
              <a:path w="7713345" h="0">
                <a:moveTo>
                  <a:pt x="0" y="0"/>
                </a:moveTo>
                <a:lnTo>
                  <a:pt x="7713134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2208" y="199974"/>
            <a:ext cx="6759575" cy="97980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3820"/>
              </a:lnSpc>
            </a:pPr>
            <a:r>
              <a:rPr dirty="0" sz="32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Prenatally </a:t>
            </a:r>
            <a:r>
              <a:rPr dirty="0" sz="3200" spc="5">
                <a:solidFill>
                  <a:srgbClr val="FFFF00"/>
                </a:solidFill>
                <a:latin typeface="Franklin Gothic Medium"/>
                <a:cs typeface="Franklin Gothic Medium"/>
              </a:rPr>
              <a:t>RF-Exposed </a:t>
            </a:r>
            <a:r>
              <a:rPr dirty="0" sz="32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Adults Evidence</a:t>
            </a:r>
            <a:endParaRPr sz="3200">
              <a:latin typeface="Franklin Gothic Medium"/>
              <a:cs typeface="Franklin Gothic Medium"/>
            </a:endParaRPr>
          </a:p>
          <a:p>
            <a:pPr algn="ctr" marL="64769">
              <a:lnSpc>
                <a:spcPts val="3820"/>
              </a:lnSpc>
            </a:pPr>
            <a:r>
              <a:rPr dirty="0" sz="3200" i="1">
                <a:solidFill>
                  <a:srgbClr val="FFFF00"/>
                </a:solidFill>
                <a:latin typeface="Franklin Gothic Medium"/>
                <a:cs typeface="Franklin Gothic Medium"/>
              </a:rPr>
              <a:t>Significant </a:t>
            </a:r>
            <a:r>
              <a:rPr dirty="0" sz="3200" spc="-5" i="1">
                <a:solidFill>
                  <a:srgbClr val="FFFF00"/>
                </a:solidFill>
                <a:latin typeface="Franklin Gothic Medium"/>
                <a:cs typeface="Franklin Gothic Medium"/>
              </a:rPr>
              <a:t>Behavioral</a:t>
            </a:r>
            <a:r>
              <a:rPr dirty="0" sz="3200" spc="-90" i="1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5" i="1">
                <a:solidFill>
                  <a:srgbClr val="FFFF00"/>
                </a:solidFill>
                <a:latin typeface="Franklin Gothic Medium"/>
                <a:cs typeface="Franklin Gothic Medium"/>
              </a:rPr>
              <a:t>Impacts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58030" y="1561045"/>
            <a:ext cx="3260369" cy="4958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53539" y="1929790"/>
            <a:ext cx="1701164" cy="40468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Memory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334400"/>
              </a:lnSpc>
            </a:pP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H</a:t>
            </a:r>
            <a:r>
              <a:rPr dirty="0" sz="2400">
                <a:solidFill>
                  <a:srgbClr val="EEEEEE"/>
                </a:solidFill>
                <a:latin typeface="Times New Roman"/>
                <a:cs typeface="Times New Roman"/>
              </a:rPr>
              <a:t>yp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e</a:t>
            </a:r>
            <a:r>
              <a:rPr dirty="0" sz="2400">
                <a:solidFill>
                  <a:srgbClr val="EEEEEE"/>
                </a:solidFill>
                <a:latin typeface="Times New Roman"/>
                <a:cs typeface="Times New Roman"/>
              </a:rPr>
              <a:t>r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a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c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ti</a:t>
            </a:r>
            <a:r>
              <a:rPr dirty="0" sz="2400">
                <a:solidFill>
                  <a:srgbClr val="EEEEEE"/>
                </a:solidFill>
                <a:latin typeface="Times New Roman"/>
                <a:cs typeface="Times New Roman"/>
              </a:rPr>
              <a:t>v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i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t</a:t>
            </a:r>
            <a:r>
              <a:rPr dirty="0" sz="2400">
                <a:solidFill>
                  <a:srgbClr val="EEEEEE"/>
                </a:solidFill>
                <a:latin typeface="Times New Roman"/>
                <a:cs typeface="Times New Roman"/>
              </a:rPr>
              <a:t>y </a:t>
            </a:r>
            <a:r>
              <a:rPr dirty="0" sz="2400">
                <a:solidFill>
                  <a:srgbClr val="EEEEEE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Anxiety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Fear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8050" y="1354670"/>
            <a:ext cx="7327900" cy="0"/>
          </a:xfrm>
          <a:custGeom>
            <a:avLst/>
            <a:gdLst/>
            <a:ahLst/>
            <a:cxnLst/>
            <a:rect l="l" t="t" r="r" b="b"/>
            <a:pathLst>
              <a:path w="7327900" h="0">
                <a:moveTo>
                  <a:pt x="0" y="0"/>
                </a:moveTo>
                <a:lnTo>
                  <a:pt x="7327894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8592" rIns="0" bIns="0" rtlCol="0" vert="horz">
            <a:spAutoFit/>
          </a:bodyPr>
          <a:lstStyle/>
          <a:p>
            <a:pPr marL="998855" marR="5080" indent="-609600">
              <a:lnSpc>
                <a:spcPts val="4300"/>
              </a:lnSpc>
            </a:pP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Women should be advised NOT to use  cell phones near their</a:t>
            </a:r>
            <a:r>
              <a:rPr dirty="0" sz="3600" spc="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abdomens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9167" y="1757959"/>
            <a:ext cx="8085662" cy="4261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814523" y="6121661"/>
            <a:ext cx="3520440" cy="537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1980" marR="5080" indent="-589915">
              <a:lnSpc>
                <a:spcPts val="2100"/>
              </a:lnSpc>
            </a:pPr>
            <a:r>
              <a:rPr dirty="0" sz="1800" i="1">
                <a:solidFill>
                  <a:srgbClr val="D9D9D9"/>
                </a:solidFill>
                <a:latin typeface="Times New Roman"/>
                <a:cs typeface="Times New Roman"/>
              </a:rPr>
              <a:t>Hugh </a:t>
            </a:r>
            <a:r>
              <a:rPr dirty="0" sz="1800" spc="-30" i="1">
                <a:solidFill>
                  <a:srgbClr val="D9D9D9"/>
                </a:solidFill>
                <a:latin typeface="Times New Roman"/>
                <a:cs typeface="Times New Roman"/>
              </a:rPr>
              <a:t>Taylor </a:t>
            </a:r>
            <a:r>
              <a:rPr dirty="0" sz="1800" spc="-5" i="1">
                <a:solidFill>
                  <a:srgbClr val="D9D9D9"/>
                </a:solidFill>
                <a:latin typeface="Times New Roman"/>
                <a:cs typeface="Times New Roman"/>
              </a:rPr>
              <a:t>MD PhD </a:t>
            </a:r>
            <a:r>
              <a:rPr dirty="0" sz="1800" spc="-45" i="1">
                <a:solidFill>
                  <a:srgbClr val="D9D9D9"/>
                </a:solidFill>
                <a:latin typeface="Times New Roman"/>
                <a:cs typeface="Times New Roman"/>
              </a:rPr>
              <a:t>Yale </a:t>
            </a:r>
            <a:r>
              <a:rPr dirty="0" sz="1800" spc="-5" i="1">
                <a:solidFill>
                  <a:srgbClr val="D9D9D9"/>
                </a:solidFill>
                <a:latin typeface="Times New Roman"/>
                <a:cs typeface="Times New Roman"/>
              </a:rPr>
              <a:t>University  </a:t>
            </a:r>
            <a:r>
              <a:rPr dirty="0" sz="1800" spc="-15" i="1">
                <a:solidFill>
                  <a:srgbClr val="D9D9D9"/>
                </a:solidFill>
                <a:latin typeface="Times New Roman"/>
                <a:cs typeface="Times New Roman"/>
                <a:hlinkClick r:id="rId3"/>
              </a:rPr>
              <a:t>www.babysafeproject.org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2137" y="1467197"/>
            <a:ext cx="8179727" cy="1163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9167" y="1506004"/>
            <a:ext cx="8086090" cy="0"/>
          </a:xfrm>
          <a:custGeom>
            <a:avLst/>
            <a:gdLst/>
            <a:ahLst/>
            <a:cxnLst/>
            <a:rect l="l" t="t" r="r" b="b"/>
            <a:pathLst>
              <a:path w="8086090" h="0">
                <a:moveTo>
                  <a:pt x="0" y="0"/>
                </a:moveTo>
                <a:lnTo>
                  <a:pt x="808566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596" y="447992"/>
            <a:ext cx="8157209" cy="14414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ts val="3800"/>
              </a:lnSpc>
              <a:tabLst>
                <a:tab pos="2609850" algn="l"/>
              </a:tabLst>
            </a:pP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Prenatal 900 MHz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EMF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Exposure Decreased 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Hippocampal	Granular Cell Number in the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Dentate Gyrus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Newborn Rats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17320" rIns="0" bIns="0" rtlCol="0" vert="horz">
            <a:spAutoFit/>
          </a:bodyPr>
          <a:lstStyle/>
          <a:p>
            <a:pPr marL="2222500">
              <a:lnSpc>
                <a:spcPct val="100000"/>
              </a:lnSpc>
            </a:pPr>
            <a:r>
              <a:rPr dirty="0" sz="3600" spc="-5">
                <a:solidFill>
                  <a:srgbClr val="F1F1F1"/>
                </a:solidFill>
              </a:rPr>
              <a:t>The research</a:t>
            </a:r>
            <a:r>
              <a:rPr dirty="0" sz="3600" spc="-40">
                <a:solidFill>
                  <a:srgbClr val="F1F1F1"/>
                </a:solidFill>
              </a:rPr>
              <a:t> </a:t>
            </a:r>
            <a:r>
              <a:rPr dirty="0" sz="3600" spc="-5">
                <a:solidFill>
                  <a:srgbClr val="F1F1F1"/>
                </a:solidFill>
              </a:rPr>
              <a:t>question:</a:t>
            </a:r>
            <a:endParaRPr sz="3600"/>
          </a:p>
          <a:p>
            <a:pPr marL="2263140" marR="5080" indent="-2211070">
              <a:lnSpc>
                <a:spcPct val="115700"/>
              </a:lnSpc>
            </a:pPr>
            <a:r>
              <a:rPr dirty="0" sz="3600" spc="-5" i="1">
                <a:solidFill>
                  <a:srgbClr val="EEEEEE"/>
                </a:solidFill>
                <a:latin typeface="Times New Roman"/>
                <a:cs typeface="Times New Roman"/>
              </a:rPr>
              <a:t>Do </a:t>
            </a:r>
            <a:r>
              <a:rPr dirty="0" sz="3600" spc="-20" i="1">
                <a:solidFill>
                  <a:srgbClr val="EEEEEE"/>
                </a:solidFill>
                <a:latin typeface="Times New Roman"/>
                <a:cs typeface="Times New Roman"/>
              </a:rPr>
              <a:t>prenatal </a:t>
            </a:r>
            <a:r>
              <a:rPr dirty="0" sz="3600" spc="-15" i="1">
                <a:solidFill>
                  <a:srgbClr val="EEEEEE"/>
                </a:solidFill>
                <a:latin typeface="Times New Roman"/>
                <a:cs typeface="Times New Roman"/>
              </a:rPr>
              <a:t>electromagnetic </a:t>
            </a:r>
            <a:r>
              <a:rPr dirty="0" sz="3600" spc="-5" i="1">
                <a:solidFill>
                  <a:srgbClr val="EEEEEE"/>
                </a:solidFill>
                <a:latin typeface="Times New Roman"/>
                <a:cs typeface="Times New Roman"/>
              </a:rPr>
              <a:t>fields (EMFs)  </a:t>
            </a:r>
            <a:r>
              <a:rPr dirty="0" sz="3600" spc="-5" i="1">
                <a:solidFill>
                  <a:srgbClr val="EEEEEE"/>
                </a:solidFill>
                <a:latin typeface="Times New Roman"/>
                <a:cs typeface="Times New Roman"/>
              </a:rPr>
              <a:t>affect adult</a:t>
            </a:r>
            <a:r>
              <a:rPr dirty="0" sz="3600" spc="-50" i="1">
                <a:solidFill>
                  <a:srgbClr val="EEEEEE"/>
                </a:solidFill>
                <a:latin typeface="Times New Roman"/>
                <a:cs typeface="Times New Roman"/>
              </a:rPr>
              <a:t> </a:t>
            </a:r>
            <a:r>
              <a:rPr dirty="0" sz="3600" spc="-5" i="1">
                <a:solidFill>
                  <a:srgbClr val="EEEEEE"/>
                </a:solidFill>
                <a:latin typeface="Times New Roman"/>
                <a:cs typeface="Times New Roman"/>
              </a:rPr>
              <a:t>brains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015" y="2252129"/>
            <a:ext cx="8200390" cy="0"/>
          </a:xfrm>
          <a:custGeom>
            <a:avLst/>
            <a:gdLst/>
            <a:ahLst/>
            <a:cxnLst/>
            <a:rect l="l" t="t" r="r" b="b"/>
            <a:pathLst>
              <a:path w="8200390" h="0">
                <a:moveTo>
                  <a:pt x="0" y="0"/>
                </a:moveTo>
                <a:lnTo>
                  <a:pt x="8199964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5808" rIns="0" bIns="0" rtlCol="0" vert="horz">
            <a:spAutoFit/>
          </a:bodyPr>
          <a:lstStyle/>
          <a:p>
            <a:pPr marL="1807210">
              <a:lnSpc>
                <a:spcPct val="100000"/>
              </a:lnSpc>
            </a:pPr>
            <a:r>
              <a:rPr dirty="0" sz="40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Presentation</a:t>
            </a:r>
            <a:r>
              <a:rPr dirty="0" sz="4000" spc="-3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Overview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7098" y="1412570"/>
            <a:ext cx="3077845" cy="417512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55600" marR="5080" indent="-342900">
              <a:lnSpc>
                <a:spcPts val="2800"/>
              </a:lnSpc>
              <a:spcBef>
                <a:spcPts val="16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Regulatory Context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&amp;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Secondary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Insurance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Modeling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Exposures</a:t>
            </a:r>
            <a:endParaRPr sz="24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spcBef>
                <a:spcPts val="525"/>
              </a:spcBef>
              <a:buChar char="–"/>
              <a:tabLst>
                <a:tab pos="75565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Brains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Child/Adult</a:t>
            </a:r>
            <a:endParaRPr sz="20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spcBef>
                <a:spcPts val="400"/>
              </a:spcBef>
              <a:buChar char="–"/>
              <a:tabLst>
                <a:tab pos="75565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Pregnancy</a:t>
            </a:r>
            <a:endParaRPr sz="2000">
              <a:latin typeface="Times New Roman"/>
              <a:cs typeface="Times New Roman"/>
            </a:endParaRPr>
          </a:p>
          <a:p>
            <a:pPr marL="355600" marR="115570" indent="-342900">
              <a:lnSpc>
                <a:spcPct val="101499"/>
              </a:lnSpc>
              <a:spcBef>
                <a:spcPts val="55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Demonstrated Health  Impacts</a:t>
            </a:r>
            <a:endParaRPr sz="24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75565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Sperm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Damage</a:t>
            </a:r>
            <a:endParaRPr sz="20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spcBef>
                <a:spcPts val="400"/>
              </a:spcBef>
              <a:buChar char="–"/>
              <a:tabLst>
                <a:tab pos="75565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Pregnancy</a:t>
            </a:r>
            <a:endParaRPr sz="20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75565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Genotoxicity</a:t>
            </a:r>
            <a:endParaRPr sz="20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75565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Brain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Head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Cancers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7398" y="1790522"/>
            <a:ext cx="3576954" cy="2498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Breast Cancer Case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Series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Clr>
                <a:srgbClr val="FFFFFF"/>
              </a:buClr>
              <a:buFont typeface="Times New Roman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Honey Bee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Impacts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2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Safety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Policy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responses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 &amp;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Marketing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opportunities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807" y="6290945"/>
            <a:ext cx="12446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16129" y="4392091"/>
            <a:ext cx="2827870" cy="2465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9585" y="1379909"/>
            <a:ext cx="7464831" cy="133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84767" y="1417634"/>
            <a:ext cx="7374890" cy="17145"/>
          </a:xfrm>
          <a:custGeom>
            <a:avLst/>
            <a:gdLst/>
            <a:ahLst/>
            <a:cxnLst/>
            <a:rect l="l" t="t" r="r" b="b"/>
            <a:pathLst>
              <a:path w="7374890" h="17144">
                <a:moveTo>
                  <a:pt x="0" y="16931"/>
                </a:moveTo>
                <a:lnTo>
                  <a:pt x="7374464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45" y="157943"/>
            <a:ext cx="9044241" cy="1088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7446" y="187034"/>
            <a:ext cx="8337664" cy="1034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41375" marR="5080" indent="-829310">
              <a:lnSpc>
                <a:spcPts val="3800"/>
              </a:lnSpc>
            </a:pPr>
            <a:r>
              <a:rPr dirty="0" sz="3200" spc="-65">
                <a:latin typeface="Franklin Gothic Medium"/>
                <a:cs typeface="Franklin Gothic Medium"/>
              </a:rPr>
              <a:t>Adult </a:t>
            </a:r>
            <a:r>
              <a:rPr dirty="0" sz="3200" spc="-30">
                <a:latin typeface="Franklin Gothic Medium"/>
                <a:cs typeface="Franklin Gothic Medium"/>
              </a:rPr>
              <a:t>Cell </a:t>
            </a:r>
            <a:r>
              <a:rPr dirty="0" sz="3200" spc="-15">
                <a:latin typeface="Franklin Gothic Medium"/>
                <a:cs typeface="Franklin Gothic Medium"/>
              </a:rPr>
              <a:t>phone exposure </a:t>
            </a:r>
            <a:r>
              <a:rPr dirty="0" sz="3200" spc="-45">
                <a:latin typeface="Franklin Gothic Medium"/>
                <a:cs typeface="Franklin Gothic Medium"/>
              </a:rPr>
              <a:t>kills </a:t>
            </a:r>
            <a:r>
              <a:rPr dirty="0" sz="3200" spc="-20">
                <a:latin typeface="Franklin Gothic Medium"/>
                <a:cs typeface="Franklin Gothic Medium"/>
              </a:rPr>
              <a:t>brain </a:t>
            </a:r>
            <a:r>
              <a:rPr dirty="0" sz="3200" spc="-15">
                <a:latin typeface="Franklin Gothic Medium"/>
                <a:cs typeface="Franklin Gothic Medium"/>
              </a:rPr>
              <a:t>cells </a:t>
            </a:r>
            <a:r>
              <a:rPr dirty="0" sz="3200" spc="-30">
                <a:latin typeface="Franklin Gothic Medium"/>
                <a:cs typeface="Franklin Gothic Medium"/>
              </a:rPr>
              <a:t>tied </a:t>
            </a:r>
            <a:r>
              <a:rPr dirty="0" sz="3200" spc="-40">
                <a:latin typeface="Franklin Gothic Medium"/>
                <a:cs typeface="Franklin Gothic Medium"/>
              </a:rPr>
              <a:t>to  </a:t>
            </a:r>
            <a:r>
              <a:rPr dirty="0" sz="3200" spc="-20">
                <a:latin typeface="Franklin Gothic Medium"/>
                <a:cs typeface="Franklin Gothic Medium"/>
              </a:rPr>
              <a:t>balance </a:t>
            </a:r>
            <a:r>
              <a:rPr dirty="0" sz="3200" spc="-15">
                <a:latin typeface="Franklin Gothic Medium"/>
                <a:cs typeface="Franklin Gothic Medium"/>
              </a:rPr>
              <a:t>and </a:t>
            </a:r>
            <a:r>
              <a:rPr dirty="0" sz="3200" spc="-25">
                <a:latin typeface="Franklin Gothic Medium"/>
                <a:cs typeface="Franklin Gothic Medium"/>
              </a:rPr>
              <a:t>other </a:t>
            </a:r>
            <a:r>
              <a:rPr dirty="0" sz="3200" spc="-30">
                <a:latin typeface="Franklin Gothic Medium"/>
                <a:cs typeface="Franklin Gothic Medium"/>
              </a:rPr>
              <a:t>integrative</a:t>
            </a:r>
            <a:r>
              <a:rPr dirty="0" sz="3200" spc="25">
                <a:latin typeface="Franklin Gothic Medium"/>
                <a:cs typeface="Franklin Gothic Medium"/>
              </a:rPr>
              <a:t> </a:t>
            </a:r>
            <a:r>
              <a:rPr dirty="0" sz="3200" spc="-20">
                <a:latin typeface="Franklin Gothic Medium"/>
                <a:cs typeface="Franklin Gothic Medium"/>
              </a:rPr>
              <a:t>functions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5699" y="1713649"/>
            <a:ext cx="1488440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2400" spc="-225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TS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0347" y="2243658"/>
            <a:ext cx="4952494" cy="33011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31891" y="3514191"/>
            <a:ext cx="3610508" cy="3134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9382" y="1346658"/>
            <a:ext cx="8645232" cy="1205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4745" y="1386941"/>
            <a:ext cx="8554720" cy="0"/>
          </a:xfrm>
          <a:custGeom>
            <a:avLst/>
            <a:gdLst/>
            <a:ahLst/>
            <a:cxnLst/>
            <a:rect l="l" t="t" r="r" b="b"/>
            <a:pathLst>
              <a:path w="8554720" h="0">
                <a:moveTo>
                  <a:pt x="0" y="0"/>
                </a:moveTo>
                <a:lnTo>
                  <a:pt x="8554503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010" y="56098"/>
            <a:ext cx="8357234" cy="13233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99100"/>
              </a:lnSpc>
              <a:tabLst>
                <a:tab pos="2366645" algn="l"/>
              </a:tabLst>
            </a:pPr>
            <a:r>
              <a:rPr dirty="0" sz="2900" spc="-5">
                <a:solidFill>
                  <a:srgbClr val="FFFF00"/>
                </a:solidFill>
                <a:latin typeface="Arial"/>
                <a:cs typeface="Arial"/>
              </a:rPr>
              <a:t>Prenatal 900 MHz </a:t>
            </a:r>
            <a:r>
              <a:rPr dirty="0" sz="2900">
                <a:solidFill>
                  <a:srgbClr val="FFFF00"/>
                </a:solidFill>
                <a:latin typeface="Arial"/>
                <a:cs typeface="Arial"/>
              </a:rPr>
              <a:t>EMF </a:t>
            </a:r>
            <a:r>
              <a:rPr dirty="0" sz="2900" spc="-5">
                <a:solidFill>
                  <a:srgbClr val="FFFF00"/>
                </a:solidFill>
                <a:latin typeface="Arial"/>
                <a:cs typeface="Arial"/>
              </a:rPr>
              <a:t>Exposure Decreased  </a:t>
            </a:r>
            <a:r>
              <a:rPr dirty="0" sz="2900" spc="-5">
                <a:solidFill>
                  <a:srgbClr val="FFFF00"/>
                </a:solidFill>
                <a:latin typeface="Arial"/>
                <a:cs typeface="Arial"/>
              </a:rPr>
              <a:t>Hippocampal	Granular Cell Number in</a:t>
            </a:r>
            <a:r>
              <a:rPr dirty="0" sz="2900" spc="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900" spc="-5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dirty="0" sz="29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900" spc="-5">
                <a:solidFill>
                  <a:srgbClr val="FFFF00"/>
                </a:solidFill>
                <a:latin typeface="Arial"/>
                <a:cs typeface="Arial"/>
              </a:rPr>
              <a:t>Dentate </a:t>
            </a:r>
            <a:r>
              <a:rPr dirty="0" sz="29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900" spc="-5">
                <a:solidFill>
                  <a:srgbClr val="FFFF00"/>
                </a:solidFill>
                <a:latin typeface="Arial"/>
                <a:cs typeface="Arial"/>
              </a:rPr>
              <a:t>Gyrus </a:t>
            </a:r>
            <a:r>
              <a:rPr dirty="0" sz="290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dirty="0" sz="2900" spc="-5">
                <a:solidFill>
                  <a:srgbClr val="FFFF00"/>
                </a:solidFill>
                <a:latin typeface="Arial"/>
                <a:cs typeface="Arial"/>
              </a:rPr>
              <a:t>Newborn</a:t>
            </a:r>
            <a:r>
              <a:rPr dirty="0" sz="2900" spc="-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900" spc="-5">
                <a:solidFill>
                  <a:srgbClr val="FFFF00"/>
                </a:solidFill>
                <a:latin typeface="Arial"/>
                <a:cs typeface="Arial"/>
              </a:rPr>
              <a:t>Rats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53911" rIns="0" bIns="0" rtlCol="0" vert="horz">
            <a:spAutoFit/>
          </a:bodyPr>
          <a:lstStyle/>
          <a:p>
            <a:pPr marL="269240">
              <a:lnSpc>
                <a:spcPct val="100000"/>
              </a:lnSpc>
            </a:pPr>
            <a:r>
              <a:rPr dirty="0" sz="3600" spc="-5">
                <a:solidFill>
                  <a:srgbClr val="CCFFCC"/>
                </a:solidFill>
                <a:latin typeface="Arial"/>
                <a:cs typeface="Arial"/>
              </a:rPr>
              <a:t>The research</a:t>
            </a:r>
            <a:r>
              <a:rPr dirty="0" sz="3600" spc="-15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CCFFCC"/>
                </a:solidFill>
                <a:latin typeface="Arial"/>
                <a:cs typeface="Arial"/>
              </a:rPr>
              <a:t>question:</a:t>
            </a:r>
            <a:endParaRPr sz="3600">
              <a:latin typeface="Arial"/>
              <a:cs typeface="Arial"/>
            </a:endParaRPr>
          </a:p>
          <a:p>
            <a:pPr marL="260985" marR="5080" indent="-12700">
              <a:lnSpc>
                <a:spcPct val="100400"/>
              </a:lnSpc>
              <a:spcBef>
                <a:spcPts val="825"/>
              </a:spcBef>
            </a:pPr>
            <a:r>
              <a:rPr dirty="0" sz="3600" spc="-5">
                <a:solidFill>
                  <a:srgbClr val="CCFFCC"/>
                </a:solidFill>
                <a:latin typeface="Arial"/>
                <a:cs typeface="Arial"/>
              </a:rPr>
              <a:t>Do prenatal electromagnetic fields  (EMFs) affect adult</a:t>
            </a:r>
            <a:r>
              <a:rPr dirty="0" sz="3600" spc="-1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CCFFCC"/>
                </a:solidFill>
                <a:latin typeface="Arial"/>
                <a:cs typeface="Arial"/>
              </a:rPr>
              <a:t>brains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1484312"/>
            <a:ext cx="4030662" cy="5373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7036" y="997527"/>
            <a:ext cx="5748248" cy="465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16462" y="1412875"/>
            <a:ext cx="4049712" cy="5400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21515" y="61595"/>
            <a:ext cx="8381365" cy="132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0150" marR="5080" indent="-1188085">
              <a:lnSpc>
                <a:spcPts val="2600"/>
              </a:lnSpc>
              <a:tabLst>
                <a:tab pos="7342505" algn="l"/>
              </a:tabLst>
            </a:pP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Pre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na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900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MH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z EMF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xp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sure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cre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se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ppo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camp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ranu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r 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cell number in the dentate gyrus 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newborn</a:t>
            </a:r>
            <a:r>
              <a:rPr dirty="0" sz="2200" spc="7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rats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150">
              <a:latin typeface="Times New Roman"/>
              <a:cs typeface="Times New Roman"/>
            </a:endParaRPr>
          </a:p>
          <a:p>
            <a:pPr marL="1442720">
              <a:lnSpc>
                <a:spcPct val="100000"/>
              </a:lnSpc>
              <a:tabLst>
                <a:tab pos="4579620" algn="l"/>
              </a:tabLst>
            </a:pPr>
            <a:r>
              <a:rPr dirty="0" sz="2200" spc="-5">
                <a:solidFill>
                  <a:srgbClr val="FFC000"/>
                </a:solidFill>
                <a:latin typeface="Times New Roman"/>
                <a:cs typeface="Times New Roman"/>
              </a:rPr>
              <a:t>Controls	Exposed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9489" y="1727201"/>
            <a:ext cx="3601764" cy="4801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55120" y="1727200"/>
            <a:ext cx="3618788" cy="482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40106" rIns="0" bIns="0" rtlCol="0" vert="horz">
            <a:spAutoFit/>
          </a:bodyPr>
          <a:lstStyle/>
          <a:p>
            <a:pPr marL="297815" marR="5080" indent="-50800">
              <a:lnSpc>
                <a:spcPts val="2800"/>
              </a:lnSpc>
            </a:pPr>
            <a:r>
              <a:rPr dirty="0" spc="-5"/>
              <a:t>Prenatal 900 MHz </a:t>
            </a:r>
            <a:r>
              <a:rPr dirty="0"/>
              <a:t>EMF </a:t>
            </a:r>
            <a:r>
              <a:rPr dirty="0" spc="-5"/>
              <a:t>exposure decreased hippocampal  </a:t>
            </a:r>
            <a:r>
              <a:rPr dirty="0" spc="-5"/>
              <a:t>granular cell number in the dentate gyrus </a:t>
            </a:r>
            <a:r>
              <a:rPr dirty="0"/>
              <a:t>of </a:t>
            </a:r>
            <a:r>
              <a:rPr dirty="0" spc="-5"/>
              <a:t>newborn</a:t>
            </a:r>
            <a:r>
              <a:rPr dirty="0" spc="120"/>
              <a:t> </a:t>
            </a:r>
            <a:r>
              <a:rPr dirty="0" spc="-5"/>
              <a:t>rats</a:t>
            </a:r>
          </a:p>
        </p:txBody>
      </p:sp>
      <p:sp>
        <p:nvSpPr>
          <p:cNvPr id="5" name="object 5"/>
          <p:cNvSpPr/>
          <p:nvPr/>
        </p:nvSpPr>
        <p:spPr>
          <a:xfrm>
            <a:off x="515388" y="1097284"/>
            <a:ext cx="8113217" cy="1163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0915" y="1134529"/>
            <a:ext cx="8022590" cy="0"/>
          </a:xfrm>
          <a:custGeom>
            <a:avLst/>
            <a:gdLst/>
            <a:ahLst/>
            <a:cxnLst/>
            <a:rect l="l" t="t" r="r" b="b"/>
            <a:pathLst>
              <a:path w="8022590" h="0">
                <a:moveTo>
                  <a:pt x="0" y="0"/>
                </a:moveTo>
                <a:lnTo>
                  <a:pt x="802216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712582" y="1281861"/>
            <a:ext cx="577469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18355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CONTROLS	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EXPOSED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687"/>
            <a:ext cx="9144000" cy="6030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2195">
              <a:lnSpc>
                <a:spcPct val="100000"/>
              </a:lnSpc>
            </a:pP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Kesari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et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al, 2014,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rat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brain comet</a:t>
            </a:r>
            <a:r>
              <a:rPr dirty="0" sz="3200" spc="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assay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143000"/>
            <a:ext cx="7848600" cy="5324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977" rIns="0" bIns="0" rtlCol="0" vert="horz">
            <a:spAutoFit/>
          </a:bodyPr>
          <a:lstStyle/>
          <a:p>
            <a:pPr marL="1779905" marR="5080" indent="-475615">
              <a:lnSpc>
                <a:spcPts val="3800"/>
              </a:lnSpc>
            </a:pP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Kesari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et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al; 2014 – Micronucleated 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polychromatic erythrocytes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 rat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54137" y="1828800"/>
          <a:ext cx="6435725" cy="4387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9730"/>
                <a:gridCol w="1608130"/>
                <a:gridCol w="1608140"/>
                <a:gridCol w="1609720"/>
              </a:tblGrid>
              <a:tr h="1555750">
                <a:tc>
                  <a:txBody>
                    <a:bodyPr/>
                    <a:lstStyle/>
                    <a:p>
                      <a:pPr/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71145" indent="11557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700" spc="7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MN</a:t>
                      </a:r>
                      <a:r>
                        <a:rPr dirty="0" sz="1700" spc="-9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4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Test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algn="just" marL="260985" marR="247015" indent="10160">
                        <a:lnSpc>
                          <a:spcPct val="100499"/>
                        </a:lnSpc>
                        <a:spcBef>
                          <a:spcPts val="450"/>
                        </a:spcBef>
                      </a:pPr>
                      <a:r>
                        <a:rPr dirty="0" sz="1700" spc="4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Mnd</a:t>
                      </a:r>
                      <a:r>
                        <a:rPr dirty="0" sz="1700" spc="-8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1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cells/  </a:t>
                      </a:r>
                      <a:r>
                        <a:rPr dirty="0" sz="1700" spc="-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2000 </a:t>
                      </a:r>
                      <a:r>
                        <a:rPr dirty="0" sz="1700" spc="-2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cells  </a:t>
                      </a:r>
                      <a:r>
                        <a:rPr dirty="0" sz="1700" spc="-2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scored</a:t>
                      </a:r>
                      <a:r>
                        <a:rPr dirty="0" sz="1700" spc="-6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8745" marR="104775">
                        <a:lnSpc>
                          <a:spcPct val="127800"/>
                        </a:lnSpc>
                      </a:pPr>
                      <a:r>
                        <a:rPr dirty="0" sz="1500" spc="-1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SGCE </a:t>
                      </a:r>
                      <a:r>
                        <a:rPr dirty="0" sz="1500" spc="-2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assay  </a:t>
                      </a:r>
                      <a:r>
                        <a:rPr dirty="0" sz="1500" spc="1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Damaged</a:t>
                      </a:r>
                      <a:r>
                        <a:rPr dirty="0" sz="1500" spc="-5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Cells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algn="ctr" marL="210820" marR="19685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500" spc="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500" spc="-8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DNA </a:t>
                      </a:r>
                      <a:r>
                        <a:rPr dirty="0" sz="150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500" spc="-1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SGCE</a:t>
                      </a:r>
                      <a:r>
                        <a:rPr dirty="0" sz="1500" spc="-8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assay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algn="ctr" marL="290830" marR="27686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500" spc="1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Migration  </a:t>
                      </a:r>
                      <a:r>
                        <a:rPr dirty="0" sz="1500" spc="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length</a:t>
                      </a:r>
                      <a:r>
                        <a:rPr dirty="0" sz="1500" spc="-7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(µm)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1416050"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400" spc="-1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400" spc="-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0.0005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2545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400" spc="-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10.40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400" spc="3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8.1±</a:t>
                      </a:r>
                      <a:r>
                        <a:rPr dirty="0" sz="2400" spc="-7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0.028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1416050"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400" spc="-3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Exposed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2840"/>
                        </a:lnSpc>
                        <a:spcBef>
                          <a:spcPts val="500"/>
                        </a:spcBef>
                      </a:pPr>
                      <a:r>
                        <a:rPr dirty="0" sz="2400" spc="2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0.25±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L="5715">
                        <a:lnSpc>
                          <a:spcPts val="2840"/>
                        </a:lnSpc>
                      </a:pPr>
                      <a:r>
                        <a:rPr dirty="0" sz="2400" spc="-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0.0006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2545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400" spc="-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39.75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2840"/>
                        </a:lnSpc>
                        <a:spcBef>
                          <a:spcPts val="500"/>
                        </a:spcBef>
                      </a:pPr>
                      <a:r>
                        <a:rPr dirty="0" sz="2400" spc="2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26.76±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L="5715">
                        <a:lnSpc>
                          <a:spcPts val="2840"/>
                        </a:lnSpc>
                      </a:pPr>
                      <a:r>
                        <a:rPr dirty="0" sz="2400" spc="-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0.054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787" rIns="0" bIns="0" rtlCol="0" vert="horz">
            <a:spAutoFit/>
          </a:bodyPr>
          <a:lstStyle/>
          <a:p>
            <a:pPr algn="ctr" marL="6350">
              <a:lnSpc>
                <a:spcPts val="4310"/>
              </a:lnSpc>
            </a:pP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Genetic Damage</a:t>
            </a:r>
            <a:r>
              <a:rPr dirty="0" sz="3600" spc="-4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in</a:t>
            </a:r>
            <a:endParaRPr sz="3600">
              <a:latin typeface="Arial"/>
              <a:cs typeface="Arial"/>
            </a:endParaRPr>
          </a:p>
          <a:p>
            <a:pPr algn="ctr" marL="6350">
              <a:lnSpc>
                <a:spcPts val="4300"/>
              </a:lnSpc>
            </a:pP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Non-users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vs.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Mobile Phone</a:t>
            </a:r>
            <a:r>
              <a:rPr dirty="0" sz="3600" spc="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Users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7087" y="1366519"/>
            <a:ext cx="2397760" cy="425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50"/>
              </a:lnSpc>
            </a:pP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(Gandhi,</a:t>
            </a:r>
            <a:r>
              <a:rPr dirty="0" sz="2800" spc="-5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2005)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3473" y="6290945"/>
            <a:ext cx="2800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82650" y="1371600"/>
          <a:ext cx="7385050" cy="5149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01"/>
                <a:gridCol w="2370671"/>
                <a:gridCol w="2455331"/>
              </a:tblGrid>
              <a:tr h="1757040">
                <a:tc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295910">
                        <a:lnSpc>
                          <a:spcPts val="2600"/>
                        </a:lnSpc>
                        <a:spcBef>
                          <a:spcPts val="620"/>
                        </a:spcBef>
                      </a:pPr>
                      <a:r>
                        <a:rPr dirty="0" sz="2200" spc="-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%Micro-  nucleated</a:t>
                      </a:r>
                      <a:r>
                        <a:rPr dirty="0" sz="2200" spc="-6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cells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711835">
                        <a:lnSpc>
                          <a:spcPts val="2700"/>
                        </a:lnSpc>
                        <a:spcBef>
                          <a:spcPts val="640"/>
                        </a:spcBef>
                      </a:pPr>
                      <a:r>
                        <a:rPr dirty="0" sz="2300" spc="-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%Aberrant  </a:t>
                      </a:r>
                      <a:r>
                        <a:rPr dirty="0" sz="230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</a:t>
                      </a:r>
                      <a:r>
                        <a:rPr dirty="0" sz="230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</a:t>
                      </a:r>
                      <a:r>
                        <a:rPr dirty="0" sz="2300" spc="-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</a:t>
                      </a:r>
                      <a:r>
                        <a:rPr dirty="0" sz="230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ases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1693230"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2400" spc="-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E6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400" spc="-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0.00-0.12%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400" spc="-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6.00-15.00%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1693230"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2400" spc="-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Exposed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E6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400" spc="-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0.59-1.10%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400" spc="-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20.00-52.50%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368" y="339090"/>
            <a:ext cx="8802370" cy="8350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0" marR="5080" indent="-622300">
              <a:lnSpc>
                <a:spcPts val="3300"/>
              </a:lnSpc>
            </a:pP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Ranges 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dirty="0" sz="2800" spc="-5">
                <a:solidFill>
                  <a:srgbClr val="FFFB00"/>
                </a:solidFill>
                <a:latin typeface="Arial"/>
                <a:cs typeface="Arial"/>
              </a:rPr>
              <a:t>Cytogenet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ic Damage in non-users compared 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to heavy users 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mobile phones </a:t>
            </a:r>
            <a:r>
              <a:rPr dirty="0" sz="1800" spc="-5">
                <a:solidFill>
                  <a:srgbClr val="FFFB00"/>
                </a:solidFill>
                <a:latin typeface="Arial"/>
                <a:cs typeface="Arial"/>
              </a:rPr>
              <a:t>(Gandhi </a:t>
            </a:r>
            <a:r>
              <a:rPr dirty="0" sz="1800">
                <a:solidFill>
                  <a:srgbClr val="FFFB00"/>
                </a:solidFill>
                <a:latin typeface="Arial"/>
                <a:cs typeface="Arial"/>
              </a:rPr>
              <a:t>&amp; </a:t>
            </a:r>
            <a:r>
              <a:rPr dirty="0" sz="1800" spc="-5">
                <a:solidFill>
                  <a:srgbClr val="FFFB00"/>
                </a:solidFill>
                <a:latin typeface="Arial"/>
                <a:cs typeface="Arial"/>
              </a:rPr>
              <a:t>Singh</a:t>
            </a:r>
            <a:r>
              <a:rPr dirty="0" sz="1800" spc="105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B00"/>
                </a:solidFill>
                <a:latin typeface="Arial"/>
                <a:cs typeface="Arial"/>
              </a:rPr>
              <a:t>2005)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5200" y="6400800"/>
            <a:ext cx="1939289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188" y="256438"/>
            <a:ext cx="7486015" cy="1083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00760" marR="5080" indent="-988694">
              <a:lnSpc>
                <a:spcPts val="430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Experiments with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Human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Sperm </a:t>
            </a: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show  </a:t>
            </a:r>
            <a:r>
              <a:rPr dirty="0" sz="3600" spc="5">
                <a:solidFill>
                  <a:srgbClr val="FFFF00"/>
                </a:solidFill>
                <a:latin typeface="Franklin Gothic Medium"/>
                <a:cs typeface="Franklin Gothic Medium"/>
              </a:rPr>
              <a:t>effects </a:t>
            </a: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not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tied with</a:t>
            </a:r>
            <a:r>
              <a:rPr dirty="0" sz="3600" spc="-1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heating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24225" y="2476500"/>
            <a:ext cx="2495550" cy="3122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4073" y="1742558"/>
            <a:ext cx="8307384" cy="3947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2443938"/>
            <a:ext cx="3158832" cy="577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97638" y="2481346"/>
            <a:ext cx="2044928" cy="5694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030912" y="2527757"/>
            <a:ext cx="1951989" cy="438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>
                <a:latin typeface="Times New Roman"/>
                <a:cs typeface="Times New Roman"/>
              </a:rPr>
              <a:t>Not</a:t>
            </a:r>
            <a:r>
              <a:rPr dirty="0" sz="2800" spc="-6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Exposed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4073" y="1520825"/>
            <a:ext cx="8307705" cy="0"/>
          </a:xfrm>
          <a:custGeom>
            <a:avLst/>
            <a:gdLst/>
            <a:ahLst/>
            <a:cxnLst/>
            <a:rect l="l" t="t" r="r" b="b"/>
            <a:pathLst>
              <a:path w="8307705" h="0">
                <a:moveTo>
                  <a:pt x="0" y="0"/>
                </a:moveTo>
                <a:lnTo>
                  <a:pt x="8307383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16129" y="4381502"/>
            <a:ext cx="2827870" cy="2476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0"/>
            <a:ext cx="8037830" cy="201104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algn="ctr" marL="12700" marR="5080" indent="-114300">
              <a:lnSpc>
                <a:spcPct val="99400"/>
              </a:lnSpc>
              <a:spcBef>
                <a:spcPts val="30"/>
              </a:spcBef>
              <a:tabLst>
                <a:tab pos="1875155" algn="l"/>
                <a:tab pos="5229860" algn="l"/>
              </a:tabLst>
            </a:pPr>
            <a:r>
              <a:rPr dirty="0" sz="4400" spc="-5">
                <a:solidFill>
                  <a:srgbClr val="FFFFFF"/>
                </a:solidFill>
                <a:latin typeface="Arial"/>
                <a:cs typeface="Arial"/>
              </a:rPr>
              <a:t>Danielle please get newer data  </a:t>
            </a:r>
            <a:r>
              <a:rPr dirty="0" sz="440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dirty="0" sz="4400" spc="-5">
                <a:solidFill>
                  <a:srgbClr val="FFFFFF"/>
                </a:solidFill>
                <a:latin typeface="Arial"/>
                <a:cs typeface="Arial"/>
              </a:rPr>
              <a:t>pictures</a:t>
            </a:r>
            <a:r>
              <a:rPr dirty="0" sz="4400" spc="4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4400" spc="8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-5">
                <a:solidFill>
                  <a:srgbClr val="FFFFFF"/>
                </a:solidFill>
                <a:latin typeface="Arial"/>
                <a:cs typeface="Arial"/>
              </a:rPr>
              <a:t>results	from</a:t>
            </a:r>
            <a:r>
              <a:rPr dirty="0" sz="4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-5">
                <a:solidFill>
                  <a:srgbClr val="FFFFFF"/>
                </a:solidFill>
                <a:latin typeface="Arial"/>
                <a:cs typeface="Arial"/>
              </a:rPr>
              <a:t>newer </a:t>
            </a:r>
            <a:r>
              <a:rPr dirty="0" sz="4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-5">
                <a:solidFill>
                  <a:srgbClr val="FFFFFF"/>
                </a:solidFill>
                <a:latin typeface="Arial"/>
                <a:cs typeface="Arial"/>
              </a:rPr>
              <a:t>sperm	studies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1564" y="1318895"/>
            <a:ext cx="4426585" cy="739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09345" algn="l"/>
              </a:tabLst>
            </a:pPr>
            <a:r>
              <a:rPr dirty="0" sz="4800">
                <a:solidFill>
                  <a:srgbClr val="FFFF00"/>
                </a:solidFill>
                <a:latin typeface="Franklin Gothic Medium"/>
                <a:cs typeface="Franklin Gothic Medium"/>
              </a:rPr>
              <a:t>The	</a:t>
            </a:r>
            <a:r>
              <a:rPr dirty="0" sz="4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Big</a:t>
            </a:r>
            <a:r>
              <a:rPr dirty="0" sz="4800" spc="-6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4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Question</a:t>
            </a:r>
            <a:endParaRPr sz="4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0165" y="2517775"/>
            <a:ext cx="6108700" cy="1471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7950" marR="5080" indent="-95885">
              <a:lnSpc>
                <a:spcPct val="120000"/>
              </a:lnSpc>
            </a:pPr>
            <a:r>
              <a:rPr dirty="0" sz="40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Is </a:t>
            </a:r>
            <a:r>
              <a:rPr dirty="0" sz="4000" spc="-20" i="1">
                <a:solidFill>
                  <a:srgbClr val="FFFFFF"/>
                </a:solidFill>
                <a:latin typeface="Franklin Gothic Medium"/>
                <a:cs typeface="Franklin Gothic Medium"/>
              </a:rPr>
              <a:t>microwave </a:t>
            </a:r>
            <a:r>
              <a:rPr dirty="0" sz="4000" i="1">
                <a:solidFill>
                  <a:srgbClr val="FFFFFF"/>
                </a:solidFill>
                <a:latin typeface="Franklin Gothic Medium"/>
                <a:cs typeface="Franklin Gothic Medium"/>
              </a:rPr>
              <a:t>radiation </a:t>
            </a:r>
            <a:r>
              <a:rPr dirty="0" sz="40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from  </a:t>
            </a:r>
            <a:r>
              <a:rPr dirty="0" sz="40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mobile </a:t>
            </a:r>
            <a:r>
              <a:rPr dirty="0" sz="4000" spc="-10" i="1">
                <a:solidFill>
                  <a:srgbClr val="FFFFFF"/>
                </a:solidFill>
                <a:latin typeface="Franklin Gothic Medium"/>
                <a:cs typeface="Franklin Gothic Medium"/>
              </a:rPr>
              <a:t>devices</a:t>
            </a:r>
            <a:r>
              <a:rPr dirty="0" sz="4000" spc="-35" i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dangerous?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16129" y="4381502"/>
            <a:ext cx="2827870" cy="2476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3400" y="4191000"/>
            <a:ext cx="2895600" cy="266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51087" y="150863"/>
            <a:ext cx="6624320" cy="651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166495">
              <a:lnSpc>
                <a:spcPct val="100000"/>
              </a:lnSpc>
              <a:spcBef>
                <a:spcPts val="915"/>
              </a:spcBef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51087" y="150863"/>
            <a:ext cx="6624104" cy="6517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3197" y="629168"/>
            <a:ext cx="1885314" cy="25590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700"/>
              </a:lnSpc>
            </a:pP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Cell Phone  Exposed  </a:t>
            </a:r>
            <a:r>
              <a:rPr dirty="0" sz="2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Sperm  </a:t>
            </a: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S</a:t>
            </a:r>
            <a:r>
              <a:rPr dirty="0" sz="2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g</a:t>
            </a:r>
            <a:r>
              <a:rPr dirty="0" sz="2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ni</a:t>
            </a:r>
            <a:r>
              <a:rPr dirty="0" sz="2800" spc="-20">
                <a:solidFill>
                  <a:srgbClr val="FFFF00"/>
                </a:solidFill>
                <a:latin typeface="Franklin Gothic Medium"/>
                <a:cs typeface="Franklin Gothic Medium"/>
              </a:rPr>
              <a:t>f</a:t>
            </a:r>
            <a:r>
              <a:rPr dirty="0" sz="2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ican</a:t>
            </a: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t</a:t>
            </a:r>
            <a:r>
              <a:rPr dirty="0" sz="28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y </a:t>
            </a: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Reduced</a:t>
            </a:r>
            <a:endParaRPr sz="2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&amp;</a:t>
            </a:r>
            <a:r>
              <a:rPr dirty="0" sz="2800" spc="-10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>
                <a:solidFill>
                  <a:srgbClr val="FFFF00"/>
                </a:solidFill>
                <a:latin typeface="Franklin Gothic Medium"/>
                <a:cs typeface="Franklin Gothic Medium"/>
              </a:rPr>
              <a:t>Damaged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3197" y="3461359"/>
            <a:ext cx="1106805" cy="819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500"/>
              </a:lnSpc>
            </a:pPr>
            <a:r>
              <a:rPr dirty="0" sz="1800" spc="-10" i="1">
                <a:solidFill>
                  <a:srgbClr val="EEEEEE"/>
                </a:solidFill>
                <a:latin typeface="Times New Roman"/>
                <a:cs typeface="Times New Roman"/>
              </a:rPr>
              <a:t>Laureate  Professor  </a:t>
            </a:r>
            <a:r>
              <a:rPr dirty="0" sz="1800" spc="-5" i="1">
                <a:solidFill>
                  <a:srgbClr val="EEEEEE"/>
                </a:solidFill>
                <a:latin typeface="Times New Roman"/>
                <a:cs typeface="Times New Roman"/>
              </a:rPr>
              <a:t>John</a:t>
            </a:r>
            <a:r>
              <a:rPr dirty="0" sz="1800" spc="-114" i="1">
                <a:solidFill>
                  <a:srgbClr val="EEEEEE"/>
                </a:solidFill>
                <a:latin typeface="Times New Roman"/>
                <a:cs typeface="Times New Roman"/>
              </a:rPr>
              <a:t> </a:t>
            </a:r>
            <a:r>
              <a:rPr dirty="0" sz="1800" spc="-5" i="1">
                <a:solidFill>
                  <a:srgbClr val="EEEEEE"/>
                </a:solidFill>
                <a:latin typeface="Times New Roman"/>
                <a:cs typeface="Times New Roman"/>
              </a:rPr>
              <a:t>Aitken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741341"/>
            <a:ext cx="2387600" cy="2116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4417" y="1834794"/>
            <a:ext cx="5356860" cy="2840355"/>
          </a:xfrm>
          <a:custGeom>
            <a:avLst/>
            <a:gdLst/>
            <a:ahLst/>
            <a:cxnLst/>
            <a:rect l="l" t="t" r="r" b="b"/>
            <a:pathLst>
              <a:path w="5356860" h="2840354">
                <a:moveTo>
                  <a:pt x="0" y="0"/>
                </a:moveTo>
                <a:lnTo>
                  <a:pt x="5356833" y="0"/>
                </a:lnTo>
                <a:lnTo>
                  <a:pt x="5356833" y="2839974"/>
                </a:lnTo>
                <a:lnTo>
                  <a:pt x="0" y="2839974"/>
                </a:lnTo>
                <a:lnTo>
                  <a:pt x="0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5943" y="4391634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5943" y="4108500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5943" y="3823208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5943" y="3537915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5943" y="3254781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5943" y="2971647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5943" y="2686354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5943" y="2401061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92774" y="2117928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5943" y="1834794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4417" y="1834794"/>
            <a:ext cx="5356860" cy="2840355"/>
          </a:xfrm>
          <a:custGeom>
            <a:avLst/>
            <a:gdLst/>
            <a:ahLst/>
            <a:cxnLst/>
            <a:rect l="l" t="t" r="r" b="b"/>
            <a:pathLst>
              <a:path w="5356860" h="2840354">
                <a:moveTo>
                  <a:pt x="0" y="0"/>
                </a:moveTo>
                <a:lnTo>
                  <a:pt x="5356826" y="0"/>
                </a:lnTo>
                <a:lnTo>
                  <a:pt x="5356826" y="2839967"/>
                </a:lnTo>
                <a:lnTo>
                  <a:pt x="0" y="2839967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9292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85798" y="2232482"/>
            <a:ext cx="537210" cy="2442845"/>
          </a:xfrm>
          <a:custGeom>
            <a:avLst/>
            <a:gdLst/>
            <a:ahLst/>
            <a:cxnLst/>
            <a:rect l="l" t="t" r="r" b="b"/>
            <a:pathLst>
              <a:path w="537210" h="2442845">
                <a:moveTo>
                  <a:pt x="0" y="0"/>
                </a:moveTo>
                <a:lnTo>
                  <a:pt x="537211" y="0"/>
                </a:lnTo>
                <a:lnTo>
                  <a:pt x="537211" y="2442286"/>
                </a:lnTo>
                <a:lnTo>
                  <a:pt x="0" y="2442286"/>
                </a:lnTo>
                <a:lnTo>
                  <a:pt x="0" y="0"/>
                </a:lnTo>
                <a:close/>
              </a:path>
            </a:pathLst>
          </a:custGeom>
          <a:solidFill>
            <a:srgbClr val="A9A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85798" y="2232482"/>
            <a:ext cx="537210" cy="2442845"/>
          </a:xfrm>
          <a:custGeom>
            <a:avLst/>
            <a:gdLst/>
            <a:ahLst/>
            <a:cxnLst/>
            <a:rect l="l" t="t" r="r" b="b"/>
            <a:pathLst>
              <a:path w="537210" h="2442845">
                <a:moveTo>
                  <a:pt x="0" y="0"/>
                </a:moveTo>
                <a:lnTo>
                  <a:pt x="537208" y="0"/>
                </a:lnTo>
                <a:lnTo>
                  <a:pt x="537208" y="2442287"/>
                </a:lnTo>
                <a:lnTo>
                  <a:pt x="0" y="2442287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24239" y="2712288"/>
            <a:ext cx="537210" cy="1962785"/>
          </a:xfrm>
          <a:custGeom>
            <a:avLst/>
            <a:gdLst/>
            <a:ahLst/>
            <a:cxnLst/>
            <a:rect l="l" t="t" r="r" b="b"/>
            <a:pathLst>
              <a:path w="537210" h="1962785">
                <a:moveTo>
                  <a:pt x="0" y="0"/>
                </a:moveTo>
                <a:lnTo>
                  <a:pt x="537210" y="0"/>
                </a:lnTo>
                <a:lnTo>
                  <a:pt x="537210" y="1962480"/>
                </a:lnTo>
                <a:lnTo>
                  <a:pt x="0" y="1962480"/>
                </a:lnTo>
                <a:lnTo>
                  <a:pt x="0" y="0"/>
                </a:lnTo>
                <a:close/>
              </a:path>
            </a:pathLst>
          </a:custGeom>
          <a:solidFill>
            <a:srgbClr val="A9A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24239" y="2712288"/>
            <a:ext cx="537210" cy="1962785"/>
          </a:xfrm>
          <a:custGeom>
            <a:avLst/>
            <a:gdLst/>
            <a:ahLst/>
            <a:cxnLst/>
            <a:rect l="l" t="t" r="r" b="b"/>
            <a:pathLst>
              <a:path w="537210" h="1962785">
                <a:moveTo>
                  <a:pt x="0" y="0"/>
                </a:moveTo>
                <a:lnTo>
                  <a:pt x="537208" y="0"/>
                </a:lnTo>
                <a:lnTo>
                  <a:pt x="537208" y="1962478"/>
                </a:lnTo>
                <a:lnTo>
                  <a:pt x="0" y="196247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64216" y="2999752"/>
            <a:ext cx="535940" cy="1675130"/>
          </a:xfrm>
          <a:custGeom>
            <a:avLst/>
            <a:gdLst/>
            <a:ahLst/>
            <a:cxnLst/>
            <a:rect l="l" t="t" r="r" b="b"/>
            <a:pathLst>
              <a:path w="535939" h="1675129">
                <a:moveTo>
                  <a:pt x="0" y="0"/>
                </a:moveTo>
                <a:lnTo>
                  <a:pt x="535673" y="0"/>
                </a:lnTo>
                <a:lnTo>
                  <a:pt x="535673" y="1675015"/>
                </a:lnTo>
                <a:lnTo>
                  <a:pt x="0" y="1675015"/>
                </a:lnTo>
                <a:lnTo>
                  <a:pt x="0" y="0"/>
                </a:lnTo>
                <a:close/>
              </a:path>
            </a:pathLst>
          </a:custGeom>
          <a:solidFill>
            <a:srgbClr val="A9A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64216" y="2999752"/>
            <a:ext cx="535940" cy="1675130"/>
          </a:xfrm>
          <a:custGeom>
            <a:avLst/>
            <a:gdLst/>
            <a:ahLst/>
            <a:cxnLst/>
            <a:rect l="l" t="t" r="r" b="b"/>
            <a:pathLst>
              <a:path w="535939" h="1675129">
                <a:moveTo>
                  <a:pt x="0" y="0"/>
                </a:moveTo>
                <a:lnTo>
                  <a:pt x="535682" y="0"/>
                </a:lnTo>
                <a:lnTo>
                  <a:pt x="535682" y="1675018"/>
                </a:lnTo>
                <a:lnTo>
                  <a:pt x="0" y="167501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02657" y="3246132"/>
            <a:ext cx="535940" cy="1428750"/>
          </a:xfrm>
          <a:custGeom>
            <a:avLst/>
            <a:gdLst/>
            <a:ahLst/>
            <a:cxnLst/>
            <a:rect l="l" t="t" r="r" b="b"/>
            <a:pathLst>
              <a:path w="535939" h="1428750">
                <a:moveTo>
                  <a:pt x="0" y="0"/>
                </a:moveTo>
                <a:lnTo>
                  <a:pt x="535685" y="0"/>
                </a:lnTo>
                <a:lnTo>
                  <a:pt x="535685" y="1428635"/>
                </a:lnTo>
                <a:lnTo>
                  <a:pt x="0" y="1428635"/>
                </a:lnTo>
                <a:lnTo>
                  <a:pt x="0" y="0"/>
                </a:lnTo>
                <a:close/>
              </a:path>
            </a:pathLst>
          </a:custGeom>
          <a:solidFill>
            <a:srgbClr val="A9A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002656" y="3246132"/>
            <a:ext cx="535940" cy="1428750"/>
          </a:xfrm>
          <a:custGeom>
            <a:avLst/>
            <a:gdLst/>
            <a:ahLst/>
            <a:cxnLst/>
            <a:rect l="l" t="t" r="r" b="b"/>
            <a:pathLst>
              <a:path w="535939" h="1428750">
                <a:moveTo>
                  <a:pt x="0" y="0"/>
                </a:moveTo>
                <a:lnTo>
                  <a:pt x="535682" y="0"/>
                </a:lnTo>
                <a:lnTo>
                  <a:pt x="535682" y="1428629"/>
                </a:lnTo>
                <a:lnTo>
                  <a:pt x="0" y="142862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85943" y="1834794"/>
            <a:ext cx="1905" cy="2840355"/>
          </a:xfrm>
          <a:custGeom>
            <a:avLst/>
            <a:gdLst/>
            <a:ahLst/>
            <a:cxnLst/>
            <a:rect l="l" t="t" r="r" b="b"/>
            <a:pathLst>
              <a:path w="1904" h="2840354">
                <a:moveTo>
                  <a:pt x="0" y="0"/>
                </a:moveTo>
                <a:lnTo>
                  <a:pt x="1526" y="283996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46262" y="4674768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46262" y="4391634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46262" y="4108500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46262" y="3823208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6262" y="3537915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46262" y="3254781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46262" y="2971647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46262" y="2686354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46262" y="2401061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46262" y="2117928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46262" y="1834794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39">
                <a:moveTo>
                  <a:pt x="0" y="0"/>
                </a:moveTo>
                <a:lnTo>
                  <a:pt x="39679" y="21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85943" y="4674768"/>
            <a:ext cx="5355590" cy="2540"/>
          </a:xfrm>
          <a:custGeom>
            <a:avLst/>
            <a:gdLst/>
            <a:ahLst/>
            <a:cxnLst/>
            <a:rect l="l" t="t" r="r" b="b"/>
            <a:pathLst>
              <a:path w="5355590" h="2539">
                <a:moveTo>
                  <a:pt x="0" y="0"/>
                </a:moveTo>
                <a:lnTo>
                  <a:pt x="5355296" y="216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85943" y="4674772"/>
            <a:ext cx="1905" cy="56515"/>
          </a:xfrm>
          <a:custGeom>
            <a:avLst/>
            <a:gdLst/>
            <a:ahLst/>
            <a:cxnLst/>
            <a:rect l="l" t="t" r="r" b="b"/>
            <a:pathLst>
              <a:path w="1904" h="56514">
                <a:moveTo>
                  <a:pt x="0" y="56193"/>
                </a:moveTo>
                <a:lnTo>
                  <a:pt x="1526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924392" y="4674772"/>
            <a:ext cx="1905" cy="56515"/>
          </a:xfrm>
          <a:custGeom>
            <a:avLst/>
            <a:gdLst/>
            <a:ahLst/>
            <a:cxnLst/>
            <a:rect l="l" t="t" r="r" b="b"/>
            <a:pathLst>
              <a:path w="1905" h="56514">
                <a:moveTo>
                  <a:pt x="0" y="56193"/>
                </a:moveTo>
                <a:lnTo>
                  <a:pt x="1526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264357" y="4674772"/>
            <a:ext cx="1905" cy="56515"/>
          </a:xfrm>
          <a:custGeom>
            <a:avLst/>
            <a:gdLst/>
            <a:ahLst/>
            <a:cxnLst/>
            <a:rect l="l" t="t" r="r" b="b"/>
            <a:pathLst>
              <a:path w="1904" h="56514">
                <a:moveTo>
                  <a:pt x="0" y="56193"/>
                </a:moveTo>
                <a:lnTo>
                  <a:pt x="152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01273" y="4674772"/>
            <a:ext cx="3175" cy="56515"/>
          </a:xfrm>
          <a:custGeom>
            <a:avLst/>
            <a:gdLst/>
            <a:ahLst/>
            <a:cxnLst/>
            <a:rect l="l" t="t" r="r" b="b"/>
            <a:pathLst>
              <a:path w="3175" h="56514">
                <a:moveTo>
                  <a:pt x="0" y="56193"/>
                </a:moveTo>
                <a:lnTo>
                  <a:pt x="3052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941250" y="4674772"/>
            <a:ext cx="1905" cy="56515"/>
          </a:xfrm>
          <a:custGeom>
            <a:avLst/>
            <a:gdLst/>
            <a:ahLst/>
            <a:cxnLst/>
            <a:rect l="l" t="t" r="r" b="b"/>
            <a:pathLst>
              <a:path w="1904" h="56514">
                <a:moveTo>
                  <a:pt x="0" y="56193"/>
                </a:moveTo>
                <a:lnTo>
                  <a:pt x="152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3505200" y="6400800"/>
            <a:ext cx="1939289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5788" rIns="0" bIns="0" rtlCol="0" vert="horz">
            <a:spAutoFit/>
          </a:bodyPr>
          <a:lstStyle/>
          <a:p>
            <a:pPr marL="2122170" marR="5080" indent="-791210">
              <a:lnSpc>
                <a:spcPts val="4300"/>
              </a:lnSpc>
            </a:pP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Heavier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Cell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Phone </a:t>
            </a:r>
            <a:r>
              <a:rPr dirty="0" sz="3600" spc="5">
                <a:solidFill>
                  <a:srgbClr val="FFFF00"/>
                </a:solidFill>
                <a:latin typeface="Franklin Gothic Medium"/>
                <a:cs typeface="Franklin Gothic Medium"/>
              </a:rPr>
              <a:t>Users</a:t>
            </a:r>
            <a:r>
              <a:rPr dirty="0" sz="3600" spc="-5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20">
                <a:solidFill>
                  <a:srgbClr val="FFFF00"/>
                </a:solidFill>
                <a:latin typeface="Franklin Gothic Medium"/>
                <a:cs typeface="Franklin Gothic Medium"/>
              </a:rPr>
              <a:t>Have  </a:t>
            </a: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Reduced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Sperm</a:t>
            </a:r>
            <a:r>
              <a:rPr dirty="0" sz="3600" spc="-4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Count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18882" y="4836871"/>
            <a:ext cx="7133590" cy="8680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50975" algn="l"/>
                <a:tab pos="2699385" algn="l"/>
                <a:tab pos="4154804" algn="l"/>
              </a:tabLst>
            </a:pPr>
            <a:r>
              <a:rPr dirty="0" sz="1800" spc="-5">
                <a:solidFill>
                  <a:srgbClr val="EEEEEE"/>
                </a:solidFill>
                <a:latin typeface="Arial"/>
                <a:cs typeface="Arial"/>
              </a:rPr>
              <a:t>No  </a:t>
            </a:r>
            <a:r>
              <a:rPr dirty="0" sz="1800" spc="65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EEEEEE"/>
                </a:solidFill>
                <a:latin typeface="Arial"/>
                <a:cs typeface="Arial"/>
              </a:rPr>
              <a:t>Use	2  </a:t>
            </a:r>
            <a:r>
              <a:rPr dirty="0" sz="1800" spc="65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EEEEEE"/>
                </a:solidFill>
                <a:latin typeface="Arial"/>
                <a:cs typeface="Arial"/>
              </a:rPr>
              <a:t>h/day	2h/day	4</a:t>
            </a:r>
            <a:r>
              <a:rPr dirty="0" sz="1800" spc="-8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EEEEEE"/>
                </a:solidFill>
                <a:latin typeface="Arial"/>
                <a:cs typeface="Arial"/>
              </a:rPr>
              <a:t>h/day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100">
              <a:latin typeface="Times New Roman"/>
              <a:cs typeface="Times New Roman"/>
            </a:endParaRPr>
          </a:p>
          <a:p>
            <a:pPr marL="123825">
              <a:lnSpc>
                <a:spcPct val="100000"/>
              </a:lnSpc>
            </a:pPr>
            <a:r>
              <a:rPr dirty="0" sz="1800" spc="-5" b="1" i="1">
                <a:solidFill>
                  <a:srgbClr val="DDDDDD"/>
                </a:solidFill>
                <a:latin typeface="Times New Roman"/>
                <a:cs typeface="Times New Roman"/>
              </a:rPr>
              <a:t>Ashok </a:t>
            </a:r>
            <a:r>
              <a:rPr dirty="0" sz="1800" b="1" i="1">
                <a:solidFill>
                  <a:srgbClr val="DDDDDD"/>
                </a:solidFill>
                <a:latin typeface="Times New Roman"/>
                <a:cs typeface="Times New Roman"/>
              </a:rPr>
              <a:t>Agarwal </a:t>
            </a:r>
            <a:r>
              <a:rPr dirty="0" sz="1800" spc="-5" b="1" i="1">
                <a:solidFill>
                  <a:srgbClr val="DDDDDD"/>
                </a:solidFill>
                <a:latin typeface="Times New Roman"/>
                <a:cs typeface="Times New Roman"/>
              </a:rPr>
              <a:t>MD PhD, Cleveland Clinic, </a:t>
            </a:r>
            <a:r>
              <a:rPr dirty="0" sz="1800" b="1" i="1">
                <a:solidFill>
                  <a:srgbClr val="DDDDDD"/>
                </a:solidFill>
                <a:latin typeface="Times New Roman"/>
                <a:cs typeface="Times New Roman"/>
              </a:rPr>
              <a:t>2008; and  </a:t>
            </a:r>
            <a:r>
              <a:rPr dirty="0" sz="1800" spc="-5" b="1" i="1">
                <a:solidFill>
                  <a:srgbClr val="DDDDDD"/>
                </a:solidFill>
                <a:latin typeface="Times New Roman"/>
                <a:cs typeface="Times New Roman"/>
              </a:rPr>
              <a:t>seven other</a:t>
            </a:r>
            <a:r>
              <a:rPr dirty="0" sz="1800" spc="-15" b="1" i="1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 i="1">
                <a:solidFill>
                  <a:srgbClr val="DDDDDD"/>
                </a:solidFill>
                <a:latin typeface="Times New Roman"/>
                <a:cs typeface="Times New Roman"/>
              </a:rPr>
              <a:t>studies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498975" y="6330950"/>
            <a:ext cx="3441700" cy="0"/>
          </a:xfrm>
          <a:custGeom>
            <a:avLst/>
            <a:gdLst/>
            <a:ahLst/>
            <a:cxnLst/>
            <a:rect l="l" t="t" r="r" b="b"/>
            <a:pathLst>
              <a:path w="3441700" h="0">
                <a:moveTo>
                  <a:pt x="0" y="0"/>
                </a:moveTo>
                <a:lnTo>
                  <a:pt x="3441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198654" y="2108200"/>
            <a:ext cx="2322512" cy="2944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8306" y="1486954"/>
            <a:ext cx="8307705" cy="0"/>
          </a:xfrm>
          <a:custGeom>
            <a:avLst/>
            <a:gdLst/>
            <a:ahLst/>
            <a:cxnLst/>
            <a:rect l="l" t="t" r="r" b="b"/>
            <a:pathLst>
              <a:path w="8307705" h="0">
                <a:moveTo>
                  <a:pt x="0" y="0"/>
                </a:moveTo>
                <a:lnTo>
                  <a:pt x="8307383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316129" y="4381502"/>
            <a:ext cx="2827870" cy="2476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9796" rIns="0" bIns="0" rtlCol="0" vert="horz">
            <a:spAutoFit/>
          </a:bodyPr>
          <a:lstStyle/>
          <a:p>
            <a:pPr marL="2165985" marR="5080" indent="-962025">
              <a:lnSpc>
                <a:spcPts val="430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Mobile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Phone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Radiation</a:t>
            </a:r>
            <a:r>
              <a:rPr dirty="0" sz="3600" spc="-4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Causes  </a:t>
            </a:r>
            <a:r>
              <a:rPr dirty="0" sz="3600" spc="-25">
                <a:solidFill>
                  <a:srgbClr val="FFFF00"/>
                </a:solidFill>
                <a:latin typeface="Franklin Gothic Medium"/>
                <a:cs typeface="Franklin Gothic Medium"/>
              </a:rPr>
              <a:t>Testicular</a:t>
            </a:r>
            <a:r>
              <a:rPr dirty="0" sz="3600" spc="-1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Dysfunction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7484" y="1617136"/>
            <a:ext cx="7029030" cy="4661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774757" y="6324810"/>
            <a:ext cx="2033905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i="1">
                <a:solidFill>
                  <a:srgbClr val="DDDDDD"/>
                </a:solidFill>
                <a:latin typeface="Times New Roman"/>
                <a:cs typeface="Times New Roman"/>
              </a:rPr>
              <a:t>(Agarwal et al.,</a:t>
            </a:r>
            <a:r>
              <a:rPr dirty="0" sz="1800" spc="-30" i="1">
                <a:solidFill>
                  <a:srgbClr val="DDDDDD"/>
                </a:solidFill>
                <a:latin typeface="Times New Roman"/>
                <a:cs typeface="Times New Roman"/>
              </a:rPr>
              <a:t> 2011)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0508" y="1363141"/>
            <a:ext cx="7043420" cy="0"/>
          </a:xfrm>
          <a:custGeom>
            <a:avLst/>
            <a:gdLst/>
            <a:ahLst/>
            <a:cxnLst/>
            <a:rect l="l" t="t" r="r" b="b"/>
            <a:pathLst>
              <a:path w="7043420" h="0">
                <a:moveTo>
                  <a:pt x="0" y="0"/>
                </a:moveTo>
                <a:lnTo>
                  <a:pt x="7042974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5501220"/>
            <a:ext cx="2138362" cy="1141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7385" rIns="0" bIns="0" rtlCol="0" vert="horz">
            <a:spAutoFit/>
          </a:bodyPr>
          <a:lstStyle/>
          <a:p>
            <a:pPr marL="831850" marR="5080" indent="69215">
              <a:lnSpc>
                <a:spcPts val="4300"/>
              </a:lnSpc>
            </a:pPr>
            <a:r>
              <a:rPr dirty="0" sz="3600" spc="-25">
                <a:solidFill>
                  <a:srgbClr val="FFFF00"/>
                </a:solidFill>
                <a:latin typeface="Franklin Gothic Medium"/>
                <a:cs typeface="Franklin Gothic Medium"/>
              </a:rPr>
              <a:t>Mob</a:t>
            </a:r>
            <a:r>
              <a:rPr dirty="0" sz="3600" spc="-25">
                <a:solidFill>
                  <a:srgbClr val="FFFB00"/>
                </a:solidFill>
                <a:latin typeface="Franklin Gothic Medium"/>
                <a:cs typeface="Franklin Gothic Medium"/>
              </a:rPr>
              <a:t>ile Phone </a:t>
            </a:r>
            <a:r>
              <a:rPr dirty="0" sz="3600" spc="-25">
                <a:solidFill>
                  <a:srgbClr val="FFFF00"/>
                </a:solidFill>
                <a:latin typeface="Franklin Gothic Medium"/>
                <a:cs typeface="Franklin Gothic Medium"/>
              </a:rPr>
              <a:t>Us</a:t>
            </a:r>
            <a:r>
              <a:rPr dirty="0" sz="3600" spc="-25">
                <a:solidFill>
                  <a:srgbClr val="FFFB00"/>
                </a:solidFill>
                <a:latin typeface="Franklin Gothic Medium"/>
                <a:cs typeface="Franklin Gothic Medium"/>
              </a:rPr>
              <a:t>e </a:t>
            </a:r>
            <a:r>
              <a:rPr dirty="0" sz="3600" spc="-20">
                <a:solidFill>
                  <a:srgbClr val="FFFB00"/>
                </a:solidFill>
                <a:latin typeface="Franklin Gothic Medium"/>
                <a:cs typeface="Franklin Gothic Medium"/>
              </a:rPr>
              <a:t>and </a:t>
            </a:r>
            <a:r>
              <a:rPr dirty="0" sz="3600" spc="-30">
                <a:solidFill>
                  <a:srgbClr val="FFFB00"/>
                </a:solidFill>
                <a:latin typeface="Franklin Gothic Medium"/>
                <a:cs typeface="Franklin Gothic Medium"/>
              </a:rPr>
              <a:t>Cancer </a:t>
            </a:r>
            <a:r>
              <a:rPr dirty="0" sz="3600" spc="-20">
                <a:solidFill>
                  <a:srgbClr val="FFFB00"/>
                </a:solidFill>
                <a:latin typeface="Franklin Gothic Medium"/>
                <a:cs typeface="Franklin Gothic Medium"/>
              </a:rPr>
              <a:t>Risk:  </a:t>
            </a:r>
            <a:r>
              <a:rPr dirty="0" sz="3600" spc="-35">
                <a:solidFill>
                  <a:srgbClr val="FFFF00"/>
                </a:solidFill>
                <a:latin typeface="Franklin Gothic Medium"/>
                <a:cs typeface="Franklin Gothic Medium"/>
              </a:rPr>
              <a:t>Resea</a:t>
            </a:r>
            <a:r>
              <a:rPr dirty="0" sz="3600" spc="-35">
                <a:solidFill>
                  <a:srgbClr val="FFFB00"/>
                </a:solidFill>
                <a:latin typeface="Franklin Gothic Medium"/>
                <a:cs typeface="Franklin Gothic Medium"/>
              </a:rPr>
              <a:t>r</a:t>
            </a:r>
            <a:r>
              <a:rPr dirty="0" sz="3600" spc="-35">
                <a:solidFill>
                  <a:srgbClr val="FFFF00"/>
                </a:solidFill>
                <a:latin typeface="Franklin Gothic Medium"/>
                <a:cs typeface="Franklin Gothic Medium"/>
              </a:rPr>
              <a:t>c</a:t>
            </a:r>
            <a:r>
              <a:rPr dirty="0" sz="3600" spc="-35">
                <a:solidFill>
                  <a:srgbClr val="FFFB00"/>
                </a:solidFill>
                <a:latin typeface="Franklin Gothic Medium"/>
                <a:cs typeface="Franklin Gothic Medium"/>
              </a:rPr>
              <a:t>h </a:t>
            </a:r>
            <a:r>
              <a:rPr dirty="0" sz="3600" spc="-15">
                <a:solidFill>
                  <a:srgbClr val="FFFF00"/>
                </a:solidFill>
                <a:latin typeface="Franklin Gothic Medium"/>
                <a:cs typeface="Franklin Gothic Medium"/>
              </a:rPr>
              <a:t>o</a:t>
            </a:r>
            <a:r>
              <a:rPr dirty="0" sz="3600" spc="-15">
                <a:solidFill>
                  <a:srgbClr val="FFFB00"/>
                </a:solidFill>
                <a:latin typeface="Franklin Gothic Medium"/>
                <a:cs typeface="Franklin Gothic Medium"/>
              </a:rPr>
              <a:t>n </a:t>
            </a:r>
            <a:r>
              <a:rPr dirty="0" sz="3600">
                <a:solidFill>
                  <a:srgbClr val="FFFB00"/>
                </a:solidFill>
                <a:latin typeface="Franklin Gothic Medium"/>
                <a:cs typeface="Franklin Gothic Medium"/>
              </a:rPr>
              <a:t>a </a:t>
            </a:r>
            <a:r>
              <a:rPr dirty="0" sz="3600" spc="-30">
                <a:solidFill>
                  <a:srgbClr val="FFFB00"/>
                </a:solidFill>
                <a:latin typeface="Franklin Gothic Medium"/>
                <a:cs typeface="Franklin Gothic Medium"/>
              </a:rPr>
              <a:t>Gr</a:t>
            </a:r>
            <a:r>
              <a:rPr dirty="0" sz="3600" spc="-30">
                <a:solidFill>
                  <a:srgbClr val="FFFF00"/>
                </a:solidFill>
                <a:latin typeface="Franklin Gothic Medium"/>
                <a:cs typeface="Franklin Gothic Medium"/>
              </a:rPr>
              <a:t>ou</a:t>
            </a:r>
            <a:r>
              <a:rPr dirty="0" sz="3600" spc="-30">
                <a:solidFill>
                  <a:srgbClr val="FFFB00"/>
                </a:solidFill>
                <a:latin typeface="Franklin Gothic Medium"/>
                <a:cs typeface="Franklin Gothic Medium"/>
              </a:rPr>
              <a:t>p </a:t>
            </a:r>
            <a:r>
              <a:rPr dirty="0" sz="3600" spc="-15">
                <a:solidFill>
                  <a:srgbClr val="FFFF00"/>
                </a:solidFill>
                <a:latin typeface="Franklin Gothic Medium"/>
                <a:cs typeface="Franklin Gothic Medium"/>
              </a:rPr>
              <a:t>2B</a:t>
            </a:r>
            <a:r>
              <a:rPr dirty="0" sz="3600" spc="-4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30">
                <a:solidFill>
                  <a:srgbClr val="FFFF00"/>
                </a:solidFill>
                <a:latin typeface="Franklin Gothic Medium"/>
                <a:cs typeface="Franklin Gothic Medium"/>
              </a:rPr>
              <a:t>Ca</a:t>
            </a:r>
            <a:r>
              <a:rPr dirty="0" sz="3600" spc="-30">
                <a:solidFill>
                  <a:srgbClr val="FFFB00"/>
                </a:solidFill>
                <a:latin typeface="Franklin Gothic Medium"/>
                <a:cs typeface="Franklin Gothic Medium"/>
              </a:rPr>
              <a:t>r</a:t>
            </a:r>
            <a:r>
              <a:rPr dirty="0" sz="3600" spc="-30">
                <a:solidFill>
                  <a:srgbClr val="FFFF00"/>
                </a:solidFill>
                <a:latin typeface="Franklin Gothic Medium"/>
                <a:cs typeface="Franklin Gothic Medium"/>
              </a:rPr>
              <a:t>c</a:t>
            </a:r>
            <a:r>
              <a:rPr dirty="0" sz="3600" spc="-30">
                <a:solidFill>
                  <a:srgbClr val="FFFB00"/>
                </a:solidFill>
                <a:latin typeface="Franklin Gothic Medium"/>
                <a:cs typeface="Franklin Gothic Medium"/>
              </a:rPr>
              <a:t>i</a:t>
            </a:r>
            <a:r>
              <a:rPr dirty="0" sz="3600" spc="-30">
                <a:solidFill>
                  <a:srgbClr val="FFFF00"/>
                </a:solidFill>
                <a:latin typeface="Franklin Gothic Medium"/>
                <a:cs typeface="Franklin Gothic Medium"/>
              </a:rPr>
              <a:t>nogen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5203" y="2067178"/>
            <a:ext cx="5843270" cy="3439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49935">
              <a:lnSpc>
                <a:spcPct val="100000"/>
              </a:lnSpc>
            </a:pP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Joe</a:t>
            </a:r>
            <a:r>
              <a:rPr dirty="0" sz="2400" spc="-5">
                <a:solidFill>
                  <a:srgbClr val="F1F1F1"/>
                </a:solidFill>
                <a:latin typeface="Times New Roman"/>
                <a:cs typeface="Times New Roman"/>
              </a:rPr>
              <a:t>l M. M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osko</a:t>
            </a:r>
            <a:r>
              <a:rPr dirty="0" sz="2400" spc="-5">
                <a:solidFill>
                  <a:srgbClr val="F1F1F1"/>
                </a:solidFill>
                <a:latin typeface="Times New Roman"/>
                <a:cs typeface="Times New Roman"/>
              </a:rPr>
              <a:t>witz, 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Ph</a:t>
            </a:r>
            <a:r>
              <a:rPr dirty="0" sz="2400" spc="-5">
                <a:solidFill>
                  <a:srgbClr val="F1F1F1"/>
                </a:solidFill>
                <a:latin typeface="Times New Roman"/>
                <a:cs typeface="Times New Roman"/>
              </a:rPr>
              <a:t>.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D</a:t>
            </a:r>
            <a:r>
              <a:rPr dirty="0" sz="2400" spc="-5">
                <a:solidFill>
                  <a:srgbClr val="F1F1F1"/>
                </a:solidFill>
                <a:latin typeface="Times New Roman"/>
                <a:cs typeface="Times New Roman"/>
              </a:rPr>
              <a:t>.,</a:t>
            </a:r>
            <a:r>
              <a:rPr dirty="0" sz="2400" spc="-8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EEEEEE"/>
                </a:solidFill>
                <a:latin typeface="Times New Roman"/>
                <a:cs typeface="Times New Roman"/>
              </a:rPr>
              <a:t>D</a:t>
            </a:r>
            <a:r>
              <a:rPr dirty="0" sz="2400" spc="-10">
                <a:solidFill>
                  <a:srgbClr val="F1F1F1"/>
                </a:solidFill>
                <a:latin typeface="Times New Roman"/>
                <a:cs typeface="Times New Roman"/>
              </a:rPr>
              <a:t>ir</a:t>
            </a:r>
            <a:r>
              <a:rPr dirty="0" sz="2400" spc="-10">
                <a:solidFill>
                  <a:srgbClr val="EEEEEE"/>
                </a:solidFill>
                <a:latin typeface="Times New Roman"/>
                <a:cs typeface="Times New Roman"/>
              </a:rPr>
              <a:t>ec</a:t>
            </a:r>
            <a:r>
              <a:rPr dirty="0" sz="2400" spc="-10">
                <a:solidFill>
                  <a:srgbClr val="F1F1F1"/>
                </a:solidFill>
                <a:latin typeface="Times New Roman"/>
                <a:cs typeface="Times New Roman"/>
              </a:rPr>
              <a:t>t</a:t>
            </a:r>
            <a:r>
              <a:rPr dirty="0" sz="2400" spc="-10">
                <a:solidFill>
                  <a:srgbClr val="EEEEEE"/>
                </a:solidFill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500">
              <a:latin typeface="Times New Roman"/>
              <a:cs typeface="Times New Roman"/>
            </a:endParaRPr>
          </a:p>
          <a:p>
            <a:pPr algn="ctr" marL="12065" marR="5080" indent="-1270">
              <a:lnSpc>
                <a:spcPct val="79900"/>
              </a:lnSpc>
            </a:pPr>
            <a:r>
              <a:rPr dirty="0" sz="2400" spc="-10">
                <a:solidFill>
                  <a:srgbClr val="EEEEEE"/>
                </a:solidFill>
                <a:latin typeface="Times New Roman"/>
                <a:cs typeface="Times New Roman"/>
              </a:rPr>
              <a:t>Center 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for Family </a:t>
            </a:r>
            <a:r>
              <a:rPr dirty="0" sz="2400" spc="-10">
                <a:solidFill>
                  <a:srgbClr val="EEEEEE"/>
                </a:solidFill>
                <a:latin typeface="Times New Roman"/>
                <a:cs typeface="Times New Roman"/>
              </a:rPr>
              <a:t>and 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Community Health UC  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Berke</a:t>
            </a:r>
            <a:r>
              <a:rPr dirty="0" sz="2400" spc="-5">
                <a:solidFill>
                  <a:srgbClr val="F1F1F1"/>
                </a:solidFill>
                <a:latin typeface="Times New Roman"/>
                <a:cs typeface="Times New Roman"/>
              </a:rPr>
              <a:t>l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ey </a:t>
            </a:r>
            <a:r>
              <a:rPr dirty="0" sz="2400" spc="-10">
                <a:solidFill>
                  <a:srgbClr val="EEEEEE"/>
                </a:solidFill>
                <a:latin typeface="Times New Roman"/>
                <a:cs typeface="Times New Roman"/>
              </a:rPr>
              <a:t>Prevention 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Research </a:t>
            </a:r>
            <a:r>
              <a:rPr dirty="0" sz="2400" spc="-10">
                <a:solidFill>
                  <a:srgbClr val="EEEEEE"/>
                </a:solidFill>
                <a:latin typeface="Times New Roman"/>
                <a:cs typeface="Times New Roman"/>
              </a:rPr>
              <a:t>Center School 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of  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Public</a:t>
            </a:r>
            <a:r>
              <a:rPr dirty="0" sz="2400" spc="-130">
                <a:solidFill>
                  <a:srgbClr val="EEEEEE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Health</a:t>
            </a:r>
            <a:endParaRPr sz="2400">
              <a:latin typeface="Times New Roman"/>
              <a:cs typeface="Times New Roman"/>
            </a:endParaRPr>
          </a:p>
          <a:p>
            <a:pPr algn="ctr" marL="12065">
              <a:lnSpc>
                <a:spcPts val="2300"/>
              </a:lnSpc>
            </a:pP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Univers</a:t>
            </a:r>
            <a:r>
              <a:rPr dirty="0" sz="2400" spc="-5">
                <a:solidFill>
                  <a:srgbClr val="F1F1F1"/>
                </a:solidFill>
                <a:latin typeface="Times New Roman"/>
                <a:cs typeface="Times New Roman"/>
              </a:rPr>
              <a:t>i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ty of California,</a:t>
            </a:r>
            <a:r>
              <a:rPr dirty="0" sz="2400" spc="-80">
                <a:solidFill>
                  <a:srgbClr val="EEEEEE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EEEEEE"/>
                </a:solidFill>
                <a:latin typeface="Times New Roman"/>
                <a:cs typeface="Times New Roman"/>
              </a:rPr>
              <a:t>Berkeley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2500">
              <a:latin typeface="Times New Roman"/>
              <a:cs typeface="Times New Roman"/>
            </a:endParaRPr>
          </a:p>
          <a:p>
            <a:pPr algn="ctr" marL="1863725" marR="1854200" indent="1270">
              <a:lnSpc>
                <a:spcPct val="79900"/>
              </a:lnSpc>
            </a:pP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CDC </a:t>
            </a:r>
            <a:r>
              <a:rPr dirty="0" sz="2400" spc="-35">
                <a:solidFill>
                  <a:srgbClr val="EEEEEE"/>
                </a:solidFill>
                <a:latin typeface="Times New Roman"/>
                <a:cs typeface="Times New Roman"/>
              </a:rPr>
              <a:t>Web</a:t>
            </a:r>
            <a:r>
              <a:rPr dirty="0" sz="2400" spc="-35">
                <a:solidFill>
                  <a:srgbClr val="F1F1F1"/>
                </a:solidFill>
                <a:latin typeface="Times New Roman"/>
                <a:cs typeface="Times New Roman"/>
              </a:rPr>
              <a:t>i</a:t>
            </a:r>
            <a:r>
              <a:rPr dirty="0" sz="2400" spc="-35">
                <a:solidFill>
                  <a:srgbClr val="EEEEEE"/>
                </a:solidFill>
                <a:latin typeface="Times New Roman"/>
                <a:cs typeface="Times New Roman"/>
              </a:rPr>
              <a:t>nar  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October 29,</a:t>
            </a:r>
            <a:r>
              <a:rPr dirty="0" sz="2400" spc="-100">
                <a:solidFill>
                  <a:srgbClr val="EEEEEE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2014</a:t>
            </a:r>
            <a:endParaRPr sz="2400">
              <a:latin typeface="Times New Roman"/>
              <a:cs typeface="Times New Roman"/>
            </a:endParaRPr>
          </a:p>
          <a:p>
            <a:pPr algn="ctr" marL="16510">
              <a:lnSpc>
                <a:spcPct val="100000"/>
              </a:lnSpc>
              <a:spcBef>
                <a:spcPts val="1625"/>
              </a:spcBef>
            </a:pPr>
            <a:r>
              <a:rPr dirty="0" sz="2400" spc="-5" u="heavy">
                <a:solidFill>
                  <a:srgbClr val="009999"/>
                </a:solidFill>
                <a:latin typeface="Arial"/>
                <a:cs typeface="Arial"/>
              </a:rPr>
              <a:t>Sa</a:t>
            </a:r>
            <a:r>
              <a:rPr dirty="0" sz="2400" spc="-5" u="heavy">
                <a:solidFill>
                  <a:srgbClr val="00A8A9"/>
                </a:solidFill>
                <a:latin typeface="Arial"/>
                <a:cs typeface="Arial"/>
              </a:rPr>
              <a:t>f</a:t>
            </a:r>
            <a:r>
              <a:rPr dirty="0" sz="2400" spc="-5" u="heavy">
                <a:solidFill>
                  <a:srgbClr val="009999"/>
                </a:solidFill>
                <a:latin typeface="Arial"/>
                <a:cs typeface="Arial"/>
              </a:rPr>
              <a:t>e</a:t>
            </a:r>
            <a:r>
              <a:rPr dirty="0" sz="2400" spc="-5" u="heavy">
                <a:solidFill>
                  <a:srgbClr val="00A8A9"/>
                </a:solidFill>
                <a:latin typeface="Arial"/>
                <a:cs typeface="Arial"/>
              </a:rPr>
              <a:t>r</a:t>
            </a:r>
            <a:r>
              <a:rPr dirty="0" sz="2400" spc="-5" u="heavy">
                <a:solidFill>
                  <a:srgbClr val="009999"/>
                </a:solidFill>
                <a:latin typeface="Arial"/>
                <a:cs typeface="Arial"/>
              </a:rPr>
              <a:t>E</a:t>
            </a:r>
            <a:r>
              <a:rPr dirty="0" sz="2400" spc="-5" u="heavy">
                <a:solidFill>
                  <a:srgbClr val="00A8A9"/>
                </a:solidFill>
                <a:latin typeface="Arial"/>
                <a:cs typeface="Arial"/>
              </a:rPr>
              <a:t>M</a:t>
            </a:r>
            <a:r>
              <a:rPr dirty="0" sz="2400" spc="-5" u="heavy">
                <a:solidFill>
                  <a:srgbClr val="009999"/>
                </a:solidFill>
                <a:latin typeface="Arial"/>
                <a:cs typeface="Arial"/>
              </a:rPr>
              <a:t>R</a:t>
            </a:r>
            <a:r>
              <a:rPr dirty="0" sz="2400" spc="-5" u="heavy">
                <a:solidFill>
                  <a:srgbClr val="00A8A9"/>
                </a:solidFill>
                <a:latin typeface="Arial"/>
                <a:cs typeface="Arial"/>
              </a:rPr>
              <a:t>.</a:t>
            </a:r>
            <a:r>
              <a:rPr dirty="0" sz="2400" spc="-5" u="heavy">
                <a:solidFill>
                  <a:srgbClr val="009999"/>
                </a:solidFill>
                <a:latin typeface="Arial"/>
                <a:cs typeface="Arial"/>
              </a:rPr>
              <a:t>co</a:t>
            </a:r>
            <a:r>
              <a:rPr dirty="0" sz="2400" spc="-5" u="heavy">
                <a:solidFill>
                  <a:srgbClr val="00A8A9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0508" y="1718729"/>
            <a:ext cx="7043420" cy="0"/>
          </a:xfrm>
          <a:custGeom>
            <a:avLst/>
            <a:gdLst/>
            <a:ahLst/>
            <a:cxnLst/>
            <a:rect l="l" t="t" r="r" b="b"/>
            <a:pathLst>
              <a:path w="7043420" h="0">
                <a:moveTo>
                  <a:pt x="0" y="0"/>
                </a:moveTo>
                <a:lnTo>
                  <a:pt x="7042974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73583" y="5501220"/>
            <a:ext cx="2265680" cy="1141730"/>
          </a:xfrm>
          <a:custGeom>
            <a:avLst/>
            <a:gdLst/>
            <a:ahLst/>
            <a:cxnLst/>
            <a:rect l="l" t="t" r="r" b="b"/>
            <a:pathLst>
              <a:path w="2265679" h="1141729">
                <a:moveTo>
                  <a:pt x="0" y="0"/>
                </a:moveTo>
                <a:lnTo>
                  <a:pt x="2265362" y="0"/>
                </a:lnTo>
                <a:lnTo>
                  <a:pt x="2265362" y="1141409"/>
                </a:lnTo>
                <a:lnTo>
                  <a:pt x="0" y="11414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73583" y="5501220"/>
            <a:ext cx="2265680" cy="1141730"/>
          </a:xfrm>
          <a:custGeom>
            <a:avLst/>
            <a:gdLst/>
            <a:ahLst/>
            <a:cxnLst/>
            <a:rect l="l" t="t" r="r" b="b"/>
            <a:pathLst>
              <a:path w="2265679" h="1141729">
                <a:moveTo>
                  <a:pt x="0" y="0"/>
                </a:moveTo>
                <a:lnTo>
                  <a:pt x="2265358" y="0"/>
                </a:lnTo>
                <a:lnTo>
                  <a:pt x="2265358" y="1141409"/>
                </a:lnTo>
                <a:lnTo>
                  <a:pt x="0" y="114140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37083" y="5614725"/>
            <a:ext cx="2138362" cy="914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10870" rIns="0" bIns="0" rtlCol="0" vert="horz">
            <a:spAutoFit/>
          </a:bodyPr>
          <a:lstStyle/>
          <a:p>
            <a:pPr algn="ctr" marL="26034" marR="5080">
              <a:lnSpc>
                <a:spcPts val="4300"/>
              </a:lnSpc>
            </a:pP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IA</a:t>
            </a:r>
            <a:r>
              <a:rPr dirty="0" sz="3600" spc="-10">
                <a:solidFill>
                  <a:srgbClr val="FFFB00"/>
                </a:solidFill>
                <a:latin typeface="Franklin Gothic Medium"/>
                <a:cs typeface="Franklin Gothic Medium"/>
              </a:rPr>
              <a:t>RC </a:t>
            </a:r>
            <a:r>
              <a:rPr dirty="0" sz="3600">
                <a:solidFill>
                  <a:srgbClr val="FFFB00"/>
                </a:solidFill>
                <a:latin typeface="Franklin Gothic Medium"/>
                <a:cs typeface="Franklin Gothic Medium"/>
              </a:rPr>
              <a:t>RF </a:t>
            </a:r>
            <a:r>
              <a:rPr dirty="0" sz="3600" spc="-20">
                <a:solidFill>
                  <a:srgbClr val="FFFF00"/>
                </a:solidFill>
                <a:latin typeface="Franklin Gothic Medium"/>
                <a:cs typeface="Franklin Gothic Medium"/>
              </a:rPr>
              <a:t>W</a:t>
            </a:r>
            <a:r>
              <a:rPr dirty="0" sz="3600" spc="-20">
                <a:solidFill>
                  <a:srgbClr val="FFFB00"/>
                </a:solidFill>
                <a:latin typeface="Franklin Gothic Medium"/>
                <a:cs typeface="Franklin Gothic Medium"/>
              </a:rPr>
              <a:t>orking </a:t>
            </a: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G</a:t>
            </a:r>
            <a:r>
              <a:rPr dirty="0" sz="3600" spc="-10">
                <a:solidFill>
                  <a:srgbClr val="FFFB00"/>
                </a:solidFill>
                <a:latin typeface="Franklin Gothic Medium"/>
                <a:cs typeface="Franklin Gothic Medium"/>
              </a:rPr>
              <a:t>roup, </a:t>
            </a:r>
            <a:r>
              <a:rPr dirty="0" sz="3600" spc="-25">
                <a:solidFill>
                  <a:srgbClr val="FFFB00"/>
                </a:solidFill>
                <a:latin typeface="Franklin Gothic Medium"/>
                <a:cs typeface="Franklin Gothic Medium"/>
              </a:rPr>
              <a:t>2011 </a:t>
            </a:r>
            <a:r>
              <a:rPr dirty="0" sz="3600" spc="-10">
                <a:solidFill>
                  <a:srgbClr val="FFFB00"/>
                </a:solidFill>
                <a:latin typeface="Franklin Gothic Medium"/>
                <a:cs typeface="Franklin Gothic Medium"/>
              </a:rPr>
              <a:t>found 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experimental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and human </a:t>
            </a: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evidence</a:t>
            </a:r>
            <a:r>
              <a:rPr dirty="0" sz="3600" spc="-7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of 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c</a:t>
            </a:r>
            <a:r>
              <a:rPr dirty="0" sz="3600" spc="-5">
                <a:solidFill>
                  <a:srgbClr val="FFFB00"/>
                </a:solidFill>
                <a:latin typeface="Franklin Gothic Medium"/>
                <a:cs typeface="Franklin Gothic Medium"/>
              </a:rPr>
              <a:t>arcinogenic</a:t>
            </a:r>
            <a:r>
              <a:rPr dirty="0" sz="3600" spc="-110">
                <a:solidFill>
                  <a:srgbClr val="FFFB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>
                <a:solidFill>
                  <a:srgbClr val="FFFB00"/>
                </a:solidFill>
                <a:latin typeface="Franklin Gothic Medium"/>
                <a:cs typeface="Franklin Gothic Medium"/>
              </a:rPr>
              <a:t>mechanisms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9415" y="3113074"/>
            <a:ext cx="6061075" cy="220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EEEEE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Weak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evidence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humans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EEEEEE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699"/>
              </a:lnSpc>
              <a:buClr>
                <a:srgbClr val="EEEEEE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Evidence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genotoxicity: 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effects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immune 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function, gene and protein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expression,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cell 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signaling, oxidative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stress,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apoptosis,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blood- 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brain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barrier.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1654" y="2514599"/>
            <a:ext cx="7280909" cy="0"/>
          </a:xfrm>
          <a:custGeom>
            <a:avLst/>
            <a:gdLst/>
            <a:ahLst/>
            <a:cxnLst/>
            <a:rect l="l" t="t" r="r" b="b"/>
            <a:pathLst>
              <a:path w="7280909" h="0">
                <a:moveTo>
                  <a:pt x="0" y="0"/>
                </a:moveTo>
                <a:lnTo>
                  <a:pt x="7280684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7626" rIns="0" bIns="0" rtlCol="0" vert="horz">
            <a:spAutoFit/>
          </a:bodyPr>
          <a:lstStyle/>
          <a:p>
            <a:pPr algn="ctr" marL="5080">
              <a:lnSpc>
                <a:spcPts val="431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Cell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Phone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Radiation</a:t>
            </a:r>
            <a:r>
              <a:rPr dirty="0" sz="3600" spc="-5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a</a:t>
            </a:r>
            <a:endParaRPr sz="3600">
              <a:latin typeface="Franklin Gothic Medium"/>
              <a:cs typeface="Franklin Gothic Medium"/>
            </a:endParaRPr>
          </a:p>
          <a:p>
            <a:pPr algn="ctr" marL="5080">
              <a:lnSpc>
                <a:spcPts val="4310"/>
              </a:lnSpc>
            </a:pPr>
            <a:r>
              <a:rPr dirty="0" sz="3600" spc="30">
                <a:solidFill>
                  <a:srgbClr val="FFFF00"/>
                </a:solidFill>
                <a:latin typeface="Arial"/>
                <a:cs typeface="Arial"/>
              </a:rPr>
              <a:t>“</a:t>
            </a:r>
            <a:r>
              <a:rPr dirty="0" sz="3600" spc="30">
                <a:solidFill>
                  <a:srgbClr val="FFFF00"/>
                </a:solidFill>
                <a:latin typeface="Franklin Gothic Medium"/>
                <a:cs typeface="Franklin Gothic Medium"/>
              </a:rPr>
              <a:t>Human</a:t>
            </a:r>
            <a:r>
              <a:rPr dirty="0" sz="3600" spc="-9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15">
                <a:solidFill>
                  <a:srgbClr val="FFFF00"/>
                </a:solidFill>
                <a:latin typeface="Franklin Gothic Medium"/>
                <a:cs typeface="Franklin Gothic Medium"/>
              </a:rPr>
              <a:t>Carcinogen</a:t>
            </a:r>
            <a:r>
              <a:rPr dirty="0" sz="3600" spc="15">
                <a:solidFill>
                  <a:srgbClr val="FFFF00"/>
                </a:solidFill>
                <a:latin typeface="Arial"/>
                <a:cs typeface="Arial"/>
              </a:rPr>
              <a:t>”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7628" y="2357602"/>
            <a:ext cx="7185025" cy="3599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000"/>
              </a:lnSpc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International Agency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Research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Cancer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the World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Health Organization,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2011: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declared cell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phone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and other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wireless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radiation:</a:t>
            </a:r>
            <a:endParaRPr sz="2400">
              <a:latin typeface="Times New Roman"/>
              <a:cs typeface="Times New Roman"/>
            </a:endParaRPr>
          </a:p>
          <a:p>
            <a:pPr algn="ctr" marL="225425">
              <a:lnSpc>
                <a:spcPct val="100000"/>
              </a:lnSpc>
              <a:spcBef>
                <a:spcPts val="685"/>
              </a:spcBef>
            </a:pPr>
            <a:r>
              <a:rPr dirty="0" sz="3300" spc="-50" b="1" i="1">
                <a:solidFill>
                  <a:srgbClr val="72BFC5"/>
                </a:solidFill>
                <a:latin typeface="Arial"/>
                <a:cs typeface="Arial"/>
              </a:rPr>
              <a:t>“</a:t>
            </a:r>
            <a:r>
              <a:rPr dirty="0" sz="3200" spc="-50" b="1" i="1">
                <a:solidFill>
                  <a:srgbClr val="83CAD0"/>
                </a:solidFill>
                <a:latin typeface="Times New Roman"/>
                <a:cs typeface="Times New Roman"/>
              </a:rPr>
              <a:t>Possible </a:t>
            </a:r>
            <a:r>
              <a:rPr dirty="0" sz="3200" spc="-5" b="1" i="1">
                <a:solidFill>
                  <a:srgbClr val="83CAD0"/>
                </a:solidFill>
                <a:latin typeface="Times New Roman"/>
                <a:cs typeface="Times New Roman"/>
              </a:rPr>
              <a:t>Human</a:t>
            </a:r>
            <a:r>
              <a:rPr dirty="0" sz="3200" spc="-25" b="1" i="1">
                <a:solidFill>
                  <a:srgbClr val="83CAD0"/>
                </a:solidFill>
                <a:latin typeface="Times New Roman"/>
                <a:cs typeface="Times New Roman"/>
              </a:rPr>
              <a:t> </a:t>
            </a:r>
            <a:r>
              <a:rPr dirty="0" sz="3200" spc="-40" b="1" i="1">
                <a:solidFill>
                  <a:srgbClr val="83CAD0"/>
                </a:solidFill>
                <a:latin typeface="Times New Roman"/>
                <a:cs typeface="Times New Roman"/>
              </a:rPr>
              <a:t>Carcinogen</a:t>
            </a:r>
            <a:r>
              <a:rPr dirty="0" sz="3300" spc="-40" b="1" i="1">
                <a:solidFill>
                  <a:srgbClr val="72BFC5"/>
                </a:solidFill>
                <a:latin typeface="Arial"/>
                <a:cs typeface="Arial"/>
              </a:rPr>
              <a:t>”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45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EHT Experts,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2013,</a:t>
            </a:r>
            <a:endParaRPr sz="2400">
              <a:latin typeface="Times New Roman"/>
              <a:cs typeface="Times New Roman"/>
            </a:endParaRPr>
          </a:p>
          <a:p>
            <a:pPr algn="ctr" marL="225425">
              <a:lnSpc>
                <a:spcPct val="100000"/>
              </a:lnSpc>
              <a:spcBef>
                <a:spcPts val="1110"/>
              </a:spcBef>
            </a:pPr>
            <a:r>
              <a:rPr dirty="0" sz="3300" spc="-50" b="1" i="1">
                <a:solidFill>
                  <a:srgbClr val="72BFC5"/>
                </a:solidFill>
                <a:latin typeface="Arial"/>
                <a:cs typeface="Arial"/>
              </a:rPr>
              <a:t>“</a:t>
            </a:r>
            <a:r>
              <a:rPr dirty="0" sz="3200" spc="-50" b="1" i="1">
                <a:solidFill>
                  <a:srgbClr val="83CAD0"/>
                </a:solidFill>
                <a:latin typeface="Times New Roman"/>
                <a:cs typeface="Times New Roman"/>
              </a:rPr>
              <a:t>Probable </a:t>
            </a:r>
            <a:r>
              <a:rPr dirty="0" sz="3200" spc="-5" b="1" i="1">
                <a:solidFill>
                  <a:srgbClr val="83CAD0"/>
                </a:solidFill>
                <a:latin typeface="Times New Roman"/>
                <a:cs typeface="Times New Roman"/>
              </a:rPr>
              <a:t>Human</a:t>
            </a:r>
            <a:r>
              <a:rPr dirty="0" sz="3200" spc="-25" b="1" i="1">
                <a:solidFill>
                  <a:srgbClr val="83CAD0"/>
                </a:solidFill>
                <a:latin typeface="Times New Roman"/>
                <a:cs typeface="Times New Roman"/>
              </a:rPr>
              <a:t> </a:t>
            </a:r>
            <a:r>
              <a:rPr dirty="0" sz="3200" spc="-35" b="1" i="1">
                <a:solidFill>
                  <a:srgbClr val="83CAD0"/>
                </a:solidFill>
                <a:latin typeface="Times New Roman"/>
                <a:cs typeface="Times New Roman"/>
              </a:rPr>
              <a:t>Carcinogen</a:t>
            </a:r>
            <a:r>
              <a:rPr dirty="0" sz="3200" spc="-35" b="1">
                <a:solidFill>
                  <a:srgbClr val="83CAD0"/>
                </a:solidFill>
                <a:latin typeface="Arial"/>
                <a:cs typeface="Arial"/>
              </a:rPr>
              <a:t>”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International Journal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Oncology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290945"/>
            <a:ext cx="22352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4523" y="1849581"/>
            <a:ext cx="7414945" cy="116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0648" y="1888070"/>
            <a:ext cx="7322820" cy="0"/>
          </a:xfrm>
          <a:custGeom>
            <a:avLst/>
            <a:gdLst/>
            <a:ahLst/>
            <a:cxnLst/>
            <a:rect l="l" t="t" r="r" b="b"/>
            <a:pathLst>
              <a:path w="7322820" h="0">
                <a:moveTo>
                  <a:pt x="0" y="0"/>
                </a:moveTo>
                <a:lnTo>
                  <a:pt x="732269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743" y="375945"/>
            <a:ext cx="7722870" cy="10833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877569">
              <a:lnSpc>
                <a:spcPts val="4300"/>
              </a:lnSpc>
              <a:tabLst>
                <a:tab pos="2108835" algn="l"/>
              </a:tabLst>
            </a:pP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IA</a:t>
            </a:r>
            <a:r>
              <a:rPr dirty="0" sz="3600" spc="-10">
                <a:solidFill>
                  <a:srgbClr val="FFFB00"/>
                </a:solidFill>
                <a:latin typeface="Franklin Gothic Medium"/>
                <a:cs typeface="Franklin Gothic Medium"/>
              </a:rPr>
              <a:t>RC	</a:t>
            </a:r>
            <a:r>
              <a:rPr dirty="0" sz="3600">
                <a:solidFill>
                  <a:srgbClr val="FFFB00"/>
                </a:solidFill>
                <a:latin typeface="Franklin Gothic Medium"/>
                <a:cs typeface="Franklin Gothic Medium"/>
              </a:rPr>
              <a:t>RF </a:t>
            </a:r>
            <a:r>
              <a:rPr dirty="0" sz="3600" spc="-10">
                <a:solidFill>
                  <a:srgbClr val="FFFB00"/>
                </a:solidFill>
                <a:latin typeface="Franklin Gothic Medium"/>
                <a:cs typeface="Franklin Gothic Medium"/>
              </a:rPr>
              <a:t>working</a:t>
            </a:r>
            <a:r>
              <a:rPr dirty="0" sz="3600" spc="-70">
                <a:solidFill>
                  <a:srgbClr val="FFFB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B00"/>
                </a:solidFill>
                <a:latin typeface="Franklin Gothic Medium"/>
                <a:cs typeface="Franklin Gothic Medium"/>
              </a:rPr>
              <a:t>group:</a:t>
            </a:r>
            <a:r>
              <a:rPr dirty="0" sz="3600" spc="-20">
                <a:solidFill>
                  <a:srgbClr val="FFFB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B00"/>
                </a:solidFill>
                <a:latin typeface="Franklin Gothic Medium"/>
                <a:cs typeface="Franklin Gothic Medium"/>
              </a:rPr>
              <a:t>Press </a:t>
            </a:r>
            <a:r>
              <a:rPr dirty="0" sz="3600">
                <a:solidFill>
                  <a:srgbClr val="FFFB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conference </a:t>
            </a:r>
            <a:r>
              <a:rPr dirty="0" sz="3600" spc="-25">
                <a:solidFill>
                  <a:srgbClr val="FFFF00"/>
                </a:solidFill>
                <a:latin typeface="Franklin Gothic Medium"/>
                <a:cs typeface="Franklin Gothic Medium"/>
              </a:rPr>
              <a:t>May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30,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2011, </a:t>
            </a:r>
            <a:r>
              <a:rPr dirty="0" sz="3600" spc="-45">
                <a:solidFill>
                  <a:srgbClr val="FFFF00"/>
                </a:solidFill>
                <a:latin typeface="Franklin Gothic Medium"/>
                <a:cs typeface="Franklin Gothic Medium"/>
              </a:rPr>
              <a:t>Lyon,</a:t>
            </a:r>
            <a:r>
              <a:rPr dirty="0" sz="3600" spc="2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25">
                <a:solidFill>
                  <a:srgbClr val="FFFF00"/>
                </a:solidFill>
                <a:latin typeface="Franklin Gothic Medium"/>
                <a:cs typeface="Franklin Gothic Medium"/>
              </a:rPr>
              <a:t>France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9275" y="2217554"/>
            <a:ext cx="8048625" cy="404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80010" indent="-342900">
              <a:lnSpc>
                <a:spcPct val="99800"/>
              </a:lnSpc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400" spc="-5" b="1">
                <a:solidFill>
                  <a:srgbClr val="DAEDEF"/>
                </a:solidFill>
                <a:latin typeface="Times New Roman"/>
                <a:cs typeface="Times New Roman"/>
              </a:rPr>
              <a:t>Committee Chair </a:t>
            </a:r>
            <a:r>
              <a:rPr dirty="0" sz="2400" spc="-5" b="1">
                <a:solidFill>
                  <a:srgbClr val="E1F0F2"/>
                </a:solidFill>
                <a:latin typeface="Times New Roman"/>
                <a:cs typeface="Times New Roman"/>
              </a:rPr>
              <a:t>Jonathan Samet: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"t</a:t>
            </a:r>
            <a:r>
              <a:rPr dirty="0" sz="2400" spc="-5" i="1">
                <a:solidFill>
                  <a:srgbClr val="83CAD0"/>
                </a:solidFill>
                <a:latin typeface="Times New Roman"/>
                <a:cs typeface="Times New Roman"/>
              </a:rPr>
              <a:t>h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e </a:t>
            </a:r>
            <a:r>
              <a:rPr dirty="0" sz="2400" spc="-10" i="1">
                <a:solidFill>
                  <a:srgbClr val="83CAD0"/>
                </a:solidFill>
                <a:latin typeface="Times New Roman"/>
                <a:cs typeface="Times New Roman"/>
              </a:rPr>
              <a:t>e</a:t>
            </a:r>
            <a:r>
              <a:rPr dirty="0" sz="2400" spc="-10" i="1">
                <a:solidFill>
                  <a:srgbClr val="72BFC5"/>
                </a:solidFill>
                <a:latin typeface="Times New Roman"/>
                <a:cs typeface="Times New Roman"/>
              </a:rPr>
              <a:t>v</a:t>
            </a:r>
            <a:r>
              <a:rPr dirty="0" sz="2400" spc="-10" i="1">
                <a:solidFill>
                  <a:srgbClr val="83CAD0"/>
                </a:solidFill>
                <a:latin typeface="Times New Roman"/>
                <a:cs typeface="Times New Roman"/>
              </a:rPr>
              <a:t>iden</a:t>
            </a:r>
            <a:r>
              <a:rPr dirty="0" sz="2400" spc="-10" i="1">
                <a:solidFill>
                  <a:srgbClr val="72BFC5"/>
                </a:solidFill>
                <a:latin typeface="Times New Roman"/>
                <a:cs typeface="Times New Roman"/>
              </a:rPr>
              <a:t>c</a:t>
            </a:r>
            <a:r>
              <a:rPr dirty="0" sz="2400" spc="-10" i="1">
                <a:solidFill>
                  <a:srgbClr val="83CAD0"/>
                </a:solidFill>
                <a:latin typeface="Times New Roman"/>
                <a:cs typeface="Times New Roman"/>
              </a:rPr>
              <a:t>e</a:t>
            </a:r>
            <a:r>
              <a:rPr dirty="0" sz="2400" spc="-10" i="1">
                <a:solidFill>
                  <a:srgbClr val="72BFC5"/>
                </a:solidFill>
                <a:latin typeface="Times New Roman"/>
                <a:cs typeface="Times New Roman"/>
              </a:rPr>
              <a:t>, </a:t>
            </a:r>
            <a:r>
              <a:rPr dirty="0" sz="2400" spc="-5" i="1">
                <a:solidFill>
                  <a:srgbClr val="83CAD0"/>
                </a:solidFill>
                <a:latin typeface="Times New Roman"/>
                <a:cs typeface="Times New Roman"/>
              </a:rPr>
              <a:t>whil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e </a:t>
            </a:r>
            <a:r>
              <a:rPr dirty="0" sz="2400" spc="-5" i="1">
                <a:solidFill>
                  <a:srgbClr val="83CAD0"/>
                </a:solidFill>
                <a:latin typeface="Times New Roman"/>
                <a:cs typeface="Times New Roman"/>
              </a:rPr>
              <a:t>stil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l  </a:t>
            </a:r>
            <a:r>
              <a:rPr dirty="0" sz="2400" spc="-10" i="1">
                <a:solidFill>
                  <a:srgbClr val="72BFC5"/>
                </a:solidFill>
                <a:latin typeface="Times New Roman"/>
                <a:cs typeface="Times New Roman"/>
              </a:rPr>
              <a:t>accumulating,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is </a:t>
            </a:r>
            <a:r>
              <a:rPr dirty="0" sz="2400" spc="-20" i="1">
                <a:solidFill>
                  <a:srgbClr val="72BFC5"/>
                </a:solidFill>
                <a:latin typeface="Times New Roman"/>
                <a:cs typeface="Times New Roman"/>
              </a:rPr>
              <a:t>strong </a:t>
            </a:r>
            <a:r>
              <a:rPr dirty="0" sz="2400" spc="-10" i="1">
                <a:solidFill>
                  <a:srgbClr val="72BFC5"/>
                </a:solidFill>
                <a:latin typeface="Times New Roman"/>
                <a:cs typeface="Times New Roman"/>
              </a:rPr>
              <a:t>enough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to support </a:t>
            </a:r>
            <a:r>
              <a:rPr dirty="0" sz="2400" i="1">
                <a:solidFill>
                  <a:srgbClr val="72BFC5"/>
                </a:solidFill>
                <a:latin typeface="Times New Roman"/>
                <a:cs typeface="Times New Roman"/>
              </a:rPr>
              <a:t>a </a:t>
            </a:r>
            <a:r>
              <a:rPr dirty="0" sz="2400" spc="-10" i="1">
                <a:solidFill>
                  <a:srgbClr val="72BFC5"/>
                </a:solidFill>
                <a:latin typeface="Times New Roman"/>
                <a:cs typeface="Times New Roman"/>
              </a:rPr>
              <a:t>conclusion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and 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the </a:t>
            </a:r>
            <a:r>
              <a:rPr dirty="0" sz="2400" spc="-5" b="1" i="1" u="heavy">
                <a:solidFill>
                  <a:srgbClr val="72BFC5"/>
                </a:solidFill>
                <a:latin typeface="Times New Roman"/>
                <a:cs typeface="Times New Roman"/>
              </a:rPr>
              <a:t>2B c</a:t>
            </a:r>
            <a:r>
              <a:rPr dirty="0" sz="2400" spc="-5" b="1" i="1" u="heavy">
                <a:solidFill>
                  <a:srgbClr val="83CAD0"/>
                </a:solidFill>
                <a:latin typeface="Times New Roman"/>
                <a:cs typeface="Times New Roman"/>
              </a:rPr>
              <a:t>l</a:t>
            </a:r>
            <a:r>
              <a:rPr dirty="0" sz="2400" spc="-5" b="1" i="1" u="heavy">
                <a:solidFill>
                  <a:srgbClr val="72BFC5"/>
                </a:solidFill>
                <a:latin typeface="Times New Roman"/>
                <a:cs typeface="Times New Roman"/>
              </a:rPr>
              <a:t>ass</a:t>
            </a:r>
            <a:r>
              <a:rPr dirty="0" sz="2400" spc="-5" b="1" i="1" u="heavy">
                <a:solidFill>
                  <a:srgbClr val="83CAD0"/>
                </a:solidFill>
                <a:latin typeface="Times New Roman"/>
                <a:cs typeface="Times New Roman"/>
              </a:rPr>
              <a:t>ifi</a:t>
            </a:r>
            <a:r>
              <a:rPr dirty="0" sz="2400" spc="-5" b="1" i="1" u="heavy">
                <a:solidFill>
                  <a:srgbClr val="72BFC5"/>
                </a:solidFill>
                <a:latin typeface="Times New Roman"/>
                <a:cs typeface="Times New Roman"/>
              </a:rPr>
              <a:t>ca</a:t>
            </a:r>
            <a:r>
              <a:rPr dirty="0" sz="2400" spc="-5" b="1" i="1" u="heavy">
                <a:solidFill>
                  <a:srgbClr val="83CAD0"/>
                </a:solidFill>
                <a:latin typeface="Times New Roman"/>
                <a:cs typeface="Times New Roman"/>
              </a:rPr>
              <a:t>ti</a:t>
            </a:r>
            <a:r>
              <a:rPr dirty="0" sz="2400" spc="-5" b="1" i="1" u="heavy">
                <a:solidFill>
                  <a:srgbClr val="72BFC5"/>
                </a:solidFill>
                <a:latin typeface="Times New Roman"/>
                <a:cs typeface="Times New Roman"/>
              </a:rPr>
              <a:t>on</a:t>
            </a:r>
            <a:r>
              <a:rPr dirty="0" sz="2400" spc="-5" i="1" u="heavy">
                <a:solidFill>
                  <a:srgbClr val="72BFC5"/>
                </a:solidFill>
                <a:latin typeface="Times New Roman"/>
                <a:cs typeface="Times New Roman"/>
              </a:rPr>
              <a:t>.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The conclusion means </a:t>
            </a:r>
            <a:r>
              <a:rPr dirty="0" sz="2400" spc="-5" i="1">
                <a:solidFill>
                  <a:srgbClr val="83CAD0"/>
                </a:solidFill>
                <a:latin typeface="Times New Roman"/>
                <a:cs typeface="Times New Roman"/>
              </a:rPr>
              <a:t>t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hat </a:t>
            </a:r>
            <a:r>
              <a:rPr dirty="0" sz="2400" spc="-25" i="1">
                <a:solidFill>
                  <a:srgbClr val="72BFC5"/>
                </a:solidFill>
                <a:latin typeface="Times New Roman"/>
                <a:cs typeface="Times New Roman"/>
              </a:rPr>
              <a:t>there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could 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be some risk, and </a:t>
            </a:r>
            <a:r>
              <a:rPr dirty="0" sz="2400" spc="-25" i="1">
                <a:solidFill>
                  <a:srgbClr val="72BFC5"/>
                </a:solidFill>
                <a:latin typeface="Times New Roman"/>
                <a:cs typeface="Times New Roman"/>
              </a:rPr>
              <a:t>therefore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we need to </a:t>
            </a:r>
            <a:r>
              <a:rPr dirty="0" sz="2400" spc="-10" i="1">
                <a:solidFill>
                  <a:srgbClr val="72BFC5"/>
                </a:solidFill>
                <a:latin typeface="Times New Roman"/>
                <a:cs typeface="Times New Roman"/>
              </a:rPr>
              <a:t>keep </a:t>
            </a:r>
            <a:r>
              <a:rPr dirty="0" sz="2400" i="1">
                <a:solidFill>
                  <a:srgbClr val="72BFC5"/>
                </a:solidFill>
                <a:latin typeface="Times New Roman"/>
                <a:cs typeface="Times New Roman"/>
              </a:rPr>
              <a:t>a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close watch for  </a:t>
            </a:r>
            <a:r>
              <a:rPr dirty="0" sz="2400" i="1">
                <a:solidFill>
                  <a:srgbClr val="72BFC5"/>
                </a:solidFill>
                <a:latin typeface="Times New Roman"/>
                <a:cs typeface="Times New Roman"/>
              </a:rPr>
              <a:t>a </a:t>
            </a:r>
            <a:r>
              <a:rPr dirty="0" sz="2400" spc="-10" i="1">
                <a:solidFill>
                  <a:srgbClr val="72BFC5"/>
                </a:solidFill>
                <a:latin typeface="Times New Roman"/>
                <a:cs typeface="Times New Roman"/>
              </a:rPr>
              <a:t>link between cell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phones and cancer</a:t>
            </a:r>
            <a:r>
              <a:rPr dirty="0" sz="2400" spc="80" i="1">
                <a:solidFill>
                  <a:srgbClr val="72BFC5"/>
                </a:solidFill>
                <a:latin typeface="Times New Roman"/>
                <a:cs typeface="Times New Roman"/>
              </a:rPr>
              <a:t>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risk."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900"/>
              </a:lnSpc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400" spc="-5" b="1">
                <a:solidFill>
                  <a:srgbClr val="DAEDEF"/>
                </a:solidFill>
                <a:latin typeface="Times New Roman"/>
                <a:cs typeface="Times New Roman"/>
              </a:rPr>
              <a:t>IARC </a:t>
            </a:r>
            <a:r>
              <a:rPr dirty="0" sz="2400" spc="-10" b="1">
                <a:solidFill>
                  <a:srgbClr val="DAEDEF"/>
                </a:solidFill>
                <a:latin typeface="Times New Roman"/>
                <a:cs typeface="Times New Roman"/>
              </a:rPr>
              <a:t>Director </a:t>
            </a:r>
            <a:r>
              <a:rPr dirty="0" sz="2400" spc="-5" b="1">
                <a:solidFill>
                  <a:srgbClr val="E1F0F2"/>
                </a:solidFill>
                <a:latin typeface="Times New Roman"/>
                <a:cs typeface="Times New Roman"/>
              </a:rPr>
              <a:t>Christopher </a:t>
            </a:r>
            <a:r>
              <a:rPr dirty="0" sz="2400" spc="-15" b="1">
                <a:solidFill>
                  <a:srgbClr val="E1F0F2"/>
                </a:solidFill>
                <a:latin typeface="Times New Roman"/>
                <a:cs typeface="Times New Roman"/>
              </a:rPr>
              <a:t>Wild: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"</a:t>
            </a:r>
            <a:r>
              <a:rPr dirty="0" sz="2400" spc="-5" i="1">
                <a:solidFill>
                  <a:srgbClr val="83CAD0"/>
                </a:solidFill>
                <a:latin typeface="Times New Roman"/>
                <a:cs typeface="Times New Roman"/>
              </a:rPr>
              <a:t>i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t </a:t>
            </a:r>
            <a:r>
              <a:rPr dirty="0" sz="2400" spc="-5" i="1">
                <a:solidFill>
                  <a:srgbClr val="83CAD0"/>
                </a:solidFill>
                <a:latin typeface="Times New Roman"/>
                <a:cs typeface="Times New Roman"/>
              </a:rPr>
              <a:t>i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s </a:t>
            </a:r>
            <a:r>
              <a:rPr dirty="0" sz="2400" spc="-5" i="1">
                <a:solidFill>
                  <a:srgbClr val="83CAD0"/>
                </a:solidFill>
                <a:latin typeface="Times New Roman"/>
                <a:cs typeface="Times New Roman"/>
              </a:rPr>
              <a:t>i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m</a:t>
            </a:r>
            <a:r>
              <a:rPr dirty="0" sz="2400" spc="-5" i="1">
                <a:solidFill>
                  <a:srgbClr val="83CAD0"/>
                </a:solidFill>
                <a:latin typeface="Times New Roman"/>
                <a:cs typeface="Times New Roman"/>
              </a:rPr>
              <a:t>po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rt</a:t>
            </a:r>
            <a:r>
              <a:rPr dirty="0" sz="2400" spc="-5" i="1">
                <a:solidFill>
                  <a:srgbClr val="83CAD0"/>
                </a:solidFill>
                <a:latin typeface="Times New Roman"/>
                <a:cs typeface="Times New Roman"/>
              </a:rPr>
              <a:t>an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t t</a:t>
            </a:r>
            <a:r>
              <a:rPr dirty="0" sz="2400" spc="-5" i="1">
                <a:solidFill>
                  <a:srgbClr val="83CAD0"/>
                </a:solidFill>
                <a:latin typeface="Times New Roman"/>
                <a:cs typeface="Times New Roman"/>
              </a:rPr>
              <a:t>ha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t  </a:t>
            </a:r>
            <a:r>
              <a:rPr dirty="0" sz="2400" spc="-10" i="1">
                <a:solidFill>
                  <a:srgbClr val="72BFC5"/>
                </a:solidFill>
                <a:latin typeface="Times New Roman"/>
                <a:cs typeface="Times New Roman"/>
              </a:rPr>
              <a:t>additional </a:t>
            </a:r>
            <a:r>
              <a:rPr dirty="0" sz="2400" spc="-30" i="1">
                <a:solidFill>
                  <a:srgbClr val="72BFC5"/>
                </a:solidFill>
                <a:latin typeface="Times New Roman"/>
                <a:cs typeface="Times New Roman"/>
              </a:rPr>
              <a:t>research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be conducted in</a:t>
            </a:r>
            <a:r>
              <a:rPr dirty="0" sz="2400" spc="-5" i="1">
                <a:solidFill>
                  <a:srgbClr val="83CAD0"/>
                </a:solidFill>
                <a:latin typeface="Times New Roman"/>
                <a:cs typeface="Times New Roman"/>
              </a:rPr>
              <a:t>t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o the </a:t>
            </a:r>
            <a:r>
              <a:rPr dirty="0" sz="2400" spc="-10" i="1">
                <a:solidFill>
                  <a:srgbClr val="72BFC5"/>
                </a:solidFill>
                <a:latin typeface="Times New Roman"/>
                <a:cs typeface="Times New Roman"/>
              </a:rPr>
              <a:t>long</a:t>
            </a:r>
            <a:r>
              <a:rPr dirty="0" sz="2450" spc="-10" i="1">
                <a:solidFill>
                  <a:srgbClr val="83CAD0"/>
                </a:solidFill>
                <a:latin typeface="Trebuchet MS"/>
                <a:cs typeface="Trebuchet MS"/>
              </a:rPr>
              <a:t>-</a:t>
            </a:r>
            <a:r>
              <a:rPr dirty="0" sz="2400" spc="-10" i="1">
                <a:solidFill>
                  <a:srgbClr val="72BFC5"/>
                </a:solidFill>
                <a:latin typeface="Times New Roman"/>
                <a:cs typeface="Times New Roman"/>
              </a:rPr>
              <a:t>term,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heavy use 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of mobile phones. </a:t>
            </a:r>
            <a:r>
              <a:rPr dirty="0" sz="2400" spc="-10" i="1">
                <a:solidFill>
                  <a:srgbClr val="72BFC5"/>
                </a:solidFill>
                <a:latin typeface="Times New Roman"/>
                <a:cs typeface="Times New Roman"/>
              </a:rPr>
              <a:t>Pending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the availability of such 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informa</a:t>
            </a:r>
            <a:r>
              <a:rPr dirty="0" sz="2400" spc="-5" i="1">
                <a:solidFill>
                  <a:srgbClr val="83CAD0"/>
                </a:solidFill>
                <a:latin typeface="Times New Roman"/>
                <a:cs typeface="Times New Roman"/>
              </a:rPr>
              <a:t>t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ion, it is impor</a:t>
            </a:r>
            <a:r>
              <a:rPr dirty="0" sz="2400" spc="-5" i="1">
                <a:solidFill>
                  <a:srgbClr val="83CAD0"/>
                </a:solidFill>
                <a:latin typeface="Times New Roman"/>
                <a:cs typeface="Times New Roman"/>
              </a:rPr>
              <a:t>t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ant to take prag</a:t>
            </a:r>
            <a:r>
              <a:rPr dirty="0" sz="2400" spc="-5" i="1">
                <a:solidFill>
                  <a:srgbClr val="83CAD0"/>
                </a:solidFill>
                <a:latin typeface="Times New Roman"/>
                <a:cs typeface="Times New Roman"/>
              </a:rPr>
              <a:t>m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atic </a:t>
            </a:r>
            <a:r>
              <a:rPr dirty="0" sz="2400" spc="-20" i="1">
                <a:solidFill>
                  <a:srgbClr val="72BFC5"/>
                </a:solidFill>
                <a:latin typeface="Times New Roman"/>
                <a:cs typeface="Times New Roman"/>
              </a:rPr>
              <a:t>measures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to  </a:t>
            </a:r>
            <a:r>
              <a:rPr dirty="0" sz="2400" spc="-20" i="1">
                <a:solidFill>
                  <a:srgbClr val="72BFC5"/>
                </a:solidFill>
                <a:latin typeface="Times New Roman"/>
                <a:cs typeface="Times New Roman"/>
              </a:rPr>
              <a:t>reduce e</a:t>
            </a:r>
            <a:r>
              <a:rPr dirty="0" sz="2400" spc="-20" i="1">
                <a:solidFill>
                  <a:srgbClr val="83CAD0"/>
                </a:solidFill>
                <a:latin typeface="Times New Roman"/>
                <a:cs typeface="Times New Roman"/>
              </a:rPr>
              <a:t>x</a:t>
            </a:r>
            <a:r>
              <a:rPr dirty="0" sz="2400" spc="-20" i="1">
                <a:solidFill>
                  <a:srgbClr val="72BFC5"/>
                </a:solidFill>
                <a:latin typeface="Times New Roman"/>
                <a:cs typeface="Times New Roman"/>
              </a:rPr>
              <a:t>posure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such as </a:t>
            </a:r>
            <a:r>
              <a:rPr dirty="0" sz="2400" spc="-20" i="1">
                <a:solidFill>
                  <a:srgbClr val="72BFC5"/>
                </a:solidFill>
                <a:latin typeface="Times New Roman"/>
                <a:cs typeface="Times New Roman"/>
              </a:rPr>
              <a:t>hands</a:t>
            </a:r>
            <a:r>
              <a:rPr dirty="0" sz="2450" spc="-20" i="1">
                <a:solidFill>
                  <a:srgbClr val="83CAD0"/>
                </a:solidFill>
                <a:latin typeface="Trebuchet MS"/>
                <a:cs typeface="Trebuchet MS"/>
              </a:rPr>
              <a:t>-</a:t>
            </a:r>
            <a:r>
              <a:rPr dirty="0" sz="2400" spc="-20" i="1">
                <a:solidFill>
                  <a:srgbClr val="72BFC5"/>
                </a:solidFill>
                <a:latin typeface="Times New Roman"/>
                <a:cs typeface="Times New Roman"/>
              </a:rPr>
              <a:t>free </a:t>
            </a:r>
            <a:r>
              <a:rPr dirty="0" sz="2400" spc="-10" i="1">
                <a:solidFill>
                  <a:srgbClr val="72BFC5"/>
                </a:solidFill>
                <a:latin typeface="Times New Roman"/>
                <a:cs typeface="Times New Roman"/>
              </a:rPr>
              <a:t>devices </a:t>
            </a:r>
            <a:r>
              <a:rPr dirty="0" sz="2400" spc="-5" i="1">
                <a:solidFill>
                  <a:srgbClr val="72BFC5"/>
                </a:solidFill>
                <a:latin typeface="Times New Roman"/>
                <a:cs typeface="Times New Roman"/>
              </a:rPr>
              <a:t>or</a:t>
            </a:r>
            <a:r>
              <a:rPr dirty="0" sz="2400" spc="155" i="1">
                <a:solidFill>
                  <a:srgbClr val="72BFC5"/>
                </a:solidFill>
                <a:latin typeface="Times New Roman"/>
                <a:cs typeface="Times New Roman"/>
              </a:rPr>
              <a:t> </a:t>
            </a:r>
            <a:r>
              <a:rPr dirty="0" sz="2400" spc="-10" i="1">
                <a:solidFill>
                  <a:srgbClr val="72BFC5"/>
                </a:solidFill>
                <a:latin typeface="Times New Roman"/>
                <a:cs typeface="Times New Roman"/>
              </a:rPr>
              <a:t>te</a:t>
            </a:r>
            <a:r>
              <a:rPr dirty="0" sz="2400" spc="-10" i="1">
                <a:solidFill>
                  <a:srgbClr val="83CAD0"/>
                </a:solidFill>
                <a:latin typeface="Times New Roman"/>
                <a:cs typeface="Times New Roman"/>
              </a:rPr>
              <a:t>x</a:t>
            </a:r>
            <a:r>
              <a:rPr dirty="0" sz="2400" spc="-10" i="1">
                <a:solidFill>
                  <a:srgbClr val="72BFC5"/>
                </a:solidFill>
                <a:latin typeface="Times New Roman"/>
                <a:cs typeface="Times New Roman"/>
              </a:rPr>
              <a:t>ting."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704" y="1718729"/>
            <a:ext cx="7710805" cy="0"/>
          </a:xfrm>
          <a:custGeom>
            <a:avLst/>
            <a:gdLst/>
            <a:ahLst/>
            <a:cxnLst/>
            <a:rect l="l" t="t" r="r" b="b"/>
            <a:pathLst>
              <a:path w="7710805" h="0">
                <a:moveTo>
                  <a:pt x="0" y="0"/>
                </a:moveTo>
                <a:lnTo>
                  <a:pt x="7710584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0594" y="174790"/>
            <a:ext cx="6849745" cy="13309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240"/>
              </a:lnSpc>
            </a:pPr>
            <a:r>
              <a:rPr dirty="0" spc="-5">
                <a:solidFill>
                  <a:srgbClr val="FFFF00"/>
                </a:solidFill>
                <a:latin typeface="Arial"/>
                <a:cs typeface="Arial"/>
              </a:rPr>
              <a:t>Journal 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dirty="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pc="-25">
                <a:solidFill>
                  <a:srgbClr val="FFFF00"/>
                </a:solidFill>
                <a:latin typeface="Arial"/>
                <a:cs typeface="Arial"/>
              </a:rPr>
              <a:t>Pathophysiology,</a:t>
            </a:r>
          </a:p>
          <a:p>
            <a:pPr algn="ctr" marL="154305">
              <a:lnSpc>
                <a:spcPts val="5240"/>
              </a:lnSpc>
            </a:pPr>
            <a:r>
              <a:rPr dirty="0" spc="-5">
                <a:solidFill>
                  <a:srgbClr val="FFFF00"/>
                </a:solidFill>
                <a:latin typeface="Arial"/>
                <a:cs typeface="Arial"/>
              </a:rPr>
              <a:t>2013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651975"/>
            <a:ext cx="8050530" cy="1947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99800"/>
              </a:lnSpc>
              <a:buChar char="•"/>
              <a:tabLst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Mobile phone radiation should be  classified as a “probable human  carcinogen,” based on new evidence since  the IARC </a:t>
            </a:r>
            <a:r>
              <a:rPr dirty="0" sz="3200" spc="-65">
                <a:solidFill>
                  <a:srgbClr val="FFFFFF"/>
                </a:solidFill>
                <a:latin typeface="Arial"/>
                <a:cs typeface="Arial"/>
              </a:rPr>
              <a:t>2011</a:t>
            </a:r>
            <a:r>
              <a:rPr dirty="0" sz="3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1" rIns="0" bIns="0" rtlCol="0" vert="horz">
            <a:spAutoFit/>
          </a:bodyPr>
          <a:lstStyle/>
          <a:p>
            <a:pPr marL="2645410" marR="5080" indent="-1177290">
              <a:lnSpc>
                <a:spcPts val="430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Hardell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&amp; </a:t>
            </a: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Interphone</a:t>
            </a:r>
            <a:r>
              <a:rPr dirty="0" sz="3600" spc="-9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studies:  </a:t>
            </a: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ipsilateral</a:t>
            </a:r>
            <a:r>
              <a:rPr dirty="0" sz="3600" spc="-10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results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0850" y="2057387"/>
            <a:ext cx="2057400" cy="1202055"/>
          </a:xfrm>
          <a:custGeom>
            <a:avLst/>
            <a:gdLst/>
            <a:ahLst/>
            <a:cxnLst/>
            <a:rect l="l" t="t" r="r" b="b"/>
            <a:pathLst>
              <a:path w="2057400" h="1202054">
                <a:moveTo>
                  <a:pt x="0" y="0"/>
                </a:moveTo>
                <a:lnTo>
                  <a:pt x="2057400" y="0"/>
                </a:lnTo>
                <a:lnTo>
                  <a:pt x="2057400" y="1201508"/>
                </a:lnTo>
                <a:lnTo>
                  <a:pt x="0" y="12015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08250" y="2057387"/>
            <a:ext cx="2057400" cy="1202055"/>
          </a:xfrm>
          <a:custGeom>
            <a:avLst/>
            <a:gdLst/>
            <a:ahLst/>
            <a:cxnLst/>
            <a:rect l="l" t="t" r="r" b="b"/>
            <a:pathLst>
              <a:path w="2057400" h="1202054">
                <a:moveTo>
                  <a:pt x="0" y="0"/>
                </a:moveTo>
                <a:lnTo>
                  <a:pt x="2057400" y="0"/>
                </a:lnTo>
                <a:lnTo>
                  <a:pt x="2057400" y="1201508"/>
                </a:lnTo>
                <a:lnTo>
                  <a:pt x="0" y="12015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65650" y="2057387"/>
            <a:ext cx="2057400" cy="1202055"/>
          </a:xfrm>
          <a:custGeom>
            <a:avLst/>
            <a:gdLst/>
            <a:ahLst/>
            <a:cxnLst/>
            <a:rect l="l" t="t" r="r" b="b"/>
            <a:pathLst>
              <a:path w="2057400" h="1202054">
                <a:moveTo>
                  <a:pt x="0" y="0"/>
                </a:moveTo>
                <a:lnTo>
                  <a:pt x="2057400" y="0"/>
                </a:lnTo>
                <a:lnTo>
                  <a:pt x="2057400" y="1201508"/>
                </a:lnTo>
                <a:lnTo>
                  <a:pt x="0" y="12015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23050" y="2057387"/>
            <a:ext cx="2057400" cy="1202055"/>
          </a:xfrm>
          <a:custGeom>
            <a:avLst/>
            <a:gdLst/>
            <a:ahLst/>
            <a:cxnLst/>
            <a:rect l="l" t="t" r="r" b="b"/>
            <a:pathLst>
              <a:path w="2057400" h="1202054">
                <a:moveTo>
                  <a:pt x="0" y="0"/>
                </a:moveTo>
                <a:lnTo>
                  <a:pt x="2057400" y="0"/>
                </a:lnTo>
                <a:lnTo>
                  <a:pt x="2057400" y="1201508"/>
                </a:lnTo>
                <a:lnTo>
                  <a:pt x="0" y="12015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44500" y="2051037"/>
          <a:ext cx="8248650" cy="4173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1"/>
                <a:gridCol w="2057401"/>
                <a:gridCol w="2057401"/>
                <a:gridCol w="2057401"/>
              </a:tblGrid>
              <a:tr h="1201510">
                <a:tc>
                  <a:txBody>
                    <a:bodyPr/>
                    <a:lstStyle/>
                    <a:p>
                      <a:pPr/>
                      <a:endParaRPr sz="3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78815" marR="649605" indent="-63500">
                        <a:lnSpc>
                          <a:spcPts val="2100"/>
                        </a:lnSpc>
                        <a:spcBef>
                          <a:spcPts val="7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Hardell  (2013)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78815" marR="444500" indent="-266700">
                        <a:lnSpc>
                          <a:spcPts val="2100"/>
                        </a:lnSpc>
                        <a:spcBef>
                          <a:spcPts val="7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Interphone 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(2010)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685">
                        <a:lnSpc>
                          <a:spcPts val="2110"/>
                        </a:lnSpc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Combined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673150">
                <a:tc>
                  <a:txBody>
                    <a:bodyPr/>
                    <a:lstStyle/>
                    <a:p>
                      <a:pPr marL="424815">
                        <a:lnSpc>
                          <a:spcPts val="201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Glioma:</a:t>
                      </a:r>
                      <a:r>
                        <a:rPr dirty="0" sz="18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overall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201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1.78*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201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0.84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201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1.22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</a:tr>
              <a:tr h="685850">
                <a:tc>
                  <a:txBody>
                    <a:bodyPr/>
                    <a:lstStyle/>
                    <a:p>
                      <a:pPr marL="399415">
                        <a:lnSpc>
                          <a:spcPts val="2080"/>
                        </a:lnSpc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Glioma:</a:t>
                      </a:r>
                      <a:r>
                        <a:rPr dirty="0" sz="1800" spc="-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≥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1640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313815">
                        <a:lnSpc>
                          <a:spcPts val="2130"/>
                        </a:lnSpc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hours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2110"/>
                        </a:lnSpc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2.94*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2110"/>
                        </a:lnSpc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1.96*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2110"/>
                        </a:lnSpc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2.29*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685850">
                <a:tc>
                  <a:txBody>
                    <a:bodyPr/>
                    <a:lstStyle/>
                    <a:p>
                      <a:pPr marL="247015" marR="88900" indent="838200">
                        <a:lnSpc>
                          <a:spcPts val="2100"/>
                        </a:lnSpc>
                        <a:spcBef>
                          <a:spcPts val="7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Acoustic 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neuroma: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overall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211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1.78*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211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0.77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211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1.16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</a:tr>
              <a:tr h="914480">
                <a:tc>
                  <a:txBody>
                    <a:bodyPr/>
                    <a:lstStyle/>
                    <a:p>
                      <a:pPr marL="907415" marR="89535" indent="76200">
                        <a:lnSpc>
                          <a:spcPts val="2100"/>
                        </a:lnSpc>
                        <a:spcBef>
                          <a:spcPts val="70"/>
                        </a:spcBef>
                      </a:pPr>
                      <a:r>
                        <a:rPr dirty="0" sz="1800" spc="-15" b="1">
                          <a:latin typeface="Arial"/>
                          <a:cs typeface="Arial"/>
                        </a:rPr>
                        <a:t>Acoustic  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ma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: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15315">
                        <a:lnSpc>
                          <a:spcPts val="214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≥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1640</a:t>
                      </a:r>
                      <a:r>
                        <a:rPr dirty="0" sz="18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hours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2110"/>
                        </a:lnSpc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3.10*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2110"/>
                        </a:lnSpc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2.33*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2110"/>
                        </a:lnSpc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2.55*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450850" y="1617129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 h="0">
                <a:moveTo>
                  <a:pt x="0" y="0"/>
                </a:moveTo>
                <a:lnTo>
                  <a:pt x="8229594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1330" y="587946"/>
            <a:ext cx="6320790" cy="10833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774700">
              <a:lnSpc>
                <a:spcPts val="430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Hardell </a:t>
            </a: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Re</a:t>
            </a:r>
            <a:r>
              <a:rPr dirty="0" sz="3600" spc="-10">
                <a:solidFill>
                  <a:srgbClr val="FFFB00"/>
                </a:solidFill>
                <a:latin typeface="Franklin Gothic Medium"/>
                <a:cs typeface="Franklin Gothic Medium"/>
              </a:rPr>
              <a:t>s</a:t>
            </a: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earch </a:t>
            </a:r>
            <a:r>
              <a:rPr dirty="0" sz="3600" spc="-10">
                <a:solidFill>
                  <a:srgbClr val="FFFB00"/>
                </a:solidFill>
                <a:latin typeface="Franklin Gothic Medium"/>
                <a:cs typeface="Franklin Gothic Medium"/>
              </a:rPr>
              <a:t>G</a:t>
            </a: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roup:  </a:t>
            </a:r>
            <a:r>
              <a:rPr dirty="0" sz="3600" spc="-15">
                <a:solidFill>
                  <a:srgbClr val="FFFF00"/>
                </a:solidFill>
                <a:latin typeface="Franklin Gothic Medium"/>
                <a:cs typeface="Franklin Gothic Medium"/>
              </a:rPr>
              <a:t>New </a:t>
            </a:r>
            <a:r>
              <a:rPr dirty="0" sz="3600" spc="-5">
                <a:solidFill>
                  <a:srgbClr val="FFFB00"/>
                </a:solidFill>
                <a:latin typeface="Franklin Gothic Medium"/>
                <a:cs typeface="Franklin Gothic Medium"/>
              </a:rPr>
              <a:t>c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ase-con</a:t>
            </a:r>
            <a:r>
              <a:rPr dirty="0" sz="3600" spc="-5">
                <a:solidFill>
                  <a:srgbClr val="FFFB00"/>
                </a:solidFill>
                <a:latin typeface="Franklin Gothic Medium"/>
                <a:cs typeface="Franklin Gothic Medium"/>
              </a:rPr>
              <a:t>t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rol s</a:t>
            </a:r>
            <a:r>
              <a:rPr dirty="0" sz="3600" spc="-5">
                <a:solidFill>
                  <a:srgbClr val="FFFB00"/>
                </a:solidFill>
                <a:latin typeface="Franklin Gothic Medium"/>
                <a:cs typeface="Franklin Gothic Medium"/>
              </a:rPr>
              <a:t>t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udies</a:t>
            </a:r>
            <a:r>
              <a:rPr dirty="0" sz="3600" spc="-7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15">
                <a:solidFill>
                  <a:srgbClr val="FFFF00"/>
                </a:solidFill>
                <a:latin typeface="Franklin Gothic Medium"/>
                <a:cs typeface="Franklin Gothic Medium"/>
              </a:rPr>
              <a:t>(2013)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71372" rIns="0" bIns="0" rtlCol="0" vert="horz">
            <a:spAutoFit/>
          </a:bodyPr>
          <a:lstStyle/>
          <a:p>
            <a:pPr marL="802640" indent="-34226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802640" algn="l"/>
              </a:tabLst>
            </a:pPr>
            <a:r>
              <a:rPr dirty="0" sz="2400" spc="-20">
                <a:solidFill>
                  <a:srgbClr val="EEEEEE"/>
                </a:solidFill>
              </a:rPr>
              <a:t>Wir</a:t>
            </a:r>
            <a:r>
              <a:rPr dirty="0" sz="2400" spc="-20">
                <a:solidFill>
                  <a:srgbClr val="F1F1F1"/>
                </a:solidFill>
              </a:rPr>
              <a:t>e</a:t>
            </a:r>
            <a:r>
              <a:rPr dirty="0" sz="2400" spc="-20">
                <a:solidFill>
                  <a:srgbClr val="EEEEEE"/>
                </a:solidFill>
              </a:rPr>
              <a:t>l</a:t>
            </a:r>
            <a:r>
              <a:rPr dirty="0" sz="2400" spc="-20">
                <a:solidFill>
                  <a:srgbClr val="F1F1F1"/>
                </a:solidFill>
              </a:rPr>
              <a:t>es</a:t>
            </a:r>
            <a:r>
              <a:rPr dirty="0" sz="2400" spc="-20">
                <a:solidFill>
                  <a:srgbClr val="EEEEEE"/>
                </a:solidFill>
              </a:rPr>
              <a:t>s </a:t>
            </a:r>
            <a:r>
              <a:rPr dirty="0" sz="2400" spc="-10">
                <a:solidFill>
                  <a:srgbClr val="F1F1F1"/>
                </a:solidFill>
              </a:rPr>
              <a:t>phon</a:t>
            </a:r>
            <a:r>
              <a:rPr dirty="0" sz="2400" spc="-10">
                <a:solidFill>
                  <a:srgbClr val="EEEEEE"/>
                </a:solidFill>
              </a:rPr>
              <a:t>e </a:t>
            </a:r>
            <a:r>
              <a:rPr dirty="0" sz="2400" spc="-5">
                <a:solidFill>
                  <a:srgbClr val="F1F1F1"/>
                </a:solidFill>
              </a:rPr>
              <a:t>us</a:t>
            </a:r>
            <a:r>
              <a:rPr dirty="0" sz="2400" spc="-5">
                <a:solidFill>
                  <a:srgbClr val="EEEEEE"/>
                </a:solidFill>
              </a:rPr>
              <a:t>e </a:t>
            </a:r>
            <a:r>
              <a:rPr dirty="0" sz="2400">
                <a:solidFill>
                  <a:srgbClr val="EEEEEE"/>
                </a:solidFill>
                <a:latin typeface="Times New Roman"/>
                <a:cs typeface="Times New Roman"/>
              </a:rPr>
              <a:t>≥ </a:t>
            </a:r>
            <a:r>
              <a:rPr dirty="0" sz="2400" spc="-5">
                <a:solidFill>
                  <a:srgbClr val="F1F1F1"/>
                </a:solidFill>
              </a:rPr>
              <a:t>2</a:t>
            </a:r>
            <a:r>
              <a:rPr dirty="0" sz="2400" spc="-5">
                <a:solidFill>
                  <a:srgbClr val="EEEEEE"/>
                </a:solidFill>
              </a:rPr>
              <a:t>5 </a:t>
            </a:r>
            <a:r>
              <a:rPr dirty="0" sz="2400" spc="-5">
                <a:solidFill>
                  <a:srgbClr val="F1F1F1"/>
                </a:solidFill>
              </a:rPr>
              <a:t>yea</a:t>
            </a:r>
            <a:r>
              <a:rPr dirty="0" sz="2400" spc="-5">
                <a:solidFill>
                  <a:srgbClr val="EEEEEE"/>
                </a:solidFill>
              </a:rPr>
              <a:t>rs </a:t>
            </a:r>
            <a:r>
              <a:rPr dirty="0" sz="2400" spc="-10">
                <a:solidFill>
                  <a:srgbClr val="EEEEEE"/>
                </a:solidFill>
              </a:rPr>
              <a:t>(</a:t>
            </a:r>
            <a:r>
              <a:rPr dirty="0" sz="2400" spc="-10">
                <a:solidFill>
                  <a:srgbClr val="F1F1F1"/>
                </a:solidFill>
              </a:rPr>
              <a:t>2007</a:t>
            </a:r>
            <a:r>
              <a:rPr dirty="0" sz="2400" spc="-10">
                <a:solidFill>
                  <a:srgbClr val="EEEEEE"/>
                </a:solidFill>
              </a:rPr>
              <a:t>-</a:t>
            </a:r>
            <a:r>
              <a:rPr dirty="0" sz="2400" spc="-75">
                <a:solidFill>
                  <a:srgbClr val="EEEEEE"/>
                </a:solidFill>
              </a:rPr>
              <a:t> </a:t>
            </a:r>
            <a:r>
              <a:rPr dirty="0" sz="2400" spc="-10">
                <a:solidFill>
                  <a:srgbClr val="F1F1F1"/>
                </a:solidFill>
              </a:rPr>
              <a:t>2009</a:t>
            </a:r>
            <a:r>
              <a:rPr dirty="0" sz="2400" spc="-10">
                <a:solidFill>
                  <a:srgbClr val="EEEEEE"/>
                </a:solidFill>
              </a:rPr>
              <a:t>).</a:t>
            </a:r>
            <a:endParaRPr sz="2400">
              <a:latin typeface="Times New Roman"/>
              <a:cs typeface="Times New Roman"/>
            </a:endParaRPr>
          </a:p>
          <a:p>
            <a:pPr marL="917575">
              <a:lnSpc>
                <a:spcPct val="100000"/>
              </a:lnSpc>
              <a:spcBef>
                <a:spcPts val="610"/>
              </a:spcBef>
            </a:pPr>
            <a:r>
              <a:rPr dirty="0" sz="2400">
                <a:solidFill>
                  <a:srgbClr val="EEEEEE"/>
                </a:solidFill>
              </a:rPr>
              <a:t>– </a:t>
            </a:r>
            <a:r>
              <a:rPr dirty="0" sz="2400" spc="-20">
                <a:solidFill>
                  <a:srgbClr val="F1F1F1"/>
                </a:solidFill>
              </a:rPr>
              <a:t>Glioma: OR </a:t>
            </a:r>
            <a:r>
              <a:rPr dirty="0" sz="2400">
                <a:solidFill>
                  <a:srgbClr val="EEEEEE"/>
                </a:solidFill>
              </a:rPr>
              <a:t>= </a:t>
            </a:r>
            <a:r>
              <a:rPr dirty="0" sz="2400" spc="-10">
                <a:solidFill>
                  <a:srgbClr val="F1F1F1"/>
                </a:solidFill>
              </a:rPr>
              <a:t>3.3 </a:t>
            </a:r>
            <a:r>
              <a:rPr dirty="0" sz="2400" spc="-5">
                <a:solidFill>
                  <a:srgbClr val="EEEEEE"/>
                </a:solidFill>
              </a:rPr>
              <a:t>(95% CI: 1.6 </a:t>
            </a:r>
            <a:r>
              <a:rPr dirty="0" sz="2400">
                <a:solidFill>
                  <a:srgbClr val="EEEEEE"/>
                </a:solidFill>
              </a:rPr>
              <a:t>–</a:t>
            </a:r>
            <a:r>
              <a:rPr dirty="0" sz="2400" spc="-165">
                <a:solidFill>
                  <a:srgbClr val="EEEEEE"/>
                </a:solidFill>
              </a:rPr>
              <a:t> </a:t>
            </a:r>
            <a:r>
              <a:rPr dirty="0" sz="2400" spc="-5">
                <a:solidFill>
                  <a:srgbClr val="EEEEEE"/>
                </a:solidFill>
              </a:rPr>
              <a:t>6.9).</a:t>
            </a:r>
            <a:endParaRPr sz="2400"/>
          </a:p>
          <a:p>
            <a:pPr marL="460375">
              <a:lnSpc>
                <a:spcPct val="100000"/>
              </a:lnSpc>
              <a:spcBef>
                <a:spcPts val="780"/>
              </a:spcBef>
              <a:tabLst>
                <a:tab pos="802640" algn="l"/>
              </a:tabLst>
            </a:pPr>
            <a:r>
              <a:rPr dirty="0" sz="2400" spc="-5">
                <a:latin typeface="Arial"/>
                <a:cs typeface="Arial"/>
              </a:rPr>
              <a:t>•	</a:t>
            </a:r>
            <a:r>
              <a:rPr dirty="0" sz="2400" spc="-20">
                <a:solidFill>
                  <a:srgbClr val="EEEEEE"/>
                </a:solidFill>
              </a:rPr>
              <a:t>Wir</a:t>
            </a:r>
            <a:r>
              <a:rPr dirty="0" sz="2400" spc="-20">
                <a:solidFill>
                  <a:srgbClr val="F1F1F1"/>
                </a:solidFill>
              </a:rPr>
              <a:t>e</a:t>
            </a:r>
            <a:r>
              <a:rPr dirty="0" sz="2400" spc="-20">
                <a:solidFill>
                  <a:srgbClr val="EEEEEE"/>
                </a:solidFill>
              </a:rPr>
              <a:t>l</a:t>
            </a:r>
            <a:r>
              <a:rPr dirty="0" sz="2400" spc="-20">
                <a:solidFill>
                  <a:srgbClr val="F1F1F1"/>
                </a:solidFill>
              </a:rPr>
              <a:t>es</a:t>
            </a:r>
            <a:r>
              <a:rPr dirty="0" sz="2400" spc="-20">
                <a:solidFill>
                  <a:srgbClr val="EEEEEE"/>
                </a:solidFill>
              </a:rPr>
              <a:t>s </a:t>
            </a:r>
            <a:r>
              <a:rPr dirty="0" sz="2400" spc="-10">
                <a:solidFill>
                  <a:srgbClr val="F1F1F1"/>
                </a:solidFill>
              </a:rPr>
              <a:t>phon</a:t>
            </a:r>
            <a:r>
              <a:rPr dirty="0" sz="2400" spc="-10">
                <a:solidFill>
                  <a:srgbClr val="EEEEEE"/>
                </a:solidFill>
              </a:rPr>
              <a:t>e </a:t>
            </a:r>
            <a:r>
              <a:rPr dirty="0" sz="2400" spc="-5">
                <a:solidFill>
                  <a:srgbClr val="F1F1F1"/>
                </a:solidFill>
              </a:rPr>
              <a:t>us</a:t>
            </a:r>
            <a:r>
              <a:rPr dirty="0" sz="2400" spc="-5">
                <a:solidFill>
                  <a:srgbClr val="EEEEEE"/>
                </a:solidFill>
              </a:rPr>
              <a:t>e </a:t>
            </a:r>
            <a:r>
              <a:rPr dirty="0" sz="2400">
                <a:solidFill>
                  <a:srgbClr val="EEEEEE"/>
                </a:solidFill>
                <a:latin typeface="Times New Roman"/>
                <a:cs typeface="Times New Roman"/>
              </a:rPr>
              <a:t>≥ </a:t>
            </a:r>
            <a:r>
              <a:rPr dirty="0" sz="2400" spc="-5">
                <a:solidFill>
                  <a:srgbClr val="F1F1F1"/>
                </a:solidFill>
              </a:rPr>
              <a:t>2</a:t>
            </a:r>
            <a:r>
              <a:rPr dirty="0" sz="2400" spc="-5">
                <a:solidFill>
                  <a:srgbClr val="EEEEEE"/>
                </a:solidFill>
              </a:rPr>
              <a:t>0 </a:t>
            </a:r>
            <a:r>
              <a:rPr dirty="0" sz="2400">
                <a:solidFill>
                  <a:srgbClr val="F1F1F1"/>
                </a:solidFill>
              </a:rPr>
              <a:t>y</a:t>
            </a:r>
            <a:r>
              <a:rPr dirty="0" sz="2400">
                <a:solidFill>
                  <a:srgbClr val="EEEEEE"/>
                </a:solidFill>
              </a:rPr>
              <a:t>rs </a:t>
            </a:r>
            <a:r>
              <a:rPr dirty="0" sz="2400" spc="-10">
                <a:solidFill>
                  <a:srgbClr val="EEEEEE"/>
                </a:solidFill>
              </a:rPr>
              <a:t>(</a:t>
            </a:r>
            <a:r>
              <a:rPr dirty="0" sz="2400" spc="-10">
                <a:solidFill>
                  <a:srgbClr val="F1F1F1"/>
                </a:solidFill>
              </a:rPr>
              <a:t>1997</a:t>
            </a:r>
            <a:r>
              <a:rPr dirty="0" sz="2400" spc="-10">
                <a:solidFill>
                  <a:srgbClr val="EEEEEE"/>
                </a:solidFill>
              </a:rPr>
              <a:t>-</a:t>
            </a:r>
            <a:r>
              <a:rPr dirty="0" sz="2400" spc="-10">
                <a:solidFill>
                  <a:srgbClr val="F1F1F1"/>
                </a:solidFill>
              </a:rPr>
              <a:t>2003,</a:t>
            </a:r>
            <a:r>
              <a:rPr dirty="0" sz="2400" spc="-65">
                <a:solidFill>
                  <a:srgbClr val="F1F1F1"/>
                </a:solidFill>
              </a:rPr>
              <a:t> </a:t>
            </a:r>
            <a:r>
              <a:rPr dirty="0" sz="2400" spc="-10">
                <a:solidFill>
                  <a:srgbClr val="F1F1F1"/>
                </a:solidFill>
              </a:rPr>
              <a:t>2007</a:t>
            </a:r>
            <a:r>
              <a:rPr dirty="0" sz="2400" spc="-10">
                <a:solidFill>
                  <a:srgbClr val="EEEEEE"/>
                </a:solidFill>
              </a:rPr>
              <a:t>-</a:t>
            </a:r>
            <a:r>
              <a:rPr dirty="0" sz="2400" spc="-10">
                <a:solidFill>
                  <a:srgbClr val="F1F1F1"/>
                </a:solidFill>
              </a:rPr>
              <a:t>2009</a:t>
            </a:r>
            <a:r>
              <a:rPr dirty="0" sz="2400" spc="-10">
                <a:solidFill>
                  <a:srgbClr val="EEEEEE"/>
                </a:solidFill>
              </a:rPr>
              <a:t>).</a:t>
            </a:r>
            <a:endParaRPr sz="2400">
              <a:latin typeface="Times New Roman"/>
              <a:cs typeface="Times New Roman"/>
            </a:endParaRPr>
          </a:p>
          <a:p>
            <a:pPr marL="917575">
              <a:lnSpc>
                <a:spcPct val="100000"/>
              </a:lnSpc>
              <a:spcBef>
                <a:spcPts val="660"/>
              </a:spcBef>
            </a:pPr>
            <a:r>
              <a:rPr dirty="0" sz="2400">
                <a:solidFill>
                  <a:srgbClr val="EEEEEE"/>
                </a:solidFill>
              </a:rPr>
              <a:t>– </a:t>
            </a:r>
            <a:r>
              <a:rPr dirty="0" sz="2400" spc="-15">
                <a:solidFill>
                  <a:srgbClr val="F1F1F1"/>
                </a:solidFill>
              </a:rPr>
              <a:t>Acoustic neuroma: </a:t>
            </a:r>
            <a:r>
              <a:rPr dirty="0" sz="2400" spc="-20">
                <a:solidFill>
                  <a:srgbClr val="F1F1F1"/>
                </a:solidFill>
              </a:rPr>
              <a:t>OR </a:t>
            </a:r>
            <a:r>
              <a:rPr dirty="0" sz="2400">
                <a:solidFill>
                  <a:srgbClr val="EEEEEE"/>
                </a:solidFill>
              </a:rPr>
              <a:t>= </a:t>
            </a:r>
            <a:r>
              <a:rPr dirty="0" sz="2400" spc="-10">
                <a:solidFill>
                  <a:srgbClr val="F1F1F1"/>
                </a:solidFill>
              </a:rPr>
              <a:t>4.4 </a:t>
            </a:r>
            <a:r>
              <a:rPr dirty="0" sz="2400" spc="-5">
                <a:solidFill>
                  <a:srgbClr val="EEEEEE"/>
                </a:solidFill>
              </a:rPr>
              <a:t>(95% CI: 2.2 </a:t>
            </a:r>
            <a:r>
              <a:rPr dirty="0" sz="2400">
                <a:solidFill>
                  <a:srgbClr val="EEEEEE"/>
                </a:solidFill>
              </a:rPr>
              <a:t>–</a:t>
            </a:r>
            <a:r>
              <a:rPr dirty="0" sz="2400" spc="-285">
                <a:solidFill>
                  <a:srgbClr val="EEEEEE"/>
                </a:solidFill>
              </a:rPr>
              <a:t> </a:t>
            </a:r>
            <a:r>
              <a:rPr dirty="0" sz="2400" spc="-5">
                <a:solidFill>
                  <a:srgbClr val="EEEEEE"/>
                </a:solidFill>
              </a:rPr>
              <a:t>9.0).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050508" y="1989658"/>
            <a:ext cx="7043420" cy="0"/>
          </a:xfrm>
          <a:custGeom>
            <a:avLst/>
            <a:gdLst/>
            <a:ahLst/>
            <a:cxnLst/>
            <a:rect l="l" t="t" r="r" b="b"/>
            <a:pathLst>
              <a:path w="7043420" h="0">
                <a:moveTo>
                  <a:pt x="0" y="0"/>
                </a:moveTo>
                <a:lnTo>
                  <a:pt x="7042974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6181" rIns="0" bIns="0" rtlCol="0" vert="horz">
            <a:spAutoFit/>
          </a:bodyPr>
          <a:lstStyle/>
          <a:p>
            <a:pPr marL="2960370" marR="5080" indent="-666750">
              <a:lnSpc>
                <a:spcPts val="4300"/>
              </a:lnSpc>
            </a:pP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FCC standards for cell phones  unchanged for 19</a:t>
            </a:r>
            <a:r>
              <a:rPr dirty="0" sz="36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years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9823" y="2967037"/>
            <a:ext cx="6689725" cy="3680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  <a:tabLst>
                <a:tab pos="3528695" algn="l"/>
              </a:tabLst>
            </a:pPr>
            <a:r>
              <a:rPr dirty="0" sz="2000" spc="-5">
                <a:solidFill>
                  <a:srgbClr val="D1D1F0"/>
                </a:solidFill>
                <a:latin typeface="Arial"/>
                <a:cs typeface="Arial"/>
              </a:rPr>
              <a:t>1997  typical  user</a:t>
            </a:r>
            <a:r>
              <a:rPr dirty="0" sz="2000" spc="-170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D1D1F0"/>
                </a:solidFill>
                <a:latin typeface="Arial"/>
                <a:cs typeface="Arial"/>
              </a:rPr>
              <a:t>was</a:t>
            </a:r>
            <a:r>
              <a:rPr dirty="0" sz="2000" spc="305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D1D1F0"/>
                </a:solidFill>
                <a:latin typeface="Arial"/>
                <a:cs typeface="Arial"/>
              </a:rPr>
              <a:t>military,	medical, or</a:t>
            </a:r>
            <a:r>
              <a:rPr dirty="0" sz="2000" spc="-15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D1D1F0"/>
                </a:solidFill>
                <a:latin typeface="Arial"/>
                <a:cs typeface="Arial"/>
              </a:rPr>
              <a:t>business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dirty="0" sz="2000" spc="-5">
                <a:solidFill>
                  <a:srgbClr val="D1D1F0"/>
                </a:solidFill>
                <a:latin typeface="Arial"/>
                <a:cs typeface="Arial"/>
              </a:rPr>
              <a:t>Average call took less than 6</a:t>
            </a:r>
            <a:r>
              <a:rPr dirty="0" sz="2000" spc="60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D1D1F0"/>
                </a:solidFill>
                <a:latin typeface="Arial"/>
                <a:cs typeface="Arial"/>
              </a:rPr>
              <a:t>minutes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algn="ctr" marL="167640" marR="160020">
              <a:lnSpc>
                <a:spcPct val="100000"/>
              </a:lnSpc>
              <a:spcBef>
                <a:spcPts val="1500"/>
              </a:spcBef>
            </a:pPr>
            <a:r>
              <a:rPr dirty="0" sz="2000" spc="-5">
                <a:solidFill>
                  <a:srgbClr val="D1D1F0"/>
                </a:solidFill>
                <a:latin typeface="Arial"/>
                <a:cs typeface="Arial"/>
              </a:rPr>
              <a:t>Employs the head </a:t>
            </a:r>
            <a:r>
              <a:rPr dirty="0" sz="2000">
                <a:solidFill>
                  <a:srgbClr val="D1D1F0"/>
                </a:solidFill>
                <a:latin typeface="Arial"/>
                <a:cs typeface="Arial"/>
              </a:rPr>
              <a:t>of </a:t>
            </a:r>
            <a:r>
              <a:rPr dirty="0" sz="2000" spc="-5">
                <a:solidFill>
                  <a:srgbClr val="D1D1F0"/>
                </a:solidFill>
                <a:latin typeface="Arial"/>
                <a:cs typeface="Arial"/>
              </a:rPr>
              <a:t>a 220 lb male </a:t>
            </a:r>
            <a:r>
              <a:rPr dirty="0" sz="2000">
                <a:solidFill>
                  <a:srgbClr val="D1D1F0"/>
                </a:solidFill>
                <a:latin typeface="Arial"/>
                <a:cs typeface="Arial"/>
              </a:rPr>
              <a:t>at </a:t>
            </a:r>
            <a:r>
              <a:rPr dirty="0" sz="2000" spc="-5">
                <a:solidFill>
                  <a:srgbClr val="D1D1F0"/>
                </a:solidFill>
                <a:latin typeface="Arial"/>
                <a:cs typeface="Arial"/>
              </a:rPr>
              <a:t>the 98% </a:t>
            </a:r>
            <a:r>
              <a:rPr dirty="0" sz="2000">
                <a:solidFill>
                  <a:srgbClr val="D1D1F0"/>
                </a:solidFill>
                <a:latin typeface="Arial"/>
                <a:cs typeface="Arial"/>
              </a:rPr>
              <a:t>of </a:t>
            </a:r>
            <a:r>
              <a:rPr dirty="0" sz="2000" spc="-5">
                <a:solidFill>
                  <a:srgbClr val="D1D1F0"/>
                </a:solidFill>
                <a:latin typeface="Arial"/>
                <a:cs typeface="Arial"/>
              </a:rPr>
              <a:t>military  </a:t>
            </a:r>
            <a:r>
              <a:rPr dirty="0" sz="2000" spc="-5">
                <a:solidFill>
                  <a:srgbClr val="D1D1F0"/>
                </a:solidFill>
                <a:latin typeface="Arial"/>
                <a:cs typeface="Arial"/>
              </a:rPr>
              <a:t>recruits in</a:t>
            </a:r>
            <a:r>
              <a:rPr dirty="0" sz="2000" spc="-35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D1D1F0"/>
                </a:solidFill>
                <a:latin typeface="Arial"/>
                <a:cs typeface="Arial"/>
              </a:rPr>
              <a:t>1989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 marR="5080" indent="451484">
              <a:lnSpc>
                <a:spcPct val="129200"/>
              </a:lnSpc>
            </a:pPr>
            <a:r>
              <a:rPr dirty="0" sz="2000" spc="-5">
                <a:solidFill>
                  <a:srgbClr val="D1D1F0"/>
                </a:solidFill>
                <a:latin typeface="Arial"/>
                <a:cs typeface="Arial"/>
              </a:rPr>
              <a:t>Designed to avoid heating after </a:t>
            </a:r>
            <a:r>
              <a:rPr dirty="0" sz="2000">
                <a:solidFill>
                  <a:srgbClr val="D1D1F0"/>
                </a:solidFill>
                <a:latin typeface="Arial"/>
                <a:cs typeface="Arial"/>
              </a:rPr>
              <a:t>short </a:t>
            </a:r>
            <a:r>
              <a:rPr dirty="0" sz="2000" spc="-5">
                <a:solidFill>
                  <a:srgbClr val="D1D1F0"/>
                </a:solidFill>
                <a:latin typeface="Arial"/>
                <a:cs typeface="Arial"/>
              </a:rPr>
              <a:t>period </a:t>
            </a:r>
            <a:r>
              <a:rPr dirty="0" sz="2000">
                <a:solidFill>
                  <a:srgbClr val="D1D1F0"/>
                </a:solidFill>
                <a:latin typeface="Arial"/>
                <a:cs typeface="Arial"/>
              </a:rPr>
              <a:t>of </a:t>
            </a:r>
            <a:r>
              <a:rPr dirty="0" sz="2000" spc="-5">
                <a:solidFill>
                  <a:srgbClr val="D1D1F0"/>
                </a:solidFill>
                <a:latin typeface="Arial"/>
                <a:cs typeface="Arial"/>
              </a:rPr>
              <a:t>time  </a:t>
            </a:r>
            <a:r>
              <a:rPr dirty="0" sz="2000" spc="-5">
                <a:solidFill>
                  <a:srgbClr val="D1D1F0"/>
                </a:solidFill>
                <a:latin typeface="Arial"/>
                <a:cs typeface="Arial"/>
              </a:rPr>
              <a:t>Does </a:t>
            </a:r>
            <a:r>
              <a:rPr dirty="0" sz="2000">
                <a:solidFill>
                  <a:srgbClr val="D1D1F0"/>
                </a:solidFill>
                <a:latin typeface="Arial"/>
                <a:cs typeface="Arial"/>
              </a:rPr>
              <a:t>not </a:t>
            </a:r>
            <a:r>
              <a:rPr dirty="0" sz="2000" spc="-5">
                <a:solidFill>
                  <a:srgbClr val="D1D1F0"/>
                </a:solidFill>
                <a:latin typeface="Arial"/>
                <a:cs typeface="Arial"/>
              </a:rPr>
              <a:t>consider growing evidence </a:t>
            </a:r>
            <a:r>
              <a:rPr dirty="0" sz="2000">
                <a:solidFill>
                  <a:srgbClr val="D1D1F0"/>
                </a:solidFill>
                <a:latin typeface="Arial"/>
                <a:cs typeface="Arial"/>
              </a:rPr>
              <a:t>of </a:t>
            </a:r>
            <a:r>
              <a:rPr dirty="0" sz="2000" spc="-5">
                <a:solidFill>
                  <a:srgbClr val="D1D1F0"/>
                </a:solidFill>
                <a:latin typeface="Arial"/>
                <a:cs typeface="Arial"/>
              </a:rPr>
              <a:t>nonthermal</a:t>
            </a:r>
            <a:r>
              <a:rPr dirty="0" sz="2000" spc="105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D1D1F0"/>
                </a:solidFill>
                <a:latin typeface="Arial"/>
                <a:cs typeface="Arial"/>
              </a:rPr>
              <a:t>impacts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spc="-5">
                <a:solidFill>
                  <a:srgbClr val="D1D1F0"/>
                </a:solidFill>
                <a:latin typeface="Arial"/>
                <a:cs typeface="Arial"/>
              </a:rPr>
              <a:t>from chronic exposures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" y="66675"/>
            <a:ext cx="2143125" cy="2143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785" rIns="0" bIns="0" rtlCol="0" vert="horz">
            <a:spAutoFit/>
          </a:bodyPr>
          <a:lstStyle/>
          <a:p>
            <a:pPr marL="3164840" marR="5080" indent="-2636520">
              <a:lnSpc>
                <a:spcPts val="4300"/>
              </a:lnSpc>
            </a:pPr>
            <a:r>
              <a:rPr dirty="0" sz="3600" spc="-30">
                <a:solidFill>
                  <a:srgbClr val="FFFF00"/>
                </a:solidFill>
                <a:latin typeface="Franklin Gothic Medium"/>
                <a:cs typeface="Franklin Gothic Medium"/>
              </a:rPr>
              <a:t>CERENAT </a:t>
            </a:r>
            <a:r>
              <a:rPr dirty="0" sz="3600" spc="-30">
                <a:solidFill>
                  <a:srgbClr val="FFFB00"/>
                </a:solidFill>
                <a:latin typeface="Franklin Gothic Medium"/>
                <a:cs typeface="Franklin Gothic Medium"/>
              </a:rPr>
              <a:t>French </a:t>
            </a:r>
            <a:r>
              <a:rPr dirty="0" sz="3600" spc="-10">
                <a:solidFill>
                  <a:srgbClr val="FFFB00"/>
                </a:solidFill>
                <a:latin typeface="Franklin Gothic Medium"/>
                <a:cs typeface="Franklin Gothic Medium"/>
              </a:rPr>
              <a:t>National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cas</a:t>
            </a:r>
            <a:r>
              <a:rPr dirty="0" sz="3600" spc="-5">
                <a:solidFill>
                  <a:srgbClr val="FFFB00"/>
                </a:solidFill>
                <a:latin typeface="Franklin Gothic Medium"/>
                <a:cs typeface="Franklin Gothic Medium"/>
              </a:rPr>
              <a:t>e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-con</a:t>
            </a:r>
            <a:r>
              <a:rPr dirty="0" sz="3600" spc="-5">
                <a:solidFill>
                  <a:srgbClr val="FFFB00"/>
                </a:solidFill>
                <a:latin typeface="Franklin Gothic Medium"/>
                <a:cs typeface="Franklin Gothic Medium"/>
              </a:rPr>
              <a:t>t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rol  </a:t>
            </a:r>
            <a:r>
              <a:rPr dirty="0" sz="3600" spc="-25">
                <a:solidFill>
                  <a:srgbClr val="FFFF00"/>
                </a:solidFill>
                <a:latin typeface="Franklin Gothic Medium"/>
                <a:cs typeface="Franklin Gothic Medium"/>
              </a:rPr>
              <a:t>s</a:t>
            </a:r>
            <a:r>
              <a:rPr dirty="0" sz="3600" spc="-25">
                <a:solidFill>
                  <a:srgbClr val="FFFB00"/>
                </a:solidFill>
                <a:latin typeface="Franklin Gothic Medium"/>
                <a:cs typeface="Franklin Gothic Medium"/>
              </a:rPr>
              <a:t>t</a:t>
            </a:r>
            <a:r>
              <a:rPr dirty="0" sz="3600" spc="-25">
                <a:solidFill>
                  <a:srgbClr val="FFFF00"/>
                </a:solidFill>
                <a:latin typeface="Franklin Gothic Medium"/>
                <a:cs typeface="Franklin Gothic Medium"/>
              </a:rPr>
              <a:t>udy,</a:t>
            </a:r>
            <a:r>
              <a:rPr dirty="0" sz="3600" spc="-8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30">
                <a:solidFill>
                  <a:srgbClr val="FFFF00"/>
                </a:solidFill>
                <a:latin typeface="Franklin Gothic Medium"/>
                <a:cs typeface="Franklin Gothic Medium"/>
              </a:rPr>
              <a:t>2014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1840" y="1816747"/>
            <a:ext cx="5876290" cy="1668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433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•	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France: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4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areas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(2004-2006).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1899"/>
              </a:lnSpc>
              <a:spcBef>
                <a:spcPts val="6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253 gliomas, 194 meningiomas, 892 matched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controls.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Cumulative call time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≥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896</a:t>
            </a:r>
            <a:r>
              <a:rPr dirty="0" sz="2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hours.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9040" y="3554742"/>
            <a:ext cx="1915160" cy="832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8145" indent="-385445">
              <a:lnSpc>
                <a:spcPct val="100000"/>
              </a:lnSpc>
              <a:buChar char="–"/>
              <a:tabLst>
                <a:tab pos="398145" algn="l"/>
              </a:tabLst>
            </a:pP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glioma</a:t>
            </a:r>
            <a:endParaRPr sz="2400">
              <a:latin typeface="Times New Roman"/>
              <a:cs typeface="Times New Roman"/>
            </a:endParaRPr>
          </a:p>
          <a:p>
            <a:pPr marL="398145" indent="-385445">
              <a:lnSpc>
                <a:spcPct val="100000"/>
              </a:lnSpc>
              <a:spcBef>
                <a:spcPts val="705"/>
              </a:spcBef>
              <a:buChar char="–"/>
              <a:tabLst>
                <a:tab pos="398145" algn="l"/>
              </a:tabLst>
            </a:pP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meningioma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8085" y="3554742"/>
            <a:ext cx="2853055" cy="832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=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2.89 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(1.41,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5.93).</a:t>
            </a:r>
            <a:endParaRPr sz="24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705"/>
              </a:spcBef>
            </a:pP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=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2.57 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(1.02,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6.44).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1242" y="5695369"/>
            <a:ext cx="5018405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0" i="1">
                <a:solidFill>
                  <a:srgbClr val="FFFFFF"/>
                </a:solidFill>
                <a:latin typeface="Times New Roman"/>
                <a:cs typeface="Times New Roman"/>
              </a:rPr>
              <a:t>Coureau </a:t>
            </a:r>
            <a:r>
              <a:rPr dirty="0" sz="1800" spc="-10" i="1">
                <a:solidFill>
                  <a:srgbClr val="FFFFFF"/>
                </a:solidFill>
                <a:latin typeface="Times New Roman"/>
                <a:cs typeface="Times New Roman"/>
              </a:rPr>
              <a:t>et al. </a:t>
            </a:r>
            <a:r>
              <a:rPr dirty="0" sz="1800" spc="-5" i="1">
                <a:solidFill>
                  <a:srgbClr val="FFFFFF"/>
                </a:solidFill>
                <a:latin typeface="Times New Roman"/>
                <a:cs typeface="Times New Roman"/>
              </a:rPr>
              <a:t>Occup. </a:t>
            </a:r>
            <a:r>
              <a:rPr dirty="0" sz="1800" spc="-20" i="1">
                <a:solidFill>
                  <a:srgbClr val="FFFFFF"/>
                </a:solidFill>
                <a:latin typeface="Times New Roman"/>
                <a:cs typeface="Times New Roman"/>
              </a:rPr>
              <a:t>Environ. </a:t>
            </a:r>
            <a:r>
              <a:rPr dirty="0" sz="1800" spc="-10" i="1">
                <a:solidFill>
                  <a:srgbClr val="FFFFFF"/>
                </a:solidFill>
                <a:latin typeface="Times New Roman"/>
                <a:cs typeface="Times New Roman"/>
              </a:rPr>
              <a:t>Med. 7:514-522.</a:t>
            </a:r>
            <a:r>
              <a:rPr dirty="0" sz="1800" spc="16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Times New Roman"/>
                <a:cs typeface="Times New Roman"/>
              </a:rPr>
              <a:t>2014.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71840" y="1312329"/>
            <a:ext cx="6000750" cy="0"/>
          </a:xfrm>
          <a:custGeom>
            <a:avLst/>
            <a:gdLst/>
            <a:ahLst/>
            <a:cxnLst/>
            <a:rect l="l" t="t" r="r" b="b"/>
            <a:pathLst>
              <a:path w="6000750" h="0">
                <a:moveTo>
                  <a:pt x="0" y="0"/>
                </a:moveTo>
                <a:lnTo>
                  <a:pt x="6000325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9614" y="406425"/>
            <a:ext cx="5644515" cy="1103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431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Glioma risk</a:t>
            </a:r>
            <a:r>
              <a:rPr dirty="0" sz="3600" spc="-7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consistency:</a:t>
            </a:r>
            <a:endParaRPr sz="3600">
              <a:latin typeface="Franklin Gothic Medium"/>
              <a:cs typeface="Franklin Gothic Medium"/>
            </a:endParaRPr>
          </a:p>
          <a:p>
            <a:pPr algn="ctr">
              <a:lnSpc>
                <a:spcPts val="4310"/>
              </a:lnSpc>
            </a:pP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3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recent case-control</a:t>
            </a:r>
            <a:r>
              <a:rPr dirty="0" sz="3600" spc="-8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studies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1" y="2607741"/>
            <a:ext cx="1261745" cy="1476375"/>
          </a:xfrm>
          <a:custGeom>
            <a:avLst/>
            <a:gdLst/>
            <a:ahLst/>
            <a:cxnLst/>
            <a:rect l="l" t="t" r="r" b="b"/>
            <a:pathLst>
              <a:path w="1261745" h="1476375">
                <a:moveTo>
                  <a:pt x="0" y="0"/>
                </a:moveTo>
                <a:lnTo>
                  <a:pt x="1261756" y="0"/>
                </a:lnTo>
                <a:lnTo>
                  <a:pt x="1261756" y="1475981"/>
                </a:lnTo>
                <a:lnTo>
                  <a:pt x="0" y="14759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28557" y="2607741"/>
            <a:ext cx="1405255" cy="1476375"/>
          </a:xfrm>
          <a:custGeom>
            <a:avLst/>
            <a:gdLst/>
            <a:ahLst/>
            <a:cxnLst/>
            <a:rect l="l" t="t" r="r" b="b"/>
            <a:pathLst>
              <a:path w="1405254" h="1476375">
                <a:moveTo>
                  <a:pt x="0" y="0"/>
                </a:moveTo>
                <a:lnTo>
                  <a:pt x="1405242" y="0"/>
                </a:lnTo>
                <a:lnTo>
                  <a:pt x="1405242" y="1475981"/>
                </a:lnTo>
                <a:lnTo>
                  <a:pt x="0" y="14759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33800" y="2607741"/>
            <a:ext cx="1447800" cy="1476375"/>
          </a:xfrm>
          <a:custGeom>
            <a:avLst/>
            <a:gdLst/>
            <a:ahLst/>
            <a:cxnLst/>
            <a:rect l="l" t="t" r="r" b="b"/>
            <a:pathLst>
              <a:path w="1447800" h="1476375">
                <a:moveTo>
                  <a:pt x="0" y="0"/>
                </a:moveTo>
                <a:lnTo>
                  <a:pt x="1447800" y="0"/>
                </a:lnTo>
                <a:lnTo>
                  <a:pt x="1447800" y="1475981"/>
                </a:lnTo>
                <a:lnTo>
                  <a:pt x="0" y="14759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81600" y="2607741"/>
            <a:ext cx="1510030" cy="1476375"/>
          </a:xfrm>
          <a:custGeom>
            <a:avLst/>
            <a:gdLst/>
            <a:ahLst/>
            <a:cxnLst/>
            <a:rect l="l" t="t" r="r" b="b"/>
            <a:pathLst>
              <a:path w="1510029" h="1476375">
                <a:moveTo>
                  <a:pt x="0" y="0"/>
                </a:moveTo>
                <a:lnTo>
                  <a:pt x="1509814" y="0"/>
                </a:lnTo>
                <a:lnTo>
                  <a:pt x="1509814" y="1475981"/>
                </a:lnTo>
                <a:lnTo>
                  <a:pt x="0" y="14759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91414" y="2607741"/>
            <a:ext cx="1386205" cy="1476375"/>
          </a:xfrm>
          <a:custGeom>
            <a:avLst/>
            <a:gdLst/>
            <a:ahLst/>
            <a:cxnLst/>
            <a:rect l="l" t="t" r="r" b="b"/>
            <a:pathLst>
              <a:path w="1386204" h="1476375">
                <a:moveTo>
                  <a:pt x="0" y="0"/>
                </a:moveTo>
                <a:lnTo>
                  <a:pt x="1385785" y="0"/>
                </a:lnTo>
                <a:lnTo>
                  <a:pt x="1385785" y="1475981"/>
                </a:lnTo>
                <a:lnTo>
                  <a:pt x="0" y="14759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60451" y="2601391"/>
          <a:ext cx="7029450" cy="2898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760"/>
                <a:gridCol w="1405240"/>
                <a:gridCol w="1447800"/>
                <a:gridCol w="1509820"/>
                <a:gridCol w="1385780"/>
              </a:tblGrid>
              <a:tr h="1475981">
                <a:tc>
                  <a:txBody>
                    <a:bodyPr/>
                    <a:lstStyle/>
                    <a:p>
                      <a:pPr/>
                      <a:endParaRPr sz="3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8615" marR="109855" indent="-254000">
                        <a:lnSpc>
                          <a:spcPts val="2100"/>
                        </a:lnSpc>
                        <a:spcBef>
                          <a:spcPts val="7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Interphone 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(2010)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3189" marR="124460">
                        <a:lnSpc>
                          <a:spcPts val="2100"/>
                        </a:lnSpc>
                        <a:spcBef>
                          <a:spcPts val="7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phone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(App.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L="5080">
                        <a:lnSpc>
                          <a:spcPts val="2140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(2010)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12115" marR="368935" indent="-63500">
                        <a:lnSpc>
                          <a:spcPts val="2100"/>
                        </a:lnSpc>
                        <a:spcBef>
                          <a:spcPts val="7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Hardell  (2013)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9250" marR="170180" indent="-215900">
                        <a:lnSpc>
                          <a:spcPts val="2100"/>
                        </a:lnSpc>
                        <a:spcBef>
                          <a:spcPts val="70"/>
                        </a:spcBef>
                      </a:pPr>
                      <a:r>
                        <a:rPr dirty="0" sz="18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CERENAT 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(2014)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698700">
                <a:tc>
                  <a:txBody>
                    <a:bodyPr/>
                    <a:lstStyle/>
                    <a:p>
                      <a:pPr marL="513715">
                        <a:lnSpc>
                          <a:spcPts val="1980"/>
                        </a:lnSpc>
                      </a:pPr>
                      <a:r>
                        <a:rPr dirty="0" sz="1800" spc="-15" b="1">
                          <a:latin typeface="Arial"/>
                          <a:cs typeface="Arial"/>
                        </a:rPr>
                        <a:t>1640+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13715">
                        <a:lnSpc>
                          <a:spcPts val="2130"/>
                        </a:lnSpc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hours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43230">
                        <a:lnSpc>
                          <a:spcPts val="2010"/>
                        </a:lnSpc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40*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ts val="2010"/>
                        </a:lnSpc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1.82*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ts val="2010"/>
                        </a:lnSpc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1.75*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980"/>
                        </a:lnSpc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2.89*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L="4445">
                        <a:lnSpc>
                          <a:spcPts val="2130"/>
                        </a:lnSpc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(896+</a:t>
                      </a:r>
                      <a:r>
                        <a:rPr dirty="0" sz="18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hrs)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</a:tr>
              <a:tr h="711390">
                <a:tc>
                  <a:txBody>
                    <a:bodyPr/>
                    <a:lstStyle/>
                    <a:p>
                      <a:pPr marL="767715">
                        <a:lnSpc>
                          <a:spcPts val="2080"/>
                        </a:lnSpc>
                      </a:pPr>
                      <a:r>
                        <a:rPr dirty="0" sz="1800" spc="-15" b="1">
                          <a:latin typeface="Arial"/>
                          <a:cs typeface="Arial"/>
                        </a:rPr>
                        <a:t>10+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51815">
                        <a:lnSpc>
                          <a:spcPts val="2130"/>
                        </a:lnSpc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years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65455">
                        <a:lnSpc>
                          <a:spcPts val="211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98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ts val="2110"/>
                        </a:lnSpc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2.18*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ts val="2110"/>
                        </a:lnSpc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1.79*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11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1.61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050508" y="1854200"/>
            <a:ext cx="7043420" cy="0"/>
          </a:xfrm>
          <a:custGeom>
            <a:avLst/>
            <a:gdLst/>
            <a:ahLst/>
            <a:cxnLst/>
            <a:rect l="l" t="t" r="r" b="b"/>
            <a:pathLst>
              <a:path w="7043420" h="0">
                <a:moveTo>
                  <a:pt x="0" y="0"/>
                </a:moveTo>
                <a:lnTo>
                  <a:pt x="7042974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9809" rIns="0" bIns="0" rtlCol="0" vert="horz">
            <a:spAutoFit/>
          </a:bodyPr>
          <a:lstStyle/>
          <a:p>
            <a:pPr marL="1913255" marR="5080" indent="-978535">
              <a:lnSpc>
                <a:spcPts val="3800"/>
              </a:lnSpc>
            </a:pPr>
            <a:r>
              <a:rPr dirty="0" sz="32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Greatest </a:t>
            </a:r>
            <a:r>
              <a:rPr dirty="0" sz="3200">
                <a:solidFill>
                  <a:srgbClr val="FFFF00"/>
                </a:solidFill>
                <a:latin typeface="Franklin Gothic Medium"/>
                <a:cs typeface="Franklin Gothic Medium"/>
              </a:rPr>
              <a:t>Risk of </a:t>
            </a:r>
            <a:r>
              <a:rPr dirty="0" sz="32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Acoustic Neuroma </a:t>
            </a:r>
            <a:r>
              <a:rPr dirty="0" sz="3200" spc="-15">
                <a:solidFill>
                  <a:srgbClr val="FFFF00"/>
                </a:solidFill>
                <a:latin typeface="Franklin Gothic Medium"/>
                <a:cs typeface="Franklin Gothic Medium"/>
              </a:rPr>
              <a:t>for  </a:t>
            </a:r>
            <a:r>
              <a:rPr dirty="0" sz="32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Longest </a:t>
            </a:r>
            <a:r>
              <a:rPr dirty="0" sz="3200">
                <a:solidFill>
                  <a:srgbClr val="FFFF00"/>
                </a:solidFill>
                <a:latin typeface="Franklin Gothic Medium"/>
                <a:cs typeface="Franklin Gothic Medium"/>
              </a:rPr>
              <a:t>and </a:t>
            </a:r>
            <a:r>
              <a:rPr dirty="0" sz="32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Heaviest</a:t>
            </a:r>
            <a:r>
              <a:rPr dirty="0" sz="3200" spc="-2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5">
                <a:solidFill>
                  <a:srgbClr val="FFFF00"/>
                </a:solidFill>
                <a:latin typeface="Franklin Gothic Medium"/>
                <a:cs typeface="Franklin Gothic Medium"/>
              </a:rPr>
              <a:t>Users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2798" y="2344191"/>
            <a:ext cx="5054142" cy="359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51704" y="591734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 h="0">
                <a:moveTo>
                  <a:pt x="37407" y="0"/>
                </a:moveTo>
                <a:lnTo>
                  <a:pt x="0" y="0"/>
                </a:lnTo>
              </a:path>
            </a:pathLst>
          </a:custGeom>
          <a:ln w="12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51704" y="557692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 h="0">
                <a:moveTo>
                  <a:pt x="37407" y="0"/>
                </a:moveTo>
                <a:lnTo>
                  <a:pt x="0" y="0"/>
                </a:lnTo>
              </a:path>
            </a:pathLst>
          </a:custGeom>
          <a:ln w="12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51704" y="524025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 h="0">
                <a:moveTo>
                  <a:pt x="37407" y="0"/>
                </a:moveTo>
                <a:lnTo>
                  <a:pt x="0" y="0"/>
                </a:lnTo>
              </a:path>
            </a:pathLst>
          </a:custGeom>
          <a:ln w="12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51704" y="489943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 h="0">
                <a:moveTo>
                  <a:pt x="37407" y="0"/>
                </a:moveTo>
                <a:lnTo>
                  <a:pt x="0" y="0"/>
                </a:lnTo>
              </a:path>
            </a:pathLst>
          </a:custGeom>
          <a:ln w="12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51704" y="456276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 h="0">
                <a:moveTo>
                  <a:pt x="37407" y="0"/>
                </a:moveTo>
                <a:lnTo>
                  <a:pt x="0" y="0"/>
                </a:lnTo>
              </a:path>
            </a:pathLst>
          </a:custGeom>
          <a:ln w="12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51704" y="422194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 h="0">
                <a:moveTo>
                  <a:pt x="37407" y="0"/>
                </a:moveTo>
                <a:lnTo>
                  <a:pt x="0" y="0"/>
                </a:lnTo>
              </a:path>
            </a:pathLst>
          </a:custGeom>
          <a:ln w="12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51704" y="388528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 h="0">
                <a:moveTo>
                  <a:pt x="37407" y="0"/>
                </a:moveTo>
                <a:lnTo>
                  <a:pt x="0" y="0"/>
                </a:lnTo>
              </a:path>
            </a:pathLst>
          </a:custGeom>
          <a:ln w="12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51704" y="3544450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 h="0">
                <a:moveTo>
                  <a:pt x="37407" y="0"/>
                </a:moveTo>
                <a:lnTo>
                  <a:pt x="0" y="0"/>
                </a:lnTo>
              </a:path>
            </a:pathLst>
          </a:custGeom>
          <a:ln w="12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51704" y="3207789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 h="0">
                <a:moveTo>
                  <a:pt x="37407" y="0"/>
                </a:moveTo>
                <a:lnTo>
                  <a:pt x="0" y="0"/>
                </a:lnTo>
              </a:path>
            </a:pathLst>
          </a:custGeom>
          <a:ln w="12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51704" y="2866967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 h="0">
                <a:moveTo>
                  <a:pt x="37407" y="0"/>
                </a:moveTo>
                <a:lnTo>
                  <a:pt x="0" y="0"/>
                </a:lnTo>
              </a:path>
            </a:pathLst>
          </a:custGeom>
          <a:ln w="12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51704" y="252614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 h="0">
                <a:moveTo>
                  <a:pt x="37407" y="0"/>
                </a:moveTo>
                <a:lnTo>
                  <a:pt x="0" y="0"/>
                </a:lnTo>
              </a:path>
            </a:pathLst>
          </a:custGeom>
          <a:ln w="12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294739" y="5841138"/>
            <a:ext cx="189865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0.0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04124" y="5502211"/>
            <a:ext cx="181610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1.0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94739" y="5163286"/>
            <a:ext cx="189230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2.0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03515" y="4824361"/>
            <a:ext cx="182245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Corbel"/>
                <a:cs typeface="Corbel"/>
              </a:rPr>
              <a:t>3.0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94739" y="4485437"/>
            <a:ext cx="189865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4.0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00099" y="4146512"/>
            <a:ext cx="185420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5.0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94460" y="3807599"/>
            <a:ext cx="191135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6.0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06728" y="3468674"/>
            <a:ext cx="179070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7.0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94739" y="3129750"/>
            <a:ext cx="189865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8.0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94460" y="2790825"/>
            <a:ext cx="191135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9.0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38893" y="2451899"/>
            <a:ext cx="246379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dirty="0" sz="1000" spc="-5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.0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89119" y="5917732"/>
            <a:ext cx="0" cy="40640"/>
          </a:xfrm>
          <a:custGeom>
            <a:avLst/>
            <a:gdLst/>
            <a:ahLst/>
            <a:cxnLst/>
            <a:rect l="l" t="t" r="r" b="b"/>
            <a:pathLst>
              <a:path w="0" h="40639">
                <a:moveTo>
                  <a:pt x="0" y="0"/>
                </a:moveTo>
                <a:lnTo>
                  <a:pt x="0" y="40578"/>
                </a:lnTo>
              </a:path>
            </a:pathLst>
          </a:custGeom>
          <a:ln w="12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90308" y="5917732"/>
            <a:ext cx="0" cy="40640"/>
          </a:xfrm>
          <a:custGeom>
            <a:avLst/>
            <a:gdLst/>
            <a:ahLst/>
            <a:cxnLst/>
            <a:rect l="l" t="t" r="r" b="b"/>
            <a:pathLst>
              <a:path w="0" h="40639">
                <a:moveTo>
                  <a:pt x="0" y="0"/>
                </a:moveTo>
                <a:lnTo>
                  <a:pt x="0" y="40578"/>
                </a:lnTo>
              </a:path>
            </a:pathLst>
          </a:custGeom>
          <a:ln w="12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987339" y="5917732"/>
            <a:ext cx="0" cy="40640"/>
          </a:xfrm>
          <a:custGeom>
            <a:avLst/>
            <a:gdLst/>
            <a:ahLst/>
            <a:cxnLst/>
            <a:rect l="l" t="t" r="r" b="b"/>
            <a:pathLst>
              <a:path w="0" h="40639">
                <a:moveTo>
                  <a:pt x="0" y="0"/>
                </a:moveTo>
                <a:lnTo>
                  <a:pt x="0" y="40578"/>
                </a:lnTo>
              </a:path>
            </a:pathLst>
          </a:custGeom>
          <a:ln w="12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188529" y="5917732"/>
            <a:ext cx="0" cy="40640"/>
          </a:xfrm>
          <a:custGeom>
            <a:avLst/>
            <a:gdLst/>
            <a:ahLst/>
            <a:cxnLst/>
            <a:rect l="l" t="t" r="r" b="b"/>
            <a:pathLst>
              <a:path w="0" h="40639">
                <a:moveTo>
                  <a:pt x="0" y="0"/>
                </a:moveTo>
                <a:lnTo>
                  <a:pt x="0" y="40578"/>
                </a:lnTo>
              </a:path>
            </a:pathLst>
          </a:custGeom>
          <a:ln w="12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385400" y="5917732"/>
            <a:ext cx="0" cy="40640"/>
          </a:xfrm>
          <a:custGeom>
            <a:avLst/>
            <a:gdLst/>
            <a:ahLst/>
            <a:cxnLst/>
            <a:rect l="l" t="t" r="r" b="b"/>
            <a:pathLst>
              <a:path w="0" h="40639">
                <a:moveTo>
                  <a:pt x="0" y="0"/>
                </a:moveTo>
                <a:lnTo>
                  <a:pt x="0" y="40578"/>
                </a:lnTo>
              </a:path>
            </a:pathLst>
          </a:custGeom>
          <a:ln w="120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752931" y="5998612"/>
            <a:ext cx="876935" cy="320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6379" marR="5080" indent="-234315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Corbel"/>
                <a:cs typeface="Corbel"/>
              </a:rPr>
              <a:t>Analogue OR,</a:t>
            </a:r>
            <a:r>
              <a:rPr dirty="0" sz="1000" spc="-1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CI  </a:t>
            </a:r>
            <a:r>
              <a:rPr dirty="0" sz="1000" spc="-10">
                <a:solidFill>
                  <a:srgbClr val="FFFFFF"/>
                </a:solidFill>
                <a:latin typeface="Corbel"/>
                <a:cs typeface="Corbel"/>
              </a:rPr>
              <a:t>(Ca/Co)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02744" y="5998612"/>
            <a:ext cx="972819" cy="320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4005" marR="5080" indent="-28194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Digital</a:t>
            </a:r>
            <a:r>
              <a:rPr dirty="0" sz="10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(2G)</a:t>
            </a:r>
            <a:r>
              <a:rPr dirty="0" sz="10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OR,</a:t>
            </a:r>
            <a:r>
              <a:rPr dirty="0" sz="1000" spc="-7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CI  </a:t>
            </a:r>
            <a:r>
              <a:rPr dirty="0" sz="1000" spc="-10">
                <a:solidFill>
                  <a:srgbClr val="FFFFFF"/>
                </a:solidFill>
                <a:latin typeface="Corbel"/>
                <a:cs typeface="Corbel"/>
              </a:rPr>
              <a:t>(Ca/Co)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84664" y="5998612"/>
            <a:ext cx="1005840" cy="472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Digital</a:t>
            </a:r>
            <a:r>
              <a:rPr dirty="0" sz="10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(UMTS,</a:t>
            </a:r>
            <a:r>
              <a:rPr dirty="0" sz="10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3G)  </a:t>
            </a:r>
            <a:r>
              <a:rPr dirty="0" sz="1000" spc="-5">
                <a:solidFill>
                  <a:srgbClr val="FFFFFF"/>
                </a:solidFill>
                <a:latin typeface="Corbel"/>
                <a:cs typeface="Corbel"/>
              </a:rPr>
              <a:t>OR,</a:t>
            </a:r>
            <a:r>
              <a:rPr dirty="0" sz="1000" spc="-1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CI</a:t>
            </a:r>
            <a:endParaRPr sz="10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r>
              <a:rPr dirty="0" sz="1000" spc="-10">
                <a:solidFill>
                  <a:srgbClr val="FFFFFF"/>
                </a:solidFill>
                <a:latin typeface="Corbel"/>
                <a:cs typeface="Corbel"/>
              </a:rPr>
              <a:t>(Ca/Co)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59904" y="5998612"/>
            <a:ext cx="1052195" cy="472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Mobile </a:t>
            </a:r>
            <a:r>
              <a:rPr dirty="0" sz="1000" spc="-5">
                <a:solidFill>
                  <a:srgbClr val="FFFFFF"/>
                </a:solidFill>
                <a:latin typeface="Corbel"/>
                <a:cs typeface="Corbel"/>
              </a:rPr>
              <a:t>phone,</a:t>
            </a:r>
            <a:r>
              <a:rPr dirty="0" sz="10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orbel"/>
                <a:cs typeface="Corbel"/>
              </a:rPr>
              <a:t>total  </a:t>
            </a:r>
            <a:r>
              <a:rPr dirty="0" sz="1000" spc="-5">
                <a:solidFill>
                  <a:srgbClr val="FFFFFF"/>
                </a:solidFill>
                <a:latin typeface="Corbel"/>
                <a:cs typeface="Corbel"/>
              </a:rPr>
              <a:t>OR,</a:t>
            </a:r>
            <a:r>
              <a:rPr dirty="0" sz="1000" spc="-1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CI</a:t>
            </a:r>
            <a:endParaRPr sz="10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r>
              <a:rPr dirty="0" sz="1000" spc="-10">
                <a:solidFill>
                  <a:srgbClr val="FFFFFF"/>
                </a:solidFill>
                <a:latin typeface="Corbel"/>
                <a:cs typeface="Corbel"/>
              </a:rPr>
              <a:t>(Ca/Co)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46095" y="3483504"/>
            <a:ext cx="254000" cy="11233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800" b="1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dirty="0" sz="1800" spc="-5" b="1">
                <a:solidFill>
                  <a:srgbClr val="FFFFFF"/>
                </a:solidFill>
                <a:latin typeface="Corbel"/>
                <a:cs typeface="Corbel"/>
              </a:rPr>
              <a:t>dd</a:t>
            </a:r>
            <a:r>
              <a:rPr dirty="0" sz="1800" b="1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dirty="0" sz="1800" spc="-5" b="1">
                <a:solidFill>
                  <a:srgbClr val="FFFFFF"/>
                </a:solidFill>
                <a:latin typeface="Corbel"/>
                <a:cs typeface="Corbel"/>
              </a:rPr>
              <a:t> Ra</a:t>
            </a:r>
            <a:r>
              <a:rPr dirty="0" sz="1800" b="1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dirty="0" sz="1800" spc="-5" b="1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dirty="0" sz="1800" b="1">
                <a:solidFill>
                  <a:srgbClr val="FFFFFF"/>
                </a:solidFill>
                <a:latin typeface="Corbel"/>
                <a:cs typeface="Corbel"/>
              </a:rPr>
              <a:t>o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94380" y="6454686"/>
            <a:ext cx="370141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Corbel"/>
                <a:cs typeface="Corbel"/>
              </a:rPr>
              <a:t>Wireless Radiation Exposure, </a:t>
            </a:r>
            <a:r>
              <a:rPr dirty="0" sz="1800" b="1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dirty="0" sz="1800" spc="-16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 spc="-30" b="1">
                <a:solidFill>
                  <a:srgbClr val="FFFFFF"/>
                </a:solidFill>
                <a:latin typeface="Corbel"/>
                <a:cs typeface="Corbel"/>
              </a:rPr>
              <a:t>Type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859689" y="3049447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0"/>
                </a:moveTo>
                <a:lnTo>
                  <a:pt x="104609" y="0"/>
                </a:lnTo>
                <a:lnTo>
                  <a:pt x="104609" y="104609"/>
                </a:lnTo>
                <a:lnTo>
                  <a:pt x="0" y="104609"/>
                </a:lnTo>
                <a:lnTo>
                  <a:pt x="0" y="0"/>
                </a:lnTo>
                <a:close/>
              </a:path>
            </a:pathLst>
          </a:custGeom>
          <a:solidFill>
            <a:srgbClr val="8FD6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859689" y="3389464"/>
            <a:ext cx="104609" cy="1046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859689" y="3729494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0"/>
                </a:moveTo>
                <a:lnTo>
                  <a:pt x="104609" y="0"/>
                </a:lnTo>
                <a:lnTo>
                  <a:pt x="104609" y="104609"/>
                </a:lnTo>
                <a:lnTo>
                  <a:pt x="0" y="104609"/>
                </a:lnTo>
                <a:lnTo>
                  <a:pt x="0" y="0"/>
                </a:lnTo>
                <a:close/>
              </a:path>
            </a:pathLst>
          </a:custGeom>
          <a:solidFill>
            <a:srgbClr val="FFC3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859689" y="4069511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0" y="0"/>
                </a:moveTo>
                <a:lnTo>
                  <a:pt x="104609" y="0"/>
                </a:lnTo>
                <a:lnTo>
                  <a:pt x="104609" y="104622"/>
                </a:lnTo>
                <a:lnTo>
                  <a:pt x="0" y="104622"/>
                </a:lnTo>
                <a:lnTo>
                  <a:pt x="0" y="0"/>
                </a:lnTo>
                <a:close/>
              </a:path>
            </a:pathLst>
          </a:custGeom>
          <a:solidFill>
            <a:srgbClr val="00BB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6997560" y="2874187"/>
            <a:ext cx="1256030" cy="1376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48700"/>
              </a:lnSpc>
            </a:pPr>
            <a:r>
              <a:rPr dirty="0" sz="1500">
                <a:solidFill>
                  <a:srgbClr val="FFFFFF"/>
                </a:solidFill>
                <a:latin typeface="Corbel"/>
                <a:cs typeface="Corbel"/>
              </a:rPr>
              <a:t>First quartile  Second</a:t>
            </a:r>
            <a:r>
              <a:rPr dirty="0" sz="1500" spc="-1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500">
                <a:solidFill>
                  <a:srgbClr val="FFFFFF"/>
                </a:solidFill>
                <a:latin typeface="Corbel"/>
                <a:cs typeface="Corbel"/>
              </a:rPr>
              <a:t>quartile  Third quartile  Fourth</a:t>
            </a:r>
            <a:r>
              <a:rPr dirty="0" sz="1500" spc="-1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500">
                <a:solidFill>
                  <a:srgbClr val="FFFFFF"/>
                </a:solidFill>
                <a:latin typeface="Corbel"/>
                <a:cs typeface="Corbel"/>
              </a:rPr>
              <a:t>quartile</a:t>
            </a:r>
            <a:endParaRPr sz="1500">
              <a:latin typeface="Corbel"/>
              <a:cs typeface="Corbe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55459" y="4508754"/>
            <a:ext cx="1038225" cy="702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500">
                <a:solidFill>
                  <a:srgbClr val="FFFFFF"/>
                </a:solidFill>
                <a:latin typeface="Corbel"/>
                <a:cs typeface="Corbel"/>
              </a:rPr>
              <a:t>Approaching  </a:t>
            </a:r>
            <a:r>
              <a:rPr dirty="0" sz="1500" spc="-5">
                <a:solidFill>
                  <a:srgbClr val="FFFFFF"/>
                </a:solidFill>
                <a:latin typeface="Corbel"/>
                <a:cs typeface="Corbel"/>
              </a:rPr>
              <a:t>Statistical  </a:t>
            </a:r>
            <a:r>
              <a:rPr dirty="0" sz="1500" spc="-5">
                <a:solidFill>
                  <a:srgbClr val="FFFFFF"/>
                </a:solidFill>
                <a:latin typeface="Corbel"/>
                <a:cs typeface="Corbel"/>
              </a:rPr>
              <a:t>Signiﬁcance</a:t>
            </a:r>
            <a:endParaRPr sz="1500">
              <a:latin typeface="Corbel"/>
              <a:cs typeface="Corbe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55459" y="5423153"/>
            <a:ext cx="866140" cy="4737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500" spc="-5">
                <a:solidFill>
                  <a:srgbClr val="FFFFFF"/>
                </a:solidFill>
                <a:latin typeface="Corbel"/>
                <a:cs typeface="Corbel"/>
              </a:rPr>
              <a:t>Not  </a:t>
            </a:r>
            <a:r>
              <a:rPr dirty="0" sz="1500">
                <a:solidFill>
                  <a:srgbClr val="FFFFFF"/>
                </a:solidFill>
                <a:latin typeface="Corbel"/>
                <a:cs typeface="Corbel"/>
              </a:rPr>
              <a:t>Sign</a:t>
            </a:r>
            <a:r>
              <a:rPr dirty="0" sz="1500" spc="-5">
                <a:solidFill>
                  <a:srgbClr val="FFFFFF"/>
                </a:solidFill>
                <a:latin typeface="Corbel"/>
                <a:cs typeface="Corbel"/>
              </a:rPr>
              <a:t>iﬁ</a:t>
            </a:r>
            <a:r>
              <a:rPr dirty="0" sz="1500">
                <a:solidFill>
                  <a:srgbClr val="FFFFFF"/>
                </a:solidFill>
                <a:latin typeface="Corbel"/>
                <a:cs typeface="Corbel"/>
              </a:rPr>
              <a:t>cant</a:t>
            </a:r>
            <a:endParaRPr sz="1500">
              <a:latin typeface="Corbel"/>
              <a:cs typeface="Corbe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75335" y="4586338"/>
            <a:ext cx="144145" cy="149860"/>
          </a:xfrm>
          <a:custGeom>
            <a:avLst/>
            <a:gdLst/>
            <a:ahLst/>
            <a:cxnLst/>
            <a:rect l="l" t="t" r="r" b="b"/>
            <a:pathLst>
              <a:path w="144145" h="149860">
                <a:moveTo>
                  <a:pt x="0" y="0"/>
                </a:moveTo>
                <a:lnTo>
                  <a:pt x="143624" y="0"/>
                </a:lnTo>
                <a:lnTo>
                  <a:pt x="143624" y="149669"/>
                </a:lnTo>
                <a:lnTo>
                  <a:pt x="0" y="149669"/>
                </a:lnTo>
                <a:lnTo>
                  <a:pt x="0" y="0"/>
                </a:lnTo>
                <a:close/>
              </a:path>
            </a:pathLst>
          </a:custGeom>
          <a:solidFill>
            <a:srgbClr val="0BBE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866838" y="5458040"/>
            <a:ext cx="144145" cy="167640"/>
          </a:xfrm>
          <a:custGeom>
            <a:avLst/>
            <a:gdLst/>
            <a:ahLst/>
            <a:cxnLst/>
            <a:rect l="l" t="t" r="r" b="b"/>
            <a:pathLst>
              <a:path w="144145" h="167639">
                <a:moveTo>
                  <a:pt x="0" y="0"/>
                </a:moveTo>
                <a:lnTo>
                  <a:pt x="143700" y="0"/>
                </a:lnTo>
                <a:lnTo>
                  <a:pt x="143700" y="167269"/>
                </a:lnTo>
                <a:lnTo>
                  <a:pt x="0" y="167269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834888" y="1358049"/>
            <a:ext cx="5739765" cy="930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51660">
              <a:lnSpc>
                <a:spcPct val="100000"/>
              </a:lnSpc>
            </a:pPr>
            <a:r>
              <a:rPr dirty="0" sz="1800" spc="-15" i="1">
                <a:solidFill>
                  <a:srgbClr val="DDDDDD"/>
                </a:solidFill>
                <a:latin typeface="Times New Roman"/>
                <a:cs typeface="Times New Roman"/>
              </a:rPr>
              <a:t>Hardell </a:t>
            </a:r>
            <a:r>
              <a:rPr dirty="0" sz="1800" spc="-5" i="1">
                <a:solidFill>
                  <a:srgbClr val="DDDDDD"/>
                </a:solidFill>
                <a:latin typeface="Times New Roman"/>
                <a:cs typeface="Times New Roman"/>
              </a:rPr>
              <a:t>et </a:t>
            </a:r>
            <a:r>
              <a:rPr dirty="0" sz="1800" i="1">
                <a:solidFill>
                  <a:srgbClr val="DDDDDD"/>
                </a:solidFill>
                <a:latin typeface="Times New Roman"/>
                <a:cs typeface="Times New Roman"/>
              </a:rPr>
              <a:t>al</a:t>
            </a:r>
            <a:r>
              <a:rPr dirty="0" sz="1800" spc="-65" i="1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DDDDDD"/>
                </a:solidFill>
                <a:latin typeface="Times New Roman"/>
                <a:cs typeface="Times New Roman"/>
              </a:rPr>
              <a:t>2013</a:t>
            </a:r>
            <a:endParaRPr sz="1800">
              <a:latin typeface="Times New Roman"/>
              <a:cs typeface="Times New Roman"/>
            </a:endParaRPr>
          </a:p>
          <a:p>
            <a:pPr marL="1402715" marR="5080" indent="-1390650">
              <a:lnSpc>
                <a:spcPts val="2100"/>
              </a:lnSpc>
              <a:spcBef>
                <a:spcPts val="890"/>
              </a:spcBef>
            </a:pPr>
            <a:r>
              <a:rPr dirty="0" sz="1800" b="1">
                <a:solidFill>
                  <a:srgbClr val="FFFFFF"/>
                </a:solidFill>
                <a:latin typeface="Corbel"/>
                <a:cs typeface="Corbel"/>
              </a:rPr>
              <a:t>Odds ratio </a:t>
            </a:r>
            <a:r>
              <a:rPr dirty="0" sz="1800" spc="-30" b="1">
                <a:solidFill>
                  <a:srgbClr val="FFFFFF"/>
                </a:solidFill>
                <a:latin typeface="Corbel"/>
                <a:cs typeface="Corbel"/>
              </a:rPr>
              <a:t>(OR) </a:t>
            </a:r>
            <a:r>
              <a:rPr dirty="0" sz="1800" b="1">
                <a:solidFill>
                  <a:srgbClr val="FFFFFF"/>
                </a:solidFill>
                <a:latin typeface="Corbel"/>
                <a:cs typeface="Corbel"/>
              </a:rPr>
              <a:t>for </a:t>
            </a:r>
            <a:r>
              <a:rPr dirty="0" sz="1800" spc="-80" b="1">
                <a:solidFill>
                  <a:srgbClr val="FFFFFF"/>
                </a:solidFill>
                <a:latin typeface="Corbel"/>
                <a:cs typeface="Corbel"/>
              </a:rPr>
              <a:t>dose-­‐response </a:t>
            </a:r>
            <a:r>
              <a:rPr dirty="0" sz="1800" b="1">
                <a:solidFill>
                  <a:srgbClr val="FFFFFF"/>
                </a:solidFill>
                <a:latin typeface="Corbel"/>
                <a:cs typeface="Corbel"/>
              </a:rPr>
              <a:t>between use of wireless  </a:t>
            </a:r>
            <a:r>
              <a:rPr dirty="0" sz="1800" b="1">
                <a:solidFill>
                  <a:srgbClr val="FFFFFF"/>
                </a:solidFill>
                <a:latin typeface="Corbel"/>
                <a:cs typeface="Corbel"/>
              </a:rPr>
              <a:t>phones and </a:t>
            </a:r>
            <a:r>
              <a:rPr dirty="0" sz="1800" spc="-5" b="1">
                <a:solidFill>
                  <a:srgbClr val="FFFFFF"/>
                </a:solidFill>
                <a:latin typeface="Corbel"/>
                <a:cs typeface="Corbel"/>
              </a:rPr>
              <a:t>acoustic</a:t>
            </a:r>
            <a:r>
              <a:rPr dirty="0" sz="1800" spc="-8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orbel"/>
                <a:cs typeface="Corbel"/>
              </a:rPr>
              <a:t>neuroma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50508" y="1244600"/>
            <a:ext cx="7043420" cy="0"/>
          </a:xfrm>
          <a:custGeom>
            <a:avLst/>
            <a:gdLst/>
            <a:ahLst/>
            <a:cxnLst/>
            <a:rect l="l" t="t" r="r" b="b"/>
            <a:pathLst>
              <a:path w="7043420" h="0">
                <a:moveTo>
                  <a:pt x="0" y="0"/>
                </a:moveTo>
                <a:lnTo>
                  <a:pt x="7042974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4651" y="6400800"/>
            <a:ext cx="1939289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6494" rIns="0" bIns="0" rtlCol="0" vert="horz">
            <a:spAutoFit/>
          </a:bodyPr>
          <a:lstStyle/>
          <a:p>
            <a:pPr marL="775970" marR="5080" indent="330200">
              <a:lnSpc>
                <a:spcPts val="410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Parotid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or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Salivary Gland Tumors 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Tripled in Israel: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1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in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5 under age</a:t>
            </a:r>
            <a:r>
              <a:rPr dirty="0" sz="3600" spc="-3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20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6550" y="1629841"/>
            <a:ext cx="8470900" cy="4165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63429" y="3406245"/>
            <a:ext cx="2378075" cy="2187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51600" y="4500033"/>
            <a:ext cx="2692400" cy="23579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6992" y="1425630"/>
            <a:ext cx="7390015" cy="116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24539" y="1464729"/>
            <a:ext cx="7295515" cy="0"/>
          </a:xfrm>
          <a:custGeom>
            <a:avLst/>
            <a:gdLst/>
            <a:ahLst/>
            <a:cxnLst/>
            <a:rect l="l" t="t" r="r" b="b"/>
            <a:pathLst>
              <a:path w="7295515" h="0">
                <a:moveTo>
                  <a:pt x="0" y="0"/>
                </a:moveTo>
                <a:lnTo>
                  <a:pt x="729491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5200" y="6400800"/>
            <a:ext cx="1939289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0655" rIns="0" bIns="0" rtlCol="0" vert="horz">
            <a:spAutoFit/>
          </a:bodyPr>
          <a:lstStyle/>
          <a:p>
            <a:pPr marL="1502410" marR="5080" indent="-658495">
              <a:lnSpc>
                <a:spcPts val="4300"/>
              </a:lnSpc>
            </a:pPr>
            <a:r>
              <a:rPr dirty="0" sz="3600" spc="-15">
                <a:solidFill>
                  <a:srgbClr val="FFFF00"/>
                </a:solidFill>
                <a:latin typeface="Franklin Gothic Medium"/>
                <a:cs typeface="Franklin Gothic Medium"/>
              </a:rPr>
              <a:t>Increase </a:t>
            </a:r>
            <a:r>
              <a:rPr dirty="0" sz="3600" spc="-30">
                <a:solidFill>
                  <a:srgbClr val="FFFF00"/>
                </a:solidFill>
                <a:latin typeface="Franklin Gothic Medium"/>
                <a:cs typeface="Franklin Gothic Medium"/>
              </a:rPr>
              <a:t>in </a:t>
            </a:r>
            <a:r>
              <a:rPr dirty="0" sz="3600" spc="-50">
                <a:solidFill>
                  <a:srgbClr val="FFFF00"/>
                </a:solidFill>
                <a:latin typeface="Franklin Gothic Medium"/>
                <a:cs typeface="Franklin Gothic Medium"/>
              </a:rPr>
              <a:t>Parotid </a:t>
            </a:r>
            <a:r>
              <a:rPr dirty="0" sz="3600" spc="-20">
                <a:solidFill>
                  <a:srgbClr val="FFFF00"/>
                </a:solidFill>
                <a:latin typeface="Franklin Gothic Medium"/>
                <a:cs typeface="Franklin Gothic Medium"/>
              </a:rPr>
              <a:t>Gland </a:t>
            </a:r>
            <a:r>
              <a:rPr dirty="0" sz="3600" spc="-35">
                <a:solidFill>
                  <a:srgbClr val="FFFF00"/>
                </a:solidFill>
                <a:latin typeface="Franklin Gothic Medium"/>
                <a:cs typeface="Franklin Gothic Medium"/>
              </a:rPr>
              <a:t>Tumors </a:t>
            </a:r>
            <a:r>
              <a:rPr dirty="0" sz="3600" spc="-30">
                <a:solidFill>
                  <a:srgbClr val="FFFF00"/>
                </a:solidFill>
                <a:latin typeface="Franklin Gothic Medium"/>
                <a:cs typeface="Franklin Gothic Medium"/>
              </a:rPr>
              <a:t>in  </a:t>
            </a:r>
            <a:r>
              <a:rPr dirty="0" sz="3600" spc="-25">
                <a:solidFill>
                  <a:srgbClr val="FFFF00"/>
                </a:solidFill>
                <a:latin typeface="Franklin Gothic Medium"/>
                <a:cs typeface="Franklin Gothic Medium"/>
              </a:rPr>
              <a:t>Israel </a:t>
            </a:r>
            <a:r>
              <a:rPr dirty="0" sz="3600" spc="-15">
                <a:solidFill>
                  <a:srgbClr val="FFFF00"/>
                </a:solidFill>
                <a:latin typeface="Franklin Gothic Medium"/>
                <a:cs typeface="Franklin Gothic Medium"/>
              </a:rPr>
              <a:t>Over </a:t>
            </a:r>
            <a:r>
              <a:rPr dirty="0" sz="3600" spc="-30">
                <a:solidFill>
                  <a:srgbClr val="FFFF00"/>
                </a:solidFill>
                <a:latin typeface="Franklin Gothic Medium"/>
                <a:cs typeface="Franklin Gothic Medium"/>
              </a:rPr>
              <a:t>the </a:t>
            </a:r>
            <a:r>
              <a:rPr dirty="0" sz="3600" spc="-25">
                <a:solidFill>
                  <a:srgbClr val="FFFF00"/>
                </a:solidFill>
                <a:latin typeface="Franklin Gothic Medium"/>
                <a:cs typeface="Franklin Gothic Medium"/>
              </a:rPr>
              <a:t>Last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30</a:t>
            </a:r>
            <a:r>
              <a:rPr dirty="0" sz="3600" spc="3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30">
                <a:solidFill>
                  <a:srgbClr val="FFFF00"/>
                </a:solidFill>
                <a:latin typeface="Franklin Gothic Medium"/>
                <a:cs typeface="Franklin Gothic Medium"/>
              </a:rPr>
              <a:t>Years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2355" y="5743576"/>
            <a:ext cx="4374515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i="1">
                <a:solidFill>
                  <a:srgbClr val="DDDDDD"/>
                </a:solidFill>
                <a:latin typeface="Times New Roman"/>
                <a:cs typeface="Times New Roman"/>
              </a:rPr>
              <a:t>Source: </a:t>
            </a:r>
            <a:r>
              <a:rPr dirty="0" sz="1800" spc="-10" i="1">
                <a:solidFill>
                  <a:srgbClr val="DDDDDD"/>
                </a:solidFill>
                <a:latin typeface="Times New Roman"/>
                <a:cs typeface="Times New Roman"/>
              </a:rPr>
              <a:t>Epidemiology, </a:t>
            </a:r>
            <a:r>
              <a:rPr dirty="0" sz="1800" i="1">
                <a:solidFill>
                  <a:srgbClr val="DDDDDD"/>
                </a:solidFill>
                <a:latin typeface="Times New Roman"/>
                <a:cs typeface="Times New Roman"/>
              </a:rPr>
              <a:t>22, p.130, </a:t>
            </a:r>
            <a:r>
              <a:rPr dirty="0" sz="1800" spc="-5" i="1">
                <a:solidFill>
                  <a:srgbClr val="DDDDDD"/>
                </a:solidFill>
                <a:latin typeface="Times New Roman"/>
                <a:cs typeface="Times New Roman"/>
              </a:rPr>
              <a:t>January</a:t>
            </a:r>
            <a:r>
              <a:rPr dirty="0" sz="1800" spc="-15" i="1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dirty="0" sz="1800" spc="-35" i="1">
                <a:solidFill>
                  <a:srgbClr val="DDDDDD"/>
                </a:solidFill>
                <a:latin typeface="Times New Roman"/>
                <a:cs typeface="Times New Roman"/>
              </a:rPr>
              <a:t>2011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6992" y="1400700"/>
            <a:ext cx="7390015" cy="116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24539" y="1439328"/>
            <a:ext cx="7295515" cy="0"/>
          </a:xfrm>
          <a:custGeom>
            <a:avLst/>
            <a:gdLst/>
            <a:ahLst/>
            <a:cxnLst/>
            <a:rect l="l" t="t" r="r" b="b"/>
            <a:pathLst>
              <a:path w="7295515" h="0">
                <a:moveTo>
                  <a:pt x="0" y="0"/>
                </a:moveTo>
                <a:lnTo>
                  <a:pt x="729491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51600" y="4500033"/>
            <a:ext cx="2692400" cy="2357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24539" y="1628254"/>
            <a:ext cx="7295515" cy="4034154"/>
          </a:xfrm>
          <a:custGeom>
            <a:avLst/>
            <a:gdLst/>
            <a:ahLst/>
            <a:cxnLst/>
            <a:rect l="l" t="t" r="r" b="b"/>
            <a:pathLst>
              <a:path w="7295515" h="4034154">
                <a:moveTo>
                  <a:pt x="0" y="0"/>
                </a:moveTo>
                <a:lnTo>
                  <a:pt x="7294913" y="0"/>
                </a:lnTo>
                <a:lnTo>
                  <a:pt x="7294913" y="4033831"/>
                </a:lnTo>
                <a:lnTo>
                  <a:pt x="0" y="40338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24539" y="1628254"/>
            <a:ext cx="7295515" cy="4034154"/>
          </a:xfrm>
          <a:custGeom>
            <a:avLst/>
            <a:gdLst/>
            <a:ahLst/>
            <a:cxnLst/>
            <a:rect l="l" t="t" r="r" b="b"/>
            <a:pathLst>
              <a:path w="7295515" h="4034154">
                <a:moveTo>
                  <a:pt x="0" y="0"/>
                </a:moveTo>
                <a:lnTo>
                  <a:pt x="7294914" y="0"/>
                </a:lnTo>
                <a:lnTo>
                  <a:pt x="7294914" y="4033837"/>
                </a:lnTo>
                <a:lnTo>
                  <a:pt x="0" y="4033837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28393" y="1698091"/>
            <a:ext cx="5687212" cy="389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7390" y="422910"/>
            <a:ext cx="6515100" cy="16294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635">
              <a:lnSpc>
                <a:spcPts val="4300"/>
              </a:lnSpc>
            </a:pPr>
            <a:r>
              <a:rPr dirty="0" sz="3600" spc="-30">
                <a:solidFill>
                  <a:srgbClr val="FFFF00"/>
                </a:solidFill>
                <a:latin typeface="Franklin Gothic Medium"/>
                <a:cs typeface="Franklin Gothic Medium"/>
              </a:rPr>
              <a:t>2007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Israeli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case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control finding: 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Association </a:t>
            </a: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Between </a:t>
            </a:r>
            <a:r>
              <a:rPr dirty="0" sz="3600" spc="-30">
                <a:solidFill>
                  <a:srgbClr val="FFFF00"/>
                </a:solidFill>
                <a:latin typeface="Franklin Gothic Medium"/>
                <a:cs typeface="Franklin Gothic Medium"/>
              </a:rPr>
              <a:t>Tumors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and 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Cell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Phone</a:t>
            </a:r>
            <a:r>
              <a:rPr dirty="0" sz="3600" spc="-8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Use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602" y="2839313"/>
            <a:ext cx="7936230" cy="2134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30"/>
              </a:lnSpc>
            </a:pPr>
            <a:r>
              <a:rPr dirty="0" sz="2450" spc="-10" i="1">
                <a:solidFill>
                  <a:srgbClr val="FFFFFF"/>
                </a:solidFill>
                <a:latin typeface="MS Mincho"/>
                <a:cs typeface="MS Mincho"/>
              </a:rPr>
              <a:t>“</a:t>
            </a:r>
            <a:r>
              <a:rPr dirty="0" sz="2400" spc="-10" i="1">
                <a:solidFill>
                  <a:srgbClr val="FFFFFF"/>
                </a:solidFill>
                <a:latin typeface="Times New Roman"/>
                <a:cs typeface="Times New Roman"/>
              </a:rPr>
              <a:t>Based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15" i="1">
                <a:solidFill>
                  <a:srgbClr val="FFFFFF"/>
                </a:solidFill>
                <a:latin typeface="Times New Roman"/>
                <a:cs typeface="Times New Roman"/>
              </a:rPr>
              <a:t>largest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number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benign </a:t>
            </a:r>
            <a:r>
              <a:rPr dirty="0" sz="2400" spc="-15" i="1">
                <a:solidFill>
                  <a:srgbClr val="FFFFFF"/>
                </a:solidFill>
                <a:latin typeface="Times New Roman"/>
                <a:cs typeface="Times New Roman"/>
              </a:rPr>
              <a:t>[parotid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gland</a:t>
            </a:r>
            <a:r>
              <a:rPr dirty="0" sz="2400" spc="7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tumors]</a:t>
            </a:r>
            <a:endParaRPr sz="2400">
              <a:latin typeface="Times New Roman"/>
              <a:cs typeface="Times New Roman"/>
            </a:endParaRPr>
          </a:p>
          <a:p>
            <a:pPr marL="12700" marR="631190">
              <a:lnSpc>
                <a:spcPct val="78100"/>
              </a:lnSpc>
              <a:spcBef>
                <a:spcPts val="335"/>
              </a:spcBef>
            </a:pP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dirty="0" sz="2400" spc="-15" i="1">
                <a:solidFill>
                  <a:srgbClr val="FFFFFF"/>
                </a:solidFill>
                <a:latin typeface="Times New Roman"/>
                <a:cs typeface="Times New Roman"/>
              </a:rPr>
              <a:t>reported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to date, our </a:t>
            </a:r>
            <a:r>
              <a:rPr dirty="0" sz="2400" spc="-15" i="1">
                <a:solidFill>
                  <a:srgbClr val="FFFFFF"/>
                </a:solidFill>
                <a:latin typeface="Times New Roman"/>
                <a:cs typeface="Times New Roman"/>
              </a:rPr>
              <a:t>results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suggest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association 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between cellular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phone use and</a:t>
            </a:r>
            <a:r>
              <a:rPr dirty="0" sz="2400" spc="-4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0" i="1">
                <a:solidFill>
                  <a:srgbClr val="FFFFFF"/>
                </a:solidFill>
                <a:latin typeface="Times New Roman"/>
                <a:cs typeface="Times New Roman"/>
              </a:rPr>
              <a:t>PGTs.</a:t>
            </a:r>
            <a:r>
              <a:rPr dirty="0" sz="2450" spc="-50" i="1">
                <a:solidFill>
                  <a:srgbClr val="FFFFFF"/>
                </a:solidFill>
                <a:latin typeface="MS Mincho"/>
                <a:cs typeface="MS Mincho"/>
              </a:rPr>
              <a:t>”</a:t>
            </a:r>
            <a:endParaRPr sz="2450">
              <a:latin typeface="MS Mincho"/>
              <a:cs typeface="MS Mincho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222250">
              <a:lnSpc>
                <a:spcPct val="79900"/>
              </a:lnSpc>
              <a:tabLst>
                <a:tab pos="5081905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Recommend continued research and implementation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precautionary  measures</a:t>
            </a:r>
            <a:r>
              <a:rPr dirty="0" sz="2400" spc="3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dirty="0" sz="2400" spc="4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governments	until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further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evidence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becomes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available.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2069" y="5964035"/>
            <a:ext cx="5328920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i="1">
                <a:solidFill>
                  <a:srgbClr val="D9D9D9"/>
                </a:solidFill>
                <a:latin typeface="Times New Roman"/>
                <a:cs typeface="Times New Roman"/>
              </a:rPr>
              <a:t>Sadetzki et al. Am. J. Epidemiol. </a:t>
            </a:r>
            <a:r>
              <a:rPr dirty="0" sz="1800" i="1">
                <a:solidFill>
                  <a:srgbClr val="D9D9D9"/>
                </a:solidFill>
                <a:latin typeface="Times New Roman"/>
                <a:cs typeface="Times New Roman"/>
              </a:rPr>
              <a:t>(2008) 167 (4):</a:t>
            </a:r>
            <a:r>
              <a:rPr dirty="0" sz="1800" spc="-35" i="1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D9D9D9"/>
                </a:solidFill>
                <a:latin typeface="Times New Roman"/>
                <a:cs typeface="Times New Roman"/>
              </a:rPr>
              <a:t>457-467.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862" y="2379129"/>
            <a:ext cx="8009255" cy="0"/>
          </a:xfrm>
          <a:custGeom>
            <a:avLst/>
            <a:gdLst/>
            <a:ahLst/>
            <a:cxnLst/>
            <a:rect l="l" t="t" r="r" b="b"/>
            <a:pathLst>
              <a:path w="8009255" h="0">
                <a:moveTo>
                  <a:pt x="0" y="0"/>
                </a:moveTo>
                <a:lnTo>
                  <a:pt x="8008934" y="1"/>
                </a:lnTo>
              </a:path>
            </a:pathLst>
          </a:custGeom>
          <a:ln w="317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5200" y="6400800"/>
            <a:ext cx="1939289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4816" rIns="0" bIns="0" rtlCol="0" vert="horz">
            <a:spAutoFit/>
          </a:bodyPr>
          <a:lstStyle/>
          <a:p>
            <a:pPr marL="939165">
              <a:lnSpc>
                <a:spcPct val="10000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Israeli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Dental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Association </a:t>
            </a:r>
            <a:r>
              <a:rPr dirty="0" sz="3600" spc="-20">
                <a:solidFill>
                  <a:srgbClr val="FFFF00"/>
                </a:solidFill>
                <a:latin typeface="Franklin Gothic Medium"/>
                <a:cs typeface="Franklin Gothic Medium"/>
              </a:rPr>
              <a:t>Warning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9567" y="2385898"/>
            <a:ext cx="6825615" cy="1731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27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 every five rare malignant tumors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the cheek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occurs in someone under age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marR="508000" indent="-342900">
              <a:lnSpc>
                <a:spcPts val="27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Young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people should limit direct exposure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head to microwave radiation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cell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phones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51600" y="4500033"/>
            <a:ext cx="2692400" cy="2357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55716" y="1783084"/>
            <a:ext cx="6999312" cy="116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00667" y="1820329"/>
            <a:ext cx="6908800" cy="0"/>
          </a:xfrm>
          <a:custGeom>
            <a:avLst/>
            <a:gdLst/>
            <a:ahLst/>
            <a:cxnLst/>
            <a:rect l="l" t="t" r="r" b="b"/>
            <a:pathLst>
              <a:path w="6908800" h="0">
                <a:moveTo>
                  <a:pt x="0" y="0"/>
                </a:moveTo>
                <a:lnTo>
                  <a:pt x="690879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096" rIns="0" bIns="0" rtlCol="0" vert="horz">
            <a:spAutoFit/>
          </a:bodyPr>
          <a:lstStyle/>
          <a:p>
            <a:pPr marL="847090" marR="5080" indent="-331470">
              <a:lnSpc>
                <a:spcPts val="430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Lerchl German </a:t>
            </a: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Government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Sponsored 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Findings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on </a:t>
            </a:r>
            <a:r>
              <a:rPr dirty="0" sz="3600" spc="-40">
                <a:solidFill>
                  <a:srgbClr val="FFFF00"/>
                </a:solidFill>
                <a:latin typeface="Franklin Gothic Medium"/>
                <a:cs typeface="Franklin Gothic Medium"/>
              </a:rPr>
              <a:t>Tumor </a:t>
            </a: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Promotion</a:t>
            </a:r>
            <a:r>
              <a:rPr dirty="0" sz="3600" spc="2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25">
                <a:solidFill>
                  <a:srgbClr val="FFFF00"/>
                </a:solidFill>
                <a:latin typeface="Franklin Gothic Medium"/>
                <a:cs typeface="Franklin Gothic Medium"/>
              </a:rPr>
              <a:t>2015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5562" y="1642534"/>
            <a:ext cx="5464505" cy="5130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802198" y="2242697"/>
            <a:ext cx="2668270" cy="3665854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 marR="353695">
              <a:lnSpc>
                <a:spcPct val="99500"/>
              </a:lnSpc>
              <a:spcBef>
                <a:spcPts val="5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Confirmed and  extended others’  findings that  radiofrequency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99500"/>
              </a:lnSpc>
              <a:spcBef>
                <a:spcPts val="35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radiation amplifies 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effect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a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carcinogen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to cause liver and  lung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cancers.</a:t>
            </a:r>
            <a:endParaRPr sz="2400">
              <a:latin typeface="Times New Roman"/>
              <a:cs typeface="Times New Roman"/>
            </a:endParaRPr>
          </a:p>
          <a:p>
            <a:pPr marL="12700" marR="291465">
              <a:lnSpc>
                <a:spcPct val="100699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(0.04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0.4</a:t>
            </a:r>
            <a:r>
              <a:rPr dirty="0" sz="24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W/kg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SAR)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1934" y="1459966"/>
            <a:ext cx="7840345" cy="0"/>
          </a:xfrm>
          <a:custGeom>
            <a:avLst/>
            <a:gdLst/>
            <a:ahLst/>
            <a:cxnLst/>
            <a:rect l="l" t="t" r="r" b="b"/>
            <a:pathLst>
              <a:path w="7840345" h="0">
                <a:moveTo>
                  <a:pt x="0" y="0"/>
                </a:moveTo>
                <a:lnTo>
                  <a:pt x="7840124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1649" y="1305953"/>
            <a:ext cx="6160135" cy="2447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</a:pPr>
            <a:r>
              <a:rPr dirty="0" sz="40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Unusual Breast Cancers in  </a:t>
            </a:r>
            <a:r>
              <a:rPr dirty="0" sz="4000">
                <a:solidFill>
                  <a:srgbClr val="FFFF00"/>
                </a:solidFill>
                <a:latin typeface="Franklin Gothic Medium"/>
                <a:cs typeface="Franklin Gothic Medium"/>
              </a:rPr>
              <a:t>Women </a:t>
            </a:r>
            <a:r>
              <a:rPr dirty="0" sz="40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Keeping</a:t>
            </a:r>
            <a:r>
              <a:rPr dirty="0" sz="4000" spc="-3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Cellphones  </a:t>
            </a:r>
            <a:r>
              <a:rPr dirty="0" sz="40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in their bras—a preliminary  case</a:t>
            </a:r>
            <a:r>
              <a:rPr dirty="0" sz="4000" spc="-6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series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05865" marR="5080" indent="-1193800">
              <a:lnSpc>
                <a:spcPts val="2800"/>
              </a:lnSpc>
            </a:pPr>
            <a:r>
              <a:rPr dirty="0" spc="-5"/>
              <a:t>John West, Lisa Bailey, Robert Nagourney, </a:t>
            </a:r>
            <a:r>
              <a:rPr dirty="0"/>
              <a:t>&amp; </a:t>
            </a:r>
            <a:r>
              <a:rPr dirty="0" spc="-5"/>
              <a:t>other  </a:t>
            </a:r>
            <a:r>
              <a:rPr dirty="0" spc="-5"/>
              <a:t>leading breast cancer</a:t>
            </a:r>
            <a:r>
              <a:rPr dirty="0" spc="-10"/>
              <a:t> </a:t>
            </a:r>
            <a:r>
              <a:rPr dirty="0" spc="-5"/>
              <a:t>specialists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7954" rIns="0" bIns="0" rtlCol="0" vert="horz">
            <a:spAutoFit/>
          </a:bodyPr>
          <a:lstStyle/>
          <a:p>
            <a:pPr marL="1053465" marR="5080" indent="-373380">
              <a:lnSpc>
                <a:spcPts val="4300"/>
              </a:lnSpc>
            </a:pP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Fat and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fluid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cook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in microwave oven 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Breast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=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chiefly adipose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and</a:t>
            </a:r>
            <a:r>
              <a:rPr dirty="0" sz="3600" spc="1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fluid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7862" y="1730844"/>
            <a:ext cx="5348274" cy="484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0491" y="1458878"/>
            <a:ext cx="7523022" cy="116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5134" y="1498600"/>
            <a:ext cx="7433945" cy="0"/>
          </a:xfrm>
          <a:custGeom>
            <a:avLst/>
            <a:gdLst/>
            <a:ahLst/>
            <a:cxnLst/>
            <a:rect l="l" t="t" r="r" b="b"/>
            <a:pathLst>
              <a:path w="7433945" h="0">
                <a:moveTo>
                  <a:pt x="0" y="0"/>
                </a:moveTo>
                <a:lnTo>
                  <a:pt x="743372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9464" y="599452"/>
            <a:ext cx="5586095" cy="9594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7645" marR="5080" indent="-194945">
              <a:lnSpc>
                <a:spcPts val="3800"/>
              </a:lnSpc>
            </a:pPr>
            <a:r>
              <a:rPr dirty="0" sz="32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Secondary Insurers </a:t>
            </a:r>
            <a:r>
              <a:rPr dirty="0" sz="3200">
                <a:solidFill>
                  <a:srgbClr val="FFFF00"/>
                </a:solidFill>
                <a:latin typeface="Franklin Gothic Medium"/>
                <a:cs typeface="Franklin Gothic Medium"/>
              </a:rPr>
              <a:t>do not </a:t>
            </a:r>
            <a:r>
              <a:rPr dirty="0" sz="32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cover  </a:t>
            </a:r>
            <a:r>
              <a:rPr dirty="0" sz="3200">
                <a:solidFill>
                  <a:srgbClr val="FFFF00"/>
                </a:solidFill>
                <a:latin typeface="Franklin Gothic Medium"/>
                <a:cs typeface="Franklin Gothic Medium"/>
              </a:rPr>
              <a:t>health damages </a:t>
            </a:r>
            <a:r>
              <a:rPr dirty="0" sz="32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from</a:t>
            </a:r>
            <a:r>
              <a:rPr dirty="0" sz="3200" spc="-5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wireless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6872" y="2033904"/>
            <a:ext cx="7509509" cy="439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Since </a:t>
            </a:r>
            <a:r>
              <a:rPr dirty="0" sz="2400" spc="-25">
                <a:solidFill>
                  <a:srgbClr val="FFFFFF"/>
                </a:solidFill>
                <a:latin typeface="Franklin Gothic Medium"/>
                <a:cs typeface="Franklin Gothic Medium"/>
              </a:rPr>
              <a:t>1997 </a:t>
            </a:r>
            <a:r>
              <a:rPr dirty="0" sz="2400" spc="-10" u="heavy">
                <a:solidFill>
                  <a:srgbClr val="009999"/>
                </a:solidFill>
                <a:latin typeface="Franklin Gothic Medium"/>
                <a:cs typeface="Franklin Gothic Medium"/>
              </a:rPr>
              <a:t>Lloyds </a:t>
            </a:r>
            <a:r>
              <a:rPr dirty="0" sz="2400" u="heavy">
                <a:solidFill>
                  <a:srgbClr val="009999"/>
                </a:solidFill>
                <a:latin typeface="Franklin Gothic Medium"/>
                <a:cs typeface="Franklin Gothic Medium"/>
              </a:rPr>
              <a:t>of London 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denies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coverage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algn="just" marL="12700" marR="245110">
              <a:lnSpc>
                <a:spcPct val="100699"/>
              </a:lnSpc>
            </a:pPr>
            <a:r>
              <a:rPr dirty="0" sz="2400" spc="-5" u="heavy">
                <a:solidFill>
                  <a:srgbClr val="009999"/>
                </a:solidFill>
                <a:latin typeface="Times New Roman"/>
                <a:cs typeface="Times New Roman"/>
              </a:rPr>
              <a:t>Swiss </a:t>
            </a:r>
            <a:r>
              <a:rPr dirty="0" sz="2400" u="heavy">
                <a:solidFill>
                  <a:srgbClr val="009999"/>
                </a:solidFill>
                <a:latin typeface="Times New Roman"/>
                <a:cs typeface="Times New Roman"/>
              </a:rPr>
              <a:t>Re 2014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rates electromagnetic fields as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one of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6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top risks businesses face 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today,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above things like Mad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Cow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Disease.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422909">
              <a:lnSpc>
                <a:spcPct val="100699"/>
              </a:lnSpc>
            </a:pP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“Risk </a:t>
            </a:r>
            <a:r>
              <a:rPr dirty="0" sz="2400" spc="-25" i="1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dangers linked to EMF can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classified as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an  </a:t>
            </a:r>
            <a:r>
              <a:rPr dirty="0" sz="2400" spc="-15" i="1">
                <a:solidFill>
                  <a:srgbClr val="FFFFFF"/>
                </a:solidFill>
                <a:latin typeface="Times New Roman"/>
                <a:cs typeface="Times New Roman"/>
              </a:rPr>
              <a:t>emergent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risk—” the same category once occupied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by 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asbestos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“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  <a:spcBef>
                <a:spcPts val="2075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General Insurance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Exclusions: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Electromagnetic fields directly or indirectly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arising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out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of, resulting from or contributed to by electromagnetic fields,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electromagnetic radiation, electromagnetism, radio waves or</a:t>
            </a:r>
            <a:r>
              <a:rPr dirty="0" sz="18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noise.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6069" y="1143000"/>
            <a:ext cx="3439313" cy="5494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58131" y="1797265"/>
            <a:ext cx="3310254" cy="3298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Invasive multiple primary  tumors in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34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year old, avid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runner Chinese-American  woman who used cell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phone 4 hours a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day in her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bra for 10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614045">
              <a:lnSpc>
                <a:spcPct val="100699"/>
              </a:lnSpc>
            </a:pPr>
            <a:r>
              <a:rPr dirty="0" sz="2400" spc="-15" i="1">
                <a:solidFill>
                  <a:srgbClr val="FFFFFF"/>
                </a:solidFill>
                <a:latin typeface="Times New Roman"/>
                <a:cs typeface="Times New Roman"/>
              </a:rPr>
              <a:t>—reported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Robert  </a:t>
            </a:r>
            <a:r>
              <a:rPr dirty="0" sz="2400" spc="-15" i="1">
                <a:solidFill>
                  <a:srgbClr val="FFFFFF"/>
                </a:solidFill>
                <a:latin typeface="Times New Roman"/>
                <a:cs typeface="Times New Roman"/>
              </a:rPr>
              <a:t>Nagourney,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MD,</a:t>
            </a:r>
            <a:r>
              <a:rPr dirty="0" sz="2400" spc="-5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PhD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9870" rIns="0" bIns="0" rtlCol="0" vert="horz">
            <a:spAutoFit/>
          </a:bodyPr>
          <a:lstStyle/>
          <a:p>
            <a:pPr marL="1283970">
              <a:lnSpc>
                <a:spcPct val="100000"/>
              </a:lnSpc>
            </a:pPr>
            <a:r>
              <a:rPr dirty="0" sz="3600" spc="-15">
                <a:solidFill>
                  <a:srgbClr val="FFFF00"/>
                </a:solidFill>
                <a:latin typeface="Franklin Gothic Medium"/>
                <a:cs typeface="Franklin Gothic Medium"/>
              </a:rPr>
              <a:t>Caveat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- first case </a:t>
            </a:r>
            <a:r>
              <a:rPr dirty="0" sz="3600" spc="5">
                <a:solidFill>
                  <a:srgbClr val="FFFF00"/>
                </a:solidFill>
                <a:latin typeface="Franklin Gothic Medium"/>
                <a:cs typeface="Franklin Gothic Medium"/>
              </a:rPr>
              <a:t>report,</a:t>
            </a:r>
            <a:r>
              <a:rPr dirty="0" sz="3600" spc="-3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2009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47212" y="3143986"/>
            <a:ext cx="2134861" cy="2422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7403" y="860366"/>
            <a:ext cx="7049185" cy="1163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94512" y="900341"/>
            <a:ext cx="6955155" cy="0"/>
          </a:xfrm>
          <a:custGeom>
            <a:avLst/>
            <a:gdLst/>
            <a:ahLst/>
            <a:cxnLst/>
            <a:rect l="l" t="t" r="r" b="b"/>
            <a:pathLst>
              <a:path w="6955155" h="0">
                <a:moveTo>
                  <a:pt x="0" y="0"/>
                </a:moveTo>
                <a:lnTo>
                  <a:pt x="695496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354" rIns="0" bIns="0" rtlCol="0" vert="horz">
            <a:spAutoFit/>
          </a:bodyPr>
          <a:lstStyle/>
          <a:p>
            <a:pPr marL="497205" marR="5080" indent="332740">
              <a:lnSpc>
                <a:spcPts val="4300"/>
              </a:lnSpc>
            </a:pP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Case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Reports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- 21 yr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old multi-focal 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tumors tied with cellphones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kept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in</a:t>
            </a:r>
            <a:r>
              <a:rPr dirty="0" sz="3600" spc="3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bra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1558455"/>
            <a:ext cx="7924800" cy="4858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20921" y="6412654"/>
            <a:ext cx="1459230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 i="1">
                <a:solidFill>
                  <a:srgbClr val="D9D9D9"/>
                </a:solidFill>
                <a:latin typeface="Times New Roman"/>
                <a:cs typeface="Times New Roman"/>
              </a:rPr>
              <a:t>John </a:t>
            </a:r>
            <a:r>
              <a:rPr dirty="0" sz="1800" spc="-35" b="1" i="1">
                <a:solidFill>
                  <a:srgbClr val="D9D9D9"/>
                </a:solidFill>
                <a:latin typeface="Times New Roman"/>
                <a:cs typeface="Times New Roman"/>
              </a:rPr>
              <a:t>West </a:t>
            </a:r>
            <a:r>
              <a:rPr dirty="0" sz="1800" spc="-5" b="1" i="1">
                <a:solidFill>
                  <a:srgbClr val="D9D9D9"/>
                </a:solidFill>
                <a:latin typeface="Times New Roman"/>
                <a:cs typeface="Times New Roman"/>
              </a:rPr>
              <a:t>et</a:t>
            </a:r>
            <a:r>
              <a:rPr dirty="0" sz="1800" spc="-80" b="1" i="1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D9D9D9"/>
                </a:solidFill>
                <a:latin typeface="Times New Roman"/>
                <a:cs typeface="Times New Roman"/>
              </a:rPr>
              <a:t>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3702" y="1342508"/>
            <a:ext cx="8096592" cy="116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7531" y="1380070"/>
            <a:ext cx="8009255" cy="0"/>
          </a:xfrm>
          <a:custGeom>
            <a:avLst/>
            <a:gdLst/>
            <a:ahLst/>
            <a:cxnLst/>
            <a:rect l="l" t="t" r="r" b="b"/>
            <a:pathLst>
              <a:path w="8009255" h="0">
                <a:moveTo>
                  <a:pt x="0" y="0"/>
                </a:moveTo>
                <a:lnTo>
                  <a:pt x="800893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0217" rIns="0" bIns="0" rtlCol="0" vert="horz">
            <a:spAutoFit/>
          </a:bodyPr>
          <a:lstStyle/>
          <a:p>
            <a:pPr marL="2013585">
              <a:lnSpc>
                <a:spcPct val="10000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Summary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of 38+</a:t>
            </a:r>
            <a:r>
              <a:rPr dirty="0" sz="3600" spc="-6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Cases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854200"/>
            <a:ext cx="7292975" cy="3485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EEEEE"/>
              </a:buClr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1F1F1"/>
                </a:solidFill>
                <a:latin typeface="Times New Roman"/>
                <a:cs typeface="Times New Roman"/>
              </a:rPr>
              <a:t>Negative </a:t>
            </a:r>
            <a:r>
              <a:rPr dirty="0" sz="2400">
                <a:solidFill>
                  <a:srgbClr val="F1F1F1"/>
                </a:solidFill>
                <a:latin typeface="Times New Roman"/>
                <a:cs typeface="Times New Roman"/>
              </a:rPr>
              <a:t>for</a:t>
            </a:r>
            <a:r>
              <a:rPr dirty="0" sz="2400" spc="-5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1F1F1"/>
                </a:solidFill>
                <a:latin typeface="Times New Roman"/>
                <a:cs typeface="Times New Roman"/>
              </a:rPr>
              <a:t>BRCA1/2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EEEEEE"/>
              </a:buClr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1F1F1"/>
                </a:solidFill>
                <a:latin typeface="Times New Roman"/>
                <a:cs typeface="Times New Roman"/>
              </a:rPr>
              <a:t>No family history </a:t>
            </a:r>
            <a:r>
              <a:rPr dirty="0" sz="2400">
                <a:solidFill>
                  <a:srgbClr val="F1F1F1"/>
                </a:solidFill>
                <a:latin typeface="Times New Roman"/>
                <a:cs typeface="Times New Roman"/>
              </a:rPr>
              <a:t>or </a:t>
            </a:r>
            <a:r>
              <a:rPr dirty="0" sz="2400" spc="-5">
                <a:solidFill>
                  <a:srgbClr val="F1F1F1"/>
                </a:solidFill>
                <a:latin typeface="Times New Roman"/>
                <a:cs typeface="Times New Roman"/>
              </a:rPr>
              <a:t>other risk</a:t>
            </a:r>
            <a:r>
              <a:rPr dirty="0" sz="2400" spc="15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1F1F1"/>
                </a:solidFill>
                <a:latin typeface="Times New Roman"/>
                <a:cs typeface="Times New Roman"/>
              </a:rPr>
              <a:t>factors</a:t>
            </a:r>
            <a:endParaRPr sz="2400">
              <a:latin typeface="Times New Roman"/>
              <a:cs typeface="Times New Roman"/>
            </a:endParaRPr>
          </a:p>
          <a:p>
            <a:pPr marL="355600" marR="47625" indent="-342900">
              <a:lnSpc>
                <a:spcPct val="109800"/>
              </a:lnSpc>
              <a:spcBef>
                <a:spcPts val="635"/>
              </a:spcBef>
              <a:buClr>
                <a:srgbClr val="EEEEEE"/>
              </a:buClr>
              <a:buChar char="•"/>
              <a:tabLst>
                <a:tab pos="355600" algn="l"/>
                <a:tab pos="1523365" algn="l"/>
                <a:tab pos="5857240" algn="l"/>
              </a:tabLst>
            </a:pPr>
            <a:r>
              <a:rPr dirty="0" sz="2400" spc="-5">
                <a:solidFill>
                  <a:srgbClr val="F1F1F1"/>
                </a:solidFill>
                <a:latin typeface="Times New Roman"/>
                <a:cs typeface="Times New Roman"/>
              </a:rPr>
              <a:t>Unusual	location </a:t>
            </a:r>
            <a:r>
              <a:rPr dirty="0" sz="2400">
                <a:solidFill>
                  <a:srgbClr val="F1F1F1"/>
                </a:solidFill>
                <a:latin typeface="Times New Roman"/>
                <a:cs typeface="Times New Roman"/>
              </a:rPr>
              <a:t>of </a:t>
            </a:r>
            <a:r>
              <a:rPr dirty="0" sz="2400" spc="-5">
                <a:solidFill>
                  <a:srgbClr val="F1F1F1"/>
                </a:solidFill>
                <a:latin typeface="Times New Roman"/>
                <a:cs typeface="Times New Roman"/>
              </a:rPr>
              <a:t>multi-focal tumors</a:t>
            </a:r>
            <a:r>
              <a:rPr dirty="0" sz="2400" spc="1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1F1F1"/>
                </a:solidFill>
                <a:latin typeface="Times New Roman"/>
                <a:cs typeface="Times New Roman"/>
              </a:rPr>
              <a:t>where phones </a:t>
            </a:r>
            <a:r>
              <a:rPr dirty="0" sz="2400" spc="-5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were kept with mix </a:t>
            </a:r>
            <a:r>
              <a:rPr dirty="0" sz="2400">
                <a:solidFill>
                  <a:srgbClr val="EEEEEE"/>
                </a:solidFill>
                <a:latin typeface="Times New Roman"/>
                <a:cs typeface="Times New Roman"/>
              </a:rPr>
              <a:t>of </a:t>
            </a:r>
            <a:r>
              <a:rPr dirty="0" sz="2400" spc="555">
                <a:solidFill>
                  <a:srgbClr val="EEEEEE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tubular/solid</a:t>
            </a:r>
            <a:r>
              <a:rPr dirty="0" sz="2400" spc="229">
                <a:solidFill>
                  <a:srgbClr val="EEEEEE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patterns	</a:t>
            </a:r>
            <a:r>
              <a:rPr dirty="0" sz="2400">
                <a:solidFill>
                  <a:srgbClr val="EEEEEE"/>
                </a:solidFill>
                <a:latin typeface="Times New Roman"/>
                <a:cs typeface="Times New Roman"/>
              </a:rPr>
              <a:t>of</a:t>
            </a:r>
            <a:r>
              <a:rPr dirty="0" sz="2400" spc="-85">
                <a:solidFill>
                  <a:srgbClr val="EEEEEE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identical </a:t>
            </a:r>
            <a:r>
              <a:rPr dirty="0" sz="2400">
                <a:solidFill>
                  <a:srgbClr val="EEEEEE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nuclear morphology </a:t>
            </a:r>
            <a:r>
              <a:rPr dirty="0" sz="2400">
                <a:solidFill>
                  <a:srgbClr val="EEEEEE"/>
                </a:solidFill>
                <a:latin typeface="Times New Roman"/>
                <a:cs typeface="Times New Roman"/>
              </a:rPr>
              <a:t>&amp;</a:t>
            </a:r>
            <a:r>
              <a:rPr dirty="0" sz="2400" spc="-20">
                <a:solidFill>
                  <a:srgbClr val="EEEEEE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grade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11900"/>
              </a:lnSpc>
              <a:spcBef>
                <a:spcPts val="45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No significant histology in ductal and lobular units away  </a:t>
            </a:r>
            <a:r>
              <a:rPr dirty="0" sz="2400">
                <a:solidFill>
                  <a:srgbClr val="EEEEEE"/>
                </a:solidFill>
                <a:latin typeface="Times New Roman"/>
                <a:cs typeface="Times New Roman"/>
              </a:rPr>
              <a:t>from 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the areas </a:t>
            </a:r>
            <a:r>
              <a:rPr dirty="0" sz="2400">
                <a:solidFill>
                  <a:srgbClr val="EEEEEE"/>
                </a:solidFill>
                <a:latin typeface="Times New Roman"/>
                <a:cs typeface="Times New Roman"/>
              </a:rPr>
              <a:t>of 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cellular </a:t>
            </a:r>
            <a:r>
              <a:rPr dirty="0" sz="2400">
                <a:solidFill>
                  <a:srgbClr val="EEEEEE"/>
                </a:solidFill>
                <a:latin typeface="Times New Roman"/>
                <a:cs typeface="Times New Roman"/>
              </a:rPr>
              <a:t>phone</a:t>
            </a:r>
            <a:r>
              <a:rPr dirty="0" sz="2400" spc="-70">
                <a:solidFill>
                  <a:srgbClr val="EEEEEE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EEEEEE"/>
                </a:solidFill>
                <a:latin typeface="Times New Roman"/>
                <a:cs typeface="Times New Roman"/>
              </a:rPr>
              <a:t>use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Two with</a:t>
            </a:r>
            <a:r>
              <a:rPr dirty="0" sz="2400" spc="-60">
                <a:solidFill>
                  <a:srgbClr val="EEEEEE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EEEEEE"/>
                </a:solidFill>
                <a:latin typeface="Times New Roman"/>
                <a:cs typeface="Times New Roman"/>
              </a:rPr>
              <a:t>metastases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3702" y="1325884"/>
            <a:ext cx="8096592" cy="116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7531" y="1364983"/>
            <a:ext cx="8009255" cy="0"/>
          </a:xfrm>
          <a:custGeom>
            <a:avLst/>
            <a:gdLst/>
            <a:ahLst/>
            <a:cxnLst/>
            <a:rect l="l" t="t" r="r" b="b"/>
            <a:pathLst>
              <a:path w="8009255" h="0">
                <a:moveTo>
                  <a:pt x="0" y="0"/>
                </a:moveTo>
                <a:lnTo>
                  <a:pt x="800893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0459" rIns="0" bIns="0" rtlCol="0" vert="horz">
            <a:spAutoFit/>
          </a:bodyPr>
          <a:lstStyle/>
          <a:p>
            <a:pPr marL="1725930">
              <a:lnSpc>
                <a:spcPct val="10000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Latinas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put phones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in</a:t>
            </a:r>
            <a:r>
              <a:rPr dirty="0" sz="3600" spc="-5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bras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7747" y="1524000"/>
            <a:ext cx="7048500" cy="4407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250097" y="6141726"/>
            <a:ext cx="4595495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i="1">
                <a:solidFill>
                  <a:srgbClr val="FFFFFF"/>
                </a:solidFill>
                <a:latin typeface="Times New Roman"/>
                <a:cs typeface="Times New Roman"/>
              </a:rPr>
              <a:t>Dominican Republic, </a:t>
            </a:r>
            <a:r>
              <a:rPr dirty="0" sz="1800" spc="-15" i="1">
                <a:solidFill>
                  <a:srgbClr val="FFFFFF"/>
                </a:solidFill>
                <a:latin typeface="Times New Roman"/>
                <a:cs typeface="Times New Roman"/>
              </a:rPr>
              <a:t>Credit </a:t>
            </a:r>
            <a:r>
              <a:rPr dirty="0" sz="1800" spc="-5" i="1">
                <a:solidFill>
                  <a:srgbClr val="FFFFFF"/>
                </a:solidFill>
                <a:latin typeface="Times New Roman"/>
                <a:cs typeface="Times New Roman"/>
              </a:rPr>
              <a:t>Thos Robinson,</a:t>
            </a:r>
            <a:r>
              <a:rPr dirty="0" sz="1800" spc="4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FFFFFF"/>
                </a:solidFill>
                <a:latin typeface="Times New Roman"/>
                <a:cs typeface="Times New Roman"/>
              </a:rPr>
              <a:t>2010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9132" y="1143000"/>
            <a:ext cx="6925945" cy="0"/>
          </a:xfrm>
          <a:custGeom>
            <a:avLst/>
            <a:gdLst/>
            <a:ahLst/>
            <a:cxnLst/>
            <a:rect l="l" t="t" r="r" b="b"/>
            <a:pathLst>
              <a:path w="6925945" h="0">
                <a:moveTo>
                  <a:pt x="0" y="0"/>
                </a:moveTo>
                <a:lnTo>
                  <a:pt x="6925725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82083" y="2612504"/>
            <a:ext cx="3508374" cy="3017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1802" y="2606680"/>
            <a:ext cx="3684054" cy="3023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53839" y="601979"/>
            <a:ext cx="5924550" cy="10833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16735" marR="5080" indent="-1804670">
              <a:lnSpc>
                <a:spcPts val="4300"/>
              </a:lnSpc>
            </a:pPr>
            <a:r>
              <a:rPr dirty="0" sz="3600" spc="-15">
                <a:solidFill>
                  <a:srgbClr val="FFFF00"/>
                </a:solidFill>
                <a:latin typeface="Franklin Gothic Medium"/>
                <a:cs typeface="Franklin Gothic Medium"/>
              </a:rPr>
              <a:t>Marketing for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Cell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Phones and 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Gear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in</a:t>
            </a:r>
            <a:r>
              <a:rPr dirty="0" sz="3600" spc="-8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Bras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1802" y="1989658"/>
            <a:ext cx="7369175" cy="0"/>
          </a:xfrm>
          <a:custGeom>
            <a:avLst/>
            <a:gdLst/>
            <a:ahLst/>
            <a:cxnLst/>
            <a:rect l="l" t="t" r="r" b="b"/>
            <a:pathLst>
              <a:path w="7369175" h="0">
                <a:moveTo>
                  <a:pt x="0" y="0"/>
                </a:moveTo>
                <a:lnTo>
                  <a:pt x="7368644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9125" rIns="0" bIns="0" rtlCol="0" vert="horz">
            <a:spAutoFit/>
          </a:bodyPr>
          <a:lstStyle/>
          <a:p>
            <a:pPr marL="2461260">
              <a:lnSpc>
                <a:spcPct val="10000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Brazilian</a:t>
            </a:r>
            <a:r>
              <a:rPr dirty="0" sz="3600" spc="-6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Examples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32870" y="1710270"/>
            <a:ext cx="3515296" cy="4250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0925" y="1706516"/>
            <a:ext cx="3480562" cy="4254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8375" y="1193800"/>
            <a:ext cx="7407275" cy="0"/>
          </a:xfrm>
          <a:custGeom>
            <a:avLst/>
            <a:gdLst/>
            <a:ahLst/>
            <a:cxnLst/>
            <a:rect l="l" t="t" r="r" b="b"/>
            <a:pathLst>
              <a:path w="7407275" h="0">
                <a:moveTo>
                  <a:pt x="0" y="0"/>
                </a:moveTo>
                <a:lnTo>
                  <a:pt x="7407244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3122" y="6556906"/>
            <a:ext cx="1939289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4539" y="1065867"/>
            <a:ext cx="7294913" cy="4555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36545" y="4223829"/>
            <a:ext cx="4421505" cy="669925"/>
          </a:xfrm>
          <a:custGeom>
            <a:avLst/>
            <a:gdLst/>
            <a:ahLst/>
            <a:cxnLst/>
            <a:rect l="l" t="t" r="r" b="b"/>
            <a:pathLst>
              <a:path w="4421505" h="669925">
                <a:moveTo>
                  <a:pt x="0" y="0"/>
                </a:moveTo>
                <a:lnTo>
                  <a:pt x="4421454" y="0"/>
                </a:lnTo>
                <a:lnTo>
                  <a:pt x="4421454" y="669899"/>
                </a:lnTo>
                <a:lnTo>
                  <a:pt x="0" y="6698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436545" y="4198429"/>
            <a:ext cx="4421505" cy="695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290">
              <a:lnSpc>
                <a:spcPct val="100000"/>
              </a:lnSpc>
            </a:pPr>
            <a:r>
              <a:rPr dirty="0" sz="4000" spc="-5" i="1">
                <a:solidFill>
                  <a:srgbClr val="666666"/>
                </a:solidFill>
                <a:latin typeface="Franklin Gothic Medium"/>
                <a:cs typeface="Franklin Gothic Medium"/>
              </a:rPr>
              <a:t>until 40 years</a:t>
            </a:r>
            <a:r>
              <a:rPr dirty="0" sz="4000" spc="-60" i="1">
                <a:solidFill>
                  <a:srgbClr val="666666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15" i="1">
                <a:solidFill>
                  <a:srgbClr val="666666"/>
                </a:solidFill>
                <a:latin typeface="Franklin Gothic Medium"/>
                <a:cs typeface="Franklin Gothic Medium"/>
              </a:rPr>
              <a:t>later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0">
              <a:lnSpc>
                <a:spcPct val="100000"/>
              </a:lnSpc>
            </a:pPr>
            <a:r>
              <a:rPr dirty="0" sz="3600" spc="-20">
                <a:solidFill>
                  <a:srgbClr val="FFFF00"/>
                </a:solidFill>
                <a:latin typeface="Franklin Gothic Medium"/>
                <a:cs typeface="Franklin Gothic Medium"/>
              </a:rPr>
              <a:t>Atomic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Bombs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in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Japan,</a:t>
            </a:r>
            <a:r>
              <a:rPr dirty="0" sz="3600" spc="-5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1945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4539" y="821258"/>
            <a:ext cx="7295515" cy="0"/>
          </a:xfrm>
          <a:custGeom>
            <a:avLst/>
            <a:gdLst/>
            <a:ahLst/>
            <a:cxnLst/>
            <a:rect l="l" t="t" r="r" b="b"/>
            <a:pathLst>
              <a:path w="7295515" h="0">
                <a:moveTo>
                  <a:pt x="0" y="0"/>
                </a:moveTo>
                <a:lnTo>
                  <a:pt x="7294914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51600" y="4500033"/>
            <a:ext cx="2692400" cy="2357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02521" y="3771912"/>
            <a:ext cx="6939280" cy="41084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84785">
              <a:lnSpc>
                <a:spcPts val="2760"/>
              </a:lnSpc>
            </a:pP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No </a:t>
            </a:r>
            <a:r>
              <a:rPr dirty="0" sz="24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increase 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in </a:t>
            </a:r>
            <a:r>
              <a:rPr dirty="0" sz="24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brain 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tumors </a:t>
            </a:r>
            <a:r>
              <a:rPr dirty="0" sz="24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was </a:t>
            </a:r>
            <a:r>
              <a:rPr dirty="0" sz="24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found 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in</a:t>
            </a:r>
            <a:r>
              <a:rPr dirty="0" sz="2400" spc="1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>
                <a:solidFill>
                  <a:srgbClr val="FFFFFF"/>
                </a:solidFill>
                <a:latin typeface="Franklin Gothic Medium"/>
                <a:cs typeface="Franklin Gothic Medium"/>
              </a:rPr>
              <a:t>survivors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5200" y="6400800"/>
            <a:ext cx="1939289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3836" y="522287"/>
            <a:ext cx="7396327" cy="4930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8200" y="709091"/>
            <a:ext cx="7687945" cy="815340"/>
          </a:xfrm>
          <a:custGeom>
            <a:avLst/>
            <a:gdLst/>
            <a:ahLst/>
            <a:cxnLst/>
            <a:rect l="l" t="t" r="r" b="b"/>
            <a:pathLst>
              <a:path w="7687945" h="815340">
                <a:moveTo>
                  <a:pt x="0" y="0"/>
                </a:moveTo>
                <a:lnTo>
                  <a:pt x="7687594" y="0"/>
                </a:lnTo>
                <a:lnTo>
                  <a:pt x="7687594" y="814908"/>
                </a:lnTo>
                <a:lnTo>
                  <a:pt x="0" y="8149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71752" y="1614487"/>
            <a:ext cx="6000750" cy="1400175"/>
          </a:xfrm>
          <a:prstGeom prst="rect"/>
          <a:solidFill>
            <a:srgbClr val="000000"/>
          </a:solidFill>
        </p:spPr>
        <p:txBody>
          <a:bodyPr wrap="square" lIns="0" tIns="63500" rIns="0" bIns="0" rtlCol="0" vert="horz">
            <a:spAutoFit/>
          </a:bodyPr>
          <a:lstStyle/>
          <a:p>
            <a:pPr marL="972185" marR="647065" indent="-361950">
              <a:lnSpc>
                <a:spcPts val="4500"/>
              </a:lnSpc>
              <a:spcBef>
                <a:spcPts val="500"/>
              </a:spcBef>
            </a:pPr>
            <a:r>
              <a:rPr dirty="0" sz="4000" spc="-5" i="1">
                <a:solidFill>
                  <a:srgbClr val="666666"/>
                </a:solidFill>
                <a:latin typeface="Franklin Gothic Medium"/>
                <a:cs typeface="Franklin Gothic Medium"/>
              </a:rPr>
              <a:t>Until </a:t>
            </a:r>
            <a:r>
              <a:rPr dirty="0" sz="4000" spc="5" i="1">
                <a:solidFill>
                  <a:srgbClr val="666666"/>
                </a:solidFill>
                <a:latin typeface="Franklin Gothic Medium"/>
                <a:cs typeface="Franklin Gothic Medium"/>
              </a:rPr>
              <a:t>after </a:t>
            </a:r>
            <a:r>
              <a:rPr dirty="0" sz="4000" spc="-5" i="1">
                <a:solidFill>
                  <a:srgbClr val="666666"/>
                </a:solidFill>
                <a:latin typeface="Franklin Gothic Medium"/>
                <a:cs typeface="Franklin Gothic Medium"/>
              </a:rPr>
              <a:t>at </a:t>
            </a:r>
            <a:r>
              <a:rPr dirty="0" sz="4000" i="1">
                <a:solidFill>
                  <a:srgbClr val="666666"/>
                </a:solidFill>
                <a:latin typeface="Franklin Gothic Medium"/>
                <a:cs typeface="Franklin Gothic Medium"/>
              </a:rPr>
              <a:t>least </a:t>
            </a:r>
            <a:r>
              <a:rPr dirty="0" sz="4000" spc="-25" i="1">
                <a:solidFill>
                  <a:srgbClr val="666666"/>
                </a:solidFill>
                <a:latin typeface="Franklin Gothic Medium"/>
                <a:cs typeface="Franklin Gothic Medium"/>
              </a:rPr>
              <a:t>ten  </a:t>
            </a:r>
            <a:r>
              <a:rPr dirty="0" sz="4000" spc="-5" i="1">
                <a:solidFill>
                  <a:srgbClr val="666666"/>
                </a:solidFill>
                <a:latin typeface="Franklin Gothic Medium"/>
                <a:cs typeface="Franklin Gothic Medium"/>
              </a:rPr>
              <a:t>years </a:t>
            </a:r>
            <a:r>
              <a:rPr dirty="0" sz="4000" i="1">
                <a:solidFill>
                  <a:srgbClr val="666666"/>
                </a:solidFill>
                <a:latin typeface="Franklin Gothic Medium"/>
                <a:cs typeface="Franklin Gothic Medium"/>
              </a:rPr>
              <a:t>of </a:t>
            </a:r>
            <a:r>
              <a:rPr dirty="0" sz="4000" spc="-15" i="1">
                <a:solidFill>
                  <a:srgbClr val="666666"/>
                </a:solidFill>
                <a:latin typeface="Franklin Gothic Medium"/>
                <a:cs typeface="Franklin Gothic Medium"/>
              </a:rPr>
              <a:t>heavy</a:t>
            </a:r>
            <a:r>
              <a:rPr dirty="0" sz="4000" spc="-80" i="1">
                <a:solidFill>
                  <a:srgbClr val="666666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i="1">
                <a:solidFill>
                  <a:srgbClr val="666666"/>
                </a:solidFill>
                <a:latin typeface="Franklin Gothic Medium"/>
                <a:cs typeface="Franklin Gothic Medium"/>
              </a:rPr>
              <a:t>use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51600" y="4500033"/>
            <a:ext cx="2692400" cy="2357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1270">
              <a:lnSpc>
                <a:spcPts val="4900"/>
              </a:lnSpc>
            </a:pPr>
            <a:r>
              <a:rPr dirty="0" sz="4100" b="1">
                <a:solidFill>
                  <a:srgbClr val="FFCC00"/>
                </a:solidFill>
                <a:latin typeface="Arial"/>
                <a:cs typeface="Arial"/>
              </a:rPr>
              <a:t>Radio Frequency  </a:t>
            </a:r>
            <a:r>
              <a:rPr dirty="0" sz="4100" spc="-5" b="1">
                <a:solidFill>
                  <a:srgbClr val="FFCC00"/>
                </a:solidFill>
                <a:latin typeface="Arial"/>
                <a:cs typeface="Arial"/>
              </a:rPr>
              <a:t>Radiation and</a:t>
            </a:r>
            <a:r>
              <a:rPr dirty="0" sz="4100" spc="-50" b="1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4100" spc="-5" b="1">
                <a:solidFill>
                  <a:srgbClr val="FFCC00"/>
                </a:solidFill>
                <a:latin typeface="Arial"/>
                <a:cs typeface="Arial"/>
              </a:rPr>
              <a:t>Human  </a:t>
            </a:r>
            <a:r>
              <a:rPr dirty="0" sz="4100" spc="-5" b="1">
                <a:solidFill>
                  <a:srgbClr val="FFCC00"/>
                </a:solidFill>
                <a:latin typeface="Arial"/>
                <a:cs typeface="Arial"/>
              </a:rPr>
              <a:t>Health: </a:t>
            </a:r>
            <a:r>
              <a:rPr dirty="0" sz="4100" spc="-40" b="1">
                <a:solidFill>
                  <a:srgbClr val="FFCC00"/>
                </a:solidFill>
                <a:latin typeface="Arial"/>
                <a:cs typeface="Arial"/>
              </a:rPr>
              <a:t>Technical  </a:t>
            </a:r>
            <a:r>
              <a:rPr dirty="0" sz="4100" spc="-5" b="1">
                <a:solidFill>
                  <a:srgbClr val="FFCC00"/>
                </a:solidFill>
                <a:latin typeface="Arial"/>
                <a:cs typeface="Arial"/>
              </a:rPr>
              <a:t>Studies from</a:t>
            </a:r>
            <a:r>
              <a:rPr dirty="0" sz="4100" spc="-55" b="1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4100" spc="-5" b="1">
                <a:solidFill>
                  <a:srgbClr val="FFCC00"/>
                </a:solidFill>
                <a:latin typeface="Arial"/>
                <a:cs typeface="Arial"/>
              </a:rPr>
              <a:t>India</a:t>
            </a:r>
            <a:endParaRPr sz="4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10200" y="2743200"/>
            <a:ext cx="1295400" cy="1238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672928" y="4318317"/>
            <a:ext cx="5157470" cy="2186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3310"/>
              </a:lnSpc>
            </a:pPr>
            <a:r>
              <a:rPr dirty="0" sz="2800" spc="-55" b="1">
                <a:solidFill>
                  <a:srgbClr val="FF99FF"/>
                </a:solidFill>
                <a:latin typeface="Arial"/>
                <a:cs typeface="Arial"/>
              </a:rPr>
              <a:t>Dr. </a:t>
            </a:r>
            <a:r>
              <a:rPr dirty="0" sz="2800" b="1">
                <a:solidFill>
                  <a:srgbClr val="FF99FF"/>
                </a:solidFill>
                <a:latin typeface="Arial"/>
                <a:cs typeface="Arial"/>
              </a:rPr>
              <a:t>R. S.</a:t>
            </a:r>
            <a:r>
              <a:rPr dirty="0" sz="2800" spc="-30" b="1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99FF"/>
                </a:solidFill>
                <a:latin typeface="Arial"/>
                <a:cs typeface="Arial"/>
              </a:rPr>
              <a:t>Sharma</a:t>
            </a:r>
            <a:endParaRPr sz="2800">
              <a:latin typeface="Arial"/>
              <a:cs typeface="Arial"/>
            </a:endParaRPr>
          </a:p>
          <a:p>
            <a:pPr algn="ctr" marL="435609" marR="427990">
              <a:lnSpc>
                <a:spcPts val="2320"/>
              </a:lnSpc>
              <a:spcBef>
                <a:spcPts val="490"/>
              </a:spcBef>
            </a:pPr>
            <a:r>
              <a:rPr dirty="0" sz="2400" spc="-45" b="1">
                <a:solidFill>
                  <a:srgbClr val="00FFFF"/>
                </a:solidFill>
                <a:latin typeface="Arial"/>
                <a:cs typeface="Arial"/>
              </a:rPr>
              <a:t>Sr.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Deputy Director General &amp; 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Scientist-G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Division of</a:t>
            </a:r>
            <a:r>
              <a:rPr dirty="0" sz="2400" spc="-6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RCH</a:t>
            </a:r>
            <a:endParaRPr sz="2400">
              <a:latin typeface="Arial"/>
              <a:cs typeface="Arial"/>
            </a:endParaRPr>
          </a:p>
          <a:p>
            <a:pPr algn="ctr" marL="12700" marR="5080">
              <a:lnSpc>
                <a:spcPct val="100699"/>
              </a:lnSpc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Indian Council of Medical Research  New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Delhi </a:t>
            </a:r>
            <a:r>
              <a:rPr dirty="0" sz="2400" spc="-35" b="1">
                <a:solidFill>
                  <a:srgbClr val="00FFFF"/>
                </a:solidFill>
                <a:latin typeface="Arial"/>
                <a:cs typeface="Arial"/>
              </a:rPr>
              <a:t>–110</a:t>
            </a:r>
            <a:r>
              <a:rPr dirty="0" sz="2400" spc="-6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029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596" y="627606"/>
            <a:ext cx="3437318" cy="5191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33403"/>
            <a:ext cx="3428999" cy="5181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9705" rIns="0" bIns="0" rtlCol="0" vert="horz">
            <a:spAutoFit/>
          </a:bodyPr>
          <a:lstStyle/>
          <a:p>
            <a:pPr marL="1087755">
              <a:lnSpc>
                <a:spcPct val="100000"/>
              </a:lnSpc>
            </a:pPr>
            <a:r>
              <a:rPr dirty="0" sz="3600" spc="-5" b="1">
                <a:solidFill>
                  <a:srgbClr val="FFC000"/>
                </a:solidFill>
                <a:latin typeface="Arial"/>
                <a:cs typeface="Arial"/>
              </a:rPr>
              <a:t>Impacts of </a:t>
            </a:r>
            <a:r>
              <a:rPr dirty="0" sz="3600" b="1">
                <a:solidFill>
                  <a:srgbClr val="FFC000"/>
                </a:solidFill>
                <a:latin typeface="Arial"/>
                <a:cs typeface="Arial"/>
              </a:rPr>
              <a:t>RF </a:t>
            </a:r>
            <a:r>
              <a:rPr dirty="0" sz="3600" spc="-5" b="1">
                <a:solidFill>
                  <a:srgbClr val="FFC000"/>
                </a:solidFill>
                <a:latin typeface="Arial"/>
                <a:cs typeface="Arial"/>
              </a:rPr>
              <a:t>on Honey</a:t>
            </a:r>
            <a:r>
              <a:rPr dirty="0" sz="36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600" spc="-5" b="1">
                <a:solidFill>
                  <a:srgbClr val="FFC000"/>
                </a:solidFill>
                <a:latin typeface="Arial"/>
                <a:cs typeface="Arial"/>
              </a:rPr>
              <a:t>Bees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2335" y="4903711"/>
            <a:ext cx="7968615" cy="146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99500"/>
              </a:lnSpc>
              <a:tabLst>
                <a:tab pos="6346190" algn="l"/>
              </a:tabLst>
            </a:pPr>
            <a:r>
              <a:rPr dirty="0" sz="2400" spc="-5" b="1" i="1">
                <a:solidFill>
                  <a:srgbClr val="66FFFF"/>
                </a:solidFill>
                <a:latin typeface="Arial"/>
                <a:cs typeface="Arial"/>
              </a:rPr>
              <a:t>If the bee disappeared off the surface of the globe then  </a:t>
            </a:r>
            <a:r>
              <a:rPr dirty="0" sz="2400" b="1" i="1">
                <a:solidFill>
                  <a:srgbClr val="66FFFF"/>
                </a:solidFill>
                <a:latin typeface="Arial"/>
                <a:cs typeface="Arial"/>
              </a:rPr>
              <a:t>man </a:t>
            </a:r>
            <a:r>
              <a:rPr dirty="0" sz="2400" spc="-5" b="1" i="1">
                <a:solidFill>
                  <a:srgbClr val="66FFFF"/>
                </a:solidFill>
                <a:latin typeface="Arial"/>
                <a:cs typeface="Arial"/>
              </a:rPr>
              <a:t>would only have four years of </a:t>
            </a:r>
            <a:r>
              <a:rPr dirty="0" sz="2400" spc="640" b="1" i="1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66FFFF"/>
                </a:solidFill>
                <a:latin typeface="Arial"/>
                <a:cs typeface="Arial"/>
              </a:rPr>
              <a:t>life</a:t>
            </a:r>
            <a:r>
              <a:rPr dirty="0" sz="2400" spc="180" b="1" i="1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66FFFF"/>
                </a:solidFill>
                <a:latin typeface="Arial"/>
                <a:cs typeface="Arial"/>
              </a:rPr>
              <a:t>left.	</a:t>
            </a:r>
            <a:r>
              <a:rPr dirty="0" sz="2400" b="1" i="1">
                <a:solidFill>
                  <a:srgbClr val="66FFFF"/>
                </a:solidFill>
                <a:latin typeface="Arial"/>
                <a:cs typeface="Arial"/>
              </a:rPr>
              <a:t>No</a:t>
            </a:r>
            <a:r>
              <a:rPr dirty="0" sz="2400" spc="-95" b="1" i="1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66FFFF"/>
                </a:solidFill>
                <a:latin typeface="Arial"/>
                <a:cs typeface="Arial"/>
              </a:rPr>
              <a:t>more </a:t>
            </a:r>
            <a:r>
              <a:rPr dirty="0" sz="2400" spc="-5" b="1" i="1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66FFFF"/>
                </a:solidFill>
                <a:latin typeface="Arial"/>
                <a:cs typeface="Arial"/>
              </a:rPr>
              <a:t>bees, no more pollination, no more plants, nor more  </a:t>
            </a:r>
            <a:r>
              <a:rPr dirty="0" sz="2400" b="1" i="1">
                <a:solidFill>
                  <a:srgbClr val="66FFFF"/>
                </a:solidFill>
                <a:latin typeface="Arial"/>
                <a:cs typeface="Arial"/>
              </a:rPr>
              <a:t>animals, no </a:t>
            </a:r>
            <a:r>
              <a:rPr dirty="0" sz="2400" spc="-5" b="1" i="1">
                <a:solidFill>
                  <a:srgbClr val="66FFFF"/>
                </a:solidFill>
                <a:latin typeface="Arial"/>
                <a:cs typeface="Arial"/>
              </a:rPr>
              <a:t>more</a:t>
            </a:r>
            <a:r>
              <a:rPr dirty="0" sz="2400" spc="-80" b="1" i="1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66FFFF"/>
                </a:solidFill>
                <a:latin typeface="Arial"/>
                <a:cs typeface="Arial"/>
              </a:rPr>
              <a:t>man.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4362" y="1173162"/>
            <a:ext cx="8072437" cy="3170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7794" rIns="0" bIns="0" rtlCol="0" vert="horz">
            <a:spAutoFit/>
          </a:bodyPr>
          <a:lstStyle/>
          <a:p>
            <a:pPr marL="635635" marR="5080" indent="92710">
              <a:lnSpc>
                <a:spcPts val="5200"/>
              </a:lnSpc>
            </a:pPr>
            <a:r>
              <a:rPr dirty="0" spc="-5">
                <a:solidFill>
                  <a:srgbClr val="FFFF00"/>
                </a:solidFill>
                <a:latin typeface="Arial"/>
                <a:cs typeface="Arial"/>
              </a:rPr>
              <a:t>Typical Warning Signage for  Antennas Not Uniformly Used</a:t>
            </a:r>
          </a:p>
        </p:txBody>
      </p:sp>
      <p:sp>
        <p:nvSpPr>
          <p:cNvPr id="3" name="object 3"/>
          <p:cNvSpPr/>
          <p:nvPr/>
        </p:nvSpPr>
        <p:spPr>
          <a:xfrm>
            <a:off x="304797" y="1905000"/>
            <a:ext cx="2298788" cy="3182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00400" y="1905000"/>
            <a:ext cx="2348255" cy="3273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24587" y="1905000"/>
            <a:ext cx="2778404" cy="3822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687" rIns="0" bIns="0" rtlCol="0" vert="horz">
            <a:spAutoFit/>
          </a:bodyPr>
          <a:lstStyle/>
          <a:p>
            <a:pPr marL="504190">
              <a:lnSpc>
                <a:spcPct val="100000"/>
              </a:lnSpc>
            </a:pP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Decoding the language of the Honey</a:t>
            </a:r>
            <a:r>
              <a:rPr dirty="0" sz="3000" spc="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Bees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9834" y="792797"/>
            <a:ext cx="6193155" cy="1087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035050" marR="1027430">
              <a:lnSpc>
                <a:spcPct val="120000"/>
              </a:lnSpc>
            </a:pPr>
            <a:r>
              <a:rPr dirty="0" sz="2000" spc="-5" b="1">
                <a:solidFill>
                  <a:srgbClr val="66FFFF"/>
                </a:solidFill>
                <a:latin typeface="Arial"/>
                <a:cs typeface="Arial"/>
              </a:rPr>
              <a:t>Nobel Lecture, December </a:t>
            </a:r>
            <a:r>
              <a:rPr dirty="0" sz="2000" b="1">
                <a:solidFill>
                  <a:srgbClr val="66FFFF"/>
                </a:solidFill>
                <a:latin typeface="Arial"/>
                <a:cs typeface="Arial"/>
              </a:rPr>
              <a:t>12, </a:t>
            </a:r>
            <a:r>
              <a:rPr dirty="0" sz="2000" spc="-5" b="1">
                <a:solidFill>
                  <a:srgbClr val="66FFFF"/>
                </a:solidFill>
                <a:latin typeface="Arial"/>
                <a:cs typeface="Arial"/>
              </a:rPr>
              <a:t>1973  </a:t>
            </a:r>
            <a:r>
              <a:rPr dirty="0" sz="2000" spc="-5" b="1">
                <a:solidFill>
                  <a:srgbClr val="66FFFF"/>
                </a:solidFill>
                <a:latin typeface="Arial"/>
                <a:cs typeface="Arial"/>
              </a:rPr>
              <a:t>Karl Von</a:t>
            </a:r>
            <a:r>
              <a:rPr dirty="0" sz="2000" spc="-55" b="1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66FFFF"/>
                </a:solidFill>
                <a:latin typeface="Arial"/>
                <a:cs typeface="Arial"/>
              </a:rPr>
              <a:t>Frisch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dirty="0" sz="2000" spc="-5" b="1">
                <a:solidFill>
                  <a:srgbClr val="66FFFF"/>
                </a:solidFill>
                <a:latin typeface="Arial"/>
                <a:cs typeface="Arial"/>
              </a:rPr>
              <a:t>University of Munich, Federal Republic of</a:t>
            </a:r>
            <a:r>
              <a:rPr dirty="0" sz="2000" spc="40" b="1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66FFFF"/>
                </a:solidFill>
                <a:latin typeface="Arial"/>
                <a:cs typeface="Arial"/>
              </a:rPr>
              <a:t>Germany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0808" y="5867400"/>
            <a:ext cx="1761489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C6EF31"/>
                </a:solidFill>
                <a:latin typeface="Arial"/>
                <a:cs typeface="Arial"/>
              </a:rPr>
              <a:t>Waggle</a:t>
            </a:r>
            <a:r>
              <a:rPr dirty="0" sz="2000" spc="-75" b="1">
                <a:solidFill>
                  <a:srgbClr val="C6EF31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C6EF31"/>
                </a:solidFill>
                <a:latin typeface="Arial"/>
                <a:cs typeface="Arial"/>
              </a:rPr>
              <a:t>Dance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79244" y="5867400"/>
            <a:ext cx="1987550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C6EF31"/>
                </a:solidFill>
                <a:latin typeface="Arial"/>
                <a:cs typeface="Arial"/>
              </a:rPr>
              <a:t>Shacking</a:t>
            </a:r>
            <a:r>
              <a:rPr dirty="0" sz="2000" spc="-65" b="1">
                <a:solidFill>
                  <a:srgbClr val="C6EF31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C6EF31"/>
                </a:solidFill>
                <a:latin typeface="Arial"/>
                <a:cs typeface="Arial"/>
              </a:rPr>
              <a:t>Dance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1547" y="5867400"/>
            <a:ext cx="1846580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C6EF31"/>
                </a:solidFill>
                <a:latin typeface="Arial"/>
                <a:cs typeface="Arial"/>
              </a:rPr>
              <a:t>Tremble</a:t>
            </a:r>
            <a:r>
              <a:rPr dirty="0" sz="2000" spc="-65" b="1">
                <a:solidFill>
                  <a:srgbClr val="C6EF31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C6EF31"/>
                </a:solidFill>
                <a:latin typeface="Arial"/>
                <a:cs typeface="Arial"/>
              </a:rPr>
              <a:t>Dance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" y="2667000"/>
            <a:ext cx="28194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00400" y="2667000"/>
            <a:ext cx="28194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84925" y="2667000"/>
            <a:ext cx="2667000" cy="266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382000" cy="932180"/>
          </a:xfrm>
          <a:prstGeom prst="rect"/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86360" marR="73660">
              <a:lnSpc>
                <a:spcPct val="114599"/>
              </a:lnSpc>
              <a:spcBef>
                <a:spcPts val="260"/>
              </a:spcBef>
            </a:pPr>
            <a:r>
              <a:rPr dirty="0" sz="2400" spc="-5" b="1">
                <a:solidFill>
                  <a:srgbClr val="FF99FF"/>
                </a:solidFill>
                <a:latin typeface="Arial"/>
                <a:cs typeface="Arial"/>
              </a:rPr>
              <a:t>Exposure </a:t>
            </a:r>
            <a:r>
              <a:rPr dirty="0" sz="2400" b="1">
                <a:solidFill>
                  <a:srgbClr val="FF99FF"/>
                </a:solidFill>
                <a:latin typeface="Arial"/>
                <a:cs typeface="Arial"/>
              </a:rPr>
              <a:t>to </a:t>
            </a:r>
            <a:r>
              <a:rPr dirty="0" sz="2400" spc="-5" b="1">
                <a:solidFill>
                  <a:srgbClr val="FF99FF"/>
                </a:solidFill>
                <a:latin typeface="Arial"/>
                <a:cs typeface="Arial"/>
              </a:rPr>
              <a:t>cell phone radiation produces biochemical  </a:t>
            </a:r>
            <a:r>
              <a:rPr dirty="0" sz="2400" spc="-5" b="1">
                <a:solidFill>
                  <a:srgbClr val="FF99FF"/>
                </a:solidFill>
                <a:latin typeface="Arial"/>
                <a:cs typeface="Arial"/>
              </a:rPr>
              <a:t>changes in worker Honey Bees, Neelima et al.,</a:t>
            </a:r>
            <a:r>
              <a:rPr dirty="0" sz="2400" spc="50" b="1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dirty="0" sz="2400" spc="-35" b="1">
                <a:solidFill>
                  <a:srgbClr val="FF99FF"/>
                </a:solidFill>
                <a:latin typeface="Arial"/>
                <a:cs typeface="Arial"/>
              </a:rPr>
              <a:t>2011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209800"/>
            <a:ext cx="1905000" cy="370205"/>
          </a:xfrm>
          <a:prstGeom prst="rect">
            <a:avLst/>
          </a:prstGeom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153035">
              <a:lnSpc>
                <a:spcPct val="100000"/>
              </a:lnSpc>
              <a:spcBef>
                <a:spcPts val="320"/>
              </a:spcBef>
            </a:pPr>
            <a:r>
              <a:rPr dirty="0" sz="1800" spc="-5" b="1">
                <a:solidFill>
                  <a:srgbClr val="FF99FF"/>
                </a:solidFill>
                <a:latin typeface="Arial"/>
                <a:cs typeface="Arial"/>
              </a:rPr>
              <a:t>Controls,</a:t>
            </a:r>
            <a:r>
              <a:rPr dirty="0" sz="1800" spc="-65" b="1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99FF"/>
                </a:solidFill>
                <a:latin typeface="Arial"/>
                <a:cs typeface="Arial"/>
              </a:rPr>
              <a:t>n=10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600" y="2333625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304800" y="0"/>
                </a:moveTo>
                <a:lnTo>
                  <a:pt x="3048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304800" y="228600"/>
                </a:lnTo>
                <a:lnTo>
                  <a:pt x="304800" y="304800"/>
                </a:lnTo>
                <a:lnTo>
                  <a:pt x="457200" y="152400"/>
                </a:lnTo>
                <a:lnTo>
                  <a:pt x="304800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14600" y="2333625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76199"/>
                </a:moveTo>
                <a:lnTo>
                  <a:pt x="304799" y="76199"/>
                </a:lnTo>
                <a:lnTo>
                  <a:pt x="304799" y="0"/>
                </a:lnTo>
                <a:lnTo>
                  <a:pt x="457199" y="152399"/>
                </a:lnTo>
                <a:lnTo>
                  <a:pt x="304799" y="304799"/>
                </a:lnTo>
                <a:lnTo>
                  <a:pt x="304799" y="228599"/>
                </a:lnTo>
                <a:lnTo>
                  <a:pt x="0" y="228599"/>
                </a:lnTo>
                <a:lnTo>
                  <a:pt x="0" y="76199"/>
                </a:lnTo>
                <a:close/>
              </a:path>
            </a:pathLst>
          </a:custGeom>
          <a:ln w="12699">
            <a:solidFill>
              <a:srgbClr val="9AB3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047999" y="2238375"/>
            <a:ext cx="1143000" cy="370205"/>
          </a:xfrm>
          <a:prstGeom prst="rect">
            <a:avLst/>
          </a:prstGeom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320"/>
              </a:spcBef>
            </a:pPr>
            <a:r>
              <a:rPr dirty="0" sz="1800" spc="-5" b="1">
                <a:solidFill>
                  <a:srgbClr val="92D050"/>
                </a:solidFill>
                <a:latin typeface="Arial"/>
                <a:cs typeface="Arial"/>
              </a:rPr>
              <a:t>10</a:t>
            </a:r>
            <a:r>
              <a:rPr dirty="0" sz="1800" spc="-80" b="1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D050"/>
                </a:solidFill>
                <a:latin typeface="Arial"/>
                <a:cs typeface="Arial"/>
              </a:rPr>
              <a:t>Min.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43400" y="2257425"/>
            <a:ext cx="1143000" cy="370205"/>
          </a:xfrm>
          <a:prstGeom prst="rect">
            <a:avLst/>
          </a:prstGeom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320"/>
              </a:spcBef>
            </a:pPr>
            <a:r>
              <a:rPr dirty="0" sz="1800" spc="-5" b="1">
                <a:solidFill>
                  <a:srgbClr val="92D050"/>
                </a:solidFill>
                <a:latin typeface="Arial"/>
                <a:cs typeface="Arial"/>
              </a:rPr>
              <a:t>20</a:t>
            </a:r>
            <a:r>
              <a:rPr dirty="0" sz="1800" spc="-80" b="1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D050"/>
                </a:solidFill>
                <a:latin typeface="Arial"/>
                <a:cs typeface="Arial"/>
              </a:rPr>
              <a:t>Min.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8800" y="2257425"/>
            <a:ext cx="1143000" cy="370205"/>
          </a:xfrm>
          <a:prstGeom prst="rect">
            <a:avLst/>
          </a:prstGeom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320"/>
              </a:spcBef>
            </a:pPr>
            <a:r>
              <a:rPr dirty="0" sz="1800" spc="-5" b="1">
                <a:solidFill>
                  <a:srgbClr val="92D050"/>
                </a:solidFill>
                <a:latin typeface="Arial"/>
                <a:cs typeface="Arial"/>
              </a:rPr>
              <a:t>40</a:t>
            </a:r>
            <a:r>
              <a:rPr dirty="0" sz="1800" spc="-80" b="1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D050"/>
                </a:solidFill>
                <a:latin typeface="Arial"/>
                <a:cs typeface="Arial"/>
              </a:rPr>
              <a:t>Min.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2806700"/>
            <a:ext cx="1905000" cy="646430"/>
          </a:xfrm>
          <a:prstGeom prst="rect">
            <a:avLst/>
          </a:prstGeom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55880" rIns="0" bIns="0" rtlCol="0" vert="horz">
            <a:spAutoFit/>
          </a:bodyPr>
          <a:lstStyle/>
          <a:p>
            <a:pPr marL="146050" marR="133985" indent="212725">
              <a:lnSpc>
                <a:spcPts val="2100"/>
              </a:lnSpc>
              <a:spcBef>
                <a:spcPts val="440"/>
              </a:spcBef>
            </a:pPr>
            <a:r>
              <a:rPr dirty="0" sz="1800" spc="-5" b="1">
                <a:solidFill>
                  <a:srgbClr val="FF99FF"/>
                </a:solidFill>
                <a:latin typeface="Arial"/>
                <a:cs typeface="Arial"/>
              </a:rPr>
              <a:t>Cell Phone  Exposed,</a:t>
            </a:r>
            <a:r>
              <a:rPr dirty="0" sz="1800" spc="-65" b="1">
                <a:solidFill>
                  <a:srgbClr val="FF99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99FF"/>
                </a:solidFill>
                <a:latin typeface="Arial"/>
                <a:cs typeface="Arial"/>
              </a:rPr>
              <a:t>n=10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14600" y="29337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304800" y="0"/>
                </a:moveTo>
                <a:lnTo>
                  <a:pt x="3048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304800" y="228600"/>
                </a:lnTo>
                <a:lnTo>
                  <a:pt x="304800" y="304800"/>
                </a:lnTo>
                <a:lnTo>
                  <a:pt x="457200" y="152400"/>
                </a:lnTo>
                <a:lnTo>
                  <a:pt x="304800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14600" y="29337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76199"/>
                </a:moveTo>
                <a:lnTo>
                  <a:pt x="304799" y="76199"/>
                </a:lnTo>
                <a:lnTo>
                  <a:pt x="304799" y="0"/>
                </a:lnTo>
                <a:lnTo>
                  <a:pt x="457199" y="152399"/>
                </a:lnTo>
                <a:lnTo>
                  <a:pt x="304799" y="304799"/>
                </a:lnTo>
                <a:lnTo>
                  <a:pt x="304799" y="228599"/>
                </a:lnTo>
                <a:lnTo>
                  <a:pt x="0" y="228599"/>
                </a:lnTo>
                <a:lnTo>
                  <a:pt x="0" y="76199"/>
                </a:lnTo>
                <a:close/>
              </a:path>
            </a:pathLst>
          </a:custGeom>
          <a:ln w="12699">
            <a:solidFill>
              <a:srgbClr val="9AB3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047999" y="2895600"/>
            <a:ext cx="1143000" cy="370205"/>
          </a:xfrm>
          <a:prstGeom prst="rect">
            <a:avLst/>
          </a:prstGeom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320"/>
              </a:spcBef>
            </a:pPr>
            <a:r>
              <a:rPr dirty="0" sz="1800" spc="-5" b="1">
                <a:solidFill>
                  <a:srgbClr val="92D050"/>
                </a:solidFill>
                <a:latin typeface="Arial"/>
                <a:cs typeface="Arial"/>
              </a:rPr>
              <a:t>10</a:t>
            </a:r>
            <a:r>
              <a:rPr dirty="0" sz="1800" spc="-80" b="1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D050"/>
                </a:solidFill>
                <a:latin typeface="Arial"/>
                <a:cs typeface="Arial"/>
              </a:rPr>
              <a:t>Min.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43400" y="2914650"/>
            <a:ext cx="1143000" cy="370205"/>
          </a:xfrm>
          <a:prstGeom prst="rect">
            <a:avLst/>
          </a:prstGeom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320"/>
              </a:spcBef>
            </a:pPr>
            <a:r>
              <a:rPr dirty="0" sz="1800" spc="-5" b="1">
                <a:solidFill>
                  <a:srgbClr val="92D050"/>
                </a:solidFill>
                <a:latin typeface="Arial"/>
                <a:cs typeface="Arial"/>
              </a:rPr>
              <a:t>20</a:t>
            </a:r>
            <a:r>
              <a:rPr dirty="0" sz="1800" spc="-80" b="1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D050"/>
                </a:solidFill>
                <a:latin typeface="Arial"/>
                <a:cs typeface="Arial"/>
              </a:rPr>
              <a:t>Min.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38800" y="2914650"/>
            <a:ext cx="1143000" cy="370205"/>
          </a:xfrm>
          <a:prstGeom prst="rect">
            <a:avLst/>
          </a:prstGeom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320"/>
              </a:spcBef>
            </a:pPr>
            <a:r>
              <a:rPr dirty="0" sz="1800" spc="-5" b="1">
                <a:solidFill>
                  <a:srgbClr val="92D050"/>
                </a:solidFill>
                <a:latin typeface="Arial"/>
                <a:cs typeface="Arial"/>
              </a:rPr>
              <a:t>40</a:t>
            </a:r>
            <a:r>
              <a:rPr dirty="0" sz="1800" spc="-80" b="1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92D050"/>
                </a:solidFill>
                <a:latin typeface="Arial"/>
                <a:cs typeface="Arial"/>
              </a:rPr>
              <a:t>Min.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4825" y="2130425"/>
            <a:ext cx="463549" cy="1165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391400" y="2286000"/>
            <a:ext cx="1524000" cy="923925"/>
          </a:xfrm>
          <a:prstGeom prst="rect">
            <a:avLst/>
          </a:prstGeom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algn="ctr" marL="105410" marR="92075" indent="-635">
              <a:lnSpc>
                <a:spcPct val="99500"/>
              </a:lnSpc>
              <a:spcBef>
                <a:spcPts val="330"/>
              </a:spcBef>
            </a:pPr>
            <a:r>
              <a:rPr dirty="0" sz="1800" spc="-5" b="1">
                <a:solidFill>
                  <a:srgbClr val="FFFF00"/>
                </a:solidFill>
                <a:latin typeface="Arial"/>
                <a:cs typeface="Arial"/>
              </a:rPr>
              <a:t>Extracted  the   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Hemolymph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64274" y="4302125"/>
            <a:ext cx="2743200" cy="338455"/>
          </a:xfrm>
          <a:prstGeom prst="rect">
            <a:avLst/>
          </a:prstGeom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166370">
              <a:lnSpc>
                <a:spcPct val="100000"/>
              </a:lnSpc>
              <a:spcBef>
                <a:spcPts val="320"/>
              </a:spcBef>
            </a:pPr>
            <a:r>
              <a:rPr dirty="0" sz="1600" spc="-5" b="1">
                <a:solidFill>
                  <a:srgbClr val="92D050"/>
                </a:solidFill>
                <a:latin typeface="Arial"/>
                <a:cs typeface="Arial"/>
              </a:rPr>
              <a:t>At 10 &amp; 20 Min.</a:t>
            </a:r>
            <a:r>
              <a:rPr dirty="0" sz="1600" spc="-20" b="1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92D050"/>
                </a:solidFill>
                <a:latin typeface="Arial"/>
                <a:cs typeface="Arial"/>
              </a:rPr>
              <a:t>exposure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64274" y="4954587"/>
            <a:ext cx="2743200" cy="338455"/>
          </a:xfrm>
          <a:prstGeom prst="rect">
            <a:avLst/>
          </a:prstGeom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409575">
              <a:lnSpc>
                <a:spcPct val="100000"/>
              </a:lnSpc>
              <a:spcBef>
                <a:spcPts val="320"/>
              </a:spcBef>
            </a:pPr>
            <a:r>
              <a:rPr dirty="0" sz="1600" spc="-5" b="1">
                <a:solidFill>
                  <a:srgbClr val="92D050"/>
                </a:solidFill>
                <a:latin typeface="Arial"/>
                <a:cs typeface="Arial"/>
              </a:rPr>
              <a:t>At 40 Min.</a:t>
            </a:r>
            <a:r>
              <a:rPr dirty="0" sz="1600" spc="-45" b="1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92D050"/>
                </a:solidFill>
                <a:latin typeface="Arial"/>
                <a:cs typeface="Arial"/>
              </a:rPr>
              <a:t>exposure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19800" y="4911725"/>
            <a:ext cx="135255" cy="457200"/>
          </a:xfrm>
          <a:custGeom>
            <a:avLst/>
            <a:gdLst/>
            <a:ahLst/>
            <a:cxnLst/>
            <a:rect l="l" t="t" r="r" b="b"/>
            <a:pathLst>
              <a:path w="135254" h="457200">
                <a:moveTo>
                  <a:pt x="134937" y="389737"/>
                </a:moveTo>
                <a:lnTo>
                  <a:pt x="0" y="389737"/>
                </a:lnTo>
                <a:lnTo>
                  <a:pt x="67462" y="457200"/>
                </a:lnTo>
                <a:lnTo>
                  <a:pt x="134937" y="389737"/>
                </a:lnTo>
                <a:close/>
              </a:path>
              <a:path w="135254" h="457200">
                <a:moveTo>
                  <a:pt x="101206" y="0"/>
                </a:moveTo>
                <a:lnTo>
                  <a:pt x="33731" y="0"/>
                </a:lnTo>
                <a:lnTo>
                  <a:pt x="33731" y="389737"/>
                </a:lnTo>
                <a:lnTo>
                  <a:pt x="101206" y="389737"/>
                </a:lnTo>
                <a:lnTo>
                  <a:pt x="101206" y="0"/>
                </a:lnTo>
                <a:close/>
              </a:path>
            </a:pathLst>
          </a:custGeom>
          <a:solidFill>
            <a:srgbClr val="FFA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019800" y="4911725"/>
            <a:ext cx="135255" cy="457200"/>
          </a:xfrm>
          <a:custGeom>
            <a:avLst/>
            <a:gdLst/>
            <a:ahLst/>
            <a:cxnLst/>
            <a:rect l="l" t="t" r="r" b="b"/>
            <a:pathLst>
              <a:path w="135254" h="457200">
                <a:moveTo>
                  <a:pt x="0" y="389730"/>
                </a:moveTo>
                <a:lnTo>
                  <a:pt x="33735" y="389730"/>
                </a:lnTo>
                <a:lnTo>
                  <a:pt x="33735" y="0"/>
                </a:lnTo>
                <a:lnTo>
                  <a:pt x="101203" y="0"/>
                </a:lnTo>
                <a:lnTo>
                  <a:pt x="101203" y="389730"/>
                </a:lnTo>
                <a:lnTo>
                  <a:pt x="134937" y="389730"/>
                </a:lnTo>
                <a:lnTo>
                  <a:pt x="67469" y="457199"/>
                </a:lnTo>
                <a:lnTo>
                  <a:pt x="0" y="389730"/>
                </a:lnTo>
                <a:close/>
              </a:path>
            </a:pathLst>
          </a:custGeom>
          <a:ln w="12699">
            <a:solidFill>
              <a:srgbClr val="9AB3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04800" y="3657600"/>
            <a:ext cx="2895600" cy="370205"/>
          </a:xfrm>
          <a:prstGeom prst="rect">
            <a:avLst/>
          </a:prstGeom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180975">
              <a:lnSpc>
                <a:spcPct val="100000"/>
              </a:lnSpc>
              <a:spcBef>
                <a:spcPts val="320"/>
              </a:spcBef>
            </a:pPr>
            <a:r>
              <a:rPr dirty="0" sz="1800" spc="-5" b="1">
                <a:solidFill>
                  <a:srgbClr val="FF9900"/>
                </a:solidFill>
                <a:latin typeface="Arial"/>
                <a:cs typeface="Arial"/>
              </a:rPr>
              <a:t>Behavioral</a:t>
            </a:r>
            <a:r>
              <a:rPr dirty="0" sz="1800" spc="-40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9900"/>
                </a:solidFill>
                <a:latin typeface="Arial"/>
                <a:cs typeface="Arial"/>
              </a:rPr>
              <a:t>observation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7600" y="3657600"/>
            <a:ext cx="3048000" cy="370205"/>
          </a:xfrm>
          <a:prstGeom prst="rect">
            <a:avLst/>
          </a:prstGeom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168275">
              <a:lnSpc>
                <a:spcPct val="100000"/>
              </a:lnSpc>
              <a:spcBef>
                <a:spcPts val="320"/>
              </a:spcBef>
            </a:pPr>
            <a:r>
              <a:rPr dirty="0" sz="1800" spc="-5" b="1">
                <a:solidFill>
                  <a:srgbClr val="FF9900"/>
                </a:solidFill>
                <a:latin typeface="Arial"/>
                <a:cs typeface="Arial"/>
              </a:rPr>
              <a:t>Biochemical</a:t>
            </a:r>
            <a:r>
              <a:rPr dirty="0" sz="1800" spc="-40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9900"/>
                </a:solidFill>
                <a:latin typeface="Arial"/>
                <a:cs typeface="Arial"/>
              </a:rPr>
              <a:t>observation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19800" y="4225925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114300" y="76200"/>
                </a:moveTo>
                <a:lnTo>
                  <a:pt x="38100" y="76200"/>
                </a:lnTo>
                <a:lnTo>
                  <a:pt x="38100" y="457200"/>
                </a:lnTo>
                <a:lnTo>
                  <a:pt x="114300" y="457200"/>
                </a:lnTo>
                <a:lnTo>
                  <a:pt x="114300" y="76200"/>
                </a:lnTo>
                <a:close/>
              </a:path>
              <a:path w="152400" h="457200">
                <a:moveTo>
                  <a:pt x="76200" y="0"/>
                </a:moveTo>
                <a:lnTo>
                  <a:pt x="0" y="762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A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019800" y="4225925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0" y="76199"/>
                </a:moveTo>
                <a:lnTo>
                  <a:pt x="76199" y="0"/>
                </a:lnTo>
                <a:lnTo>
                  <a:pt x="152399" y="76199"/>
                </a:lnTo>
                <a:lnTo>
                  <a:pt x="114299" y="76199"/>
                </a:lnTo>
                <a:lnTo>
                  <a:pt x="114299" y="457199"/>
                </a:lnTo>
                <a:lnTo>
                  <a:pt x="38100" y="457199"/>
                </a:lnTo>
                <a:lnTo>
                  <a:pt x="38100" y="76199"/>
                </a:lnTo>
                <a:lnTo>
                  <a:pt x="0" y="76199"/>
                </a:lnTo>
                <a:close/>
              </a:path>
            </a:pathLst>
          </a:custGeom>
          <a:ln w="12699">
            <a:solidFill>
              <a:srgbClr val="9AB3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54939" y="5389879"/>
            <a:ext cx="8610600" cy="1209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1900"/>
              </a:lnSpc>
              <a:buClr>
                <a:srgbClr val="00FFFF"/>
              </a:buClr>
              <a:buFont typeface="Arial"/>
              <a:buChar char="•"/>
              <a:tabLst>
                <a:tab pos="357505" algn="l"/>
              </a:tabLst>
            </a:pPr>
            <a:r>
              <a:rPr dirty="0" sz="1600" spc="-5" b="1">
                <a:solidFill>
                  <a:srgbClr val="00FDFF"/>
                </a:solidFill>
                <a:latin typeface="Arial"/>
                <a:cs typeface="Arial"/>
              </a:rPr>
              <a:t>During initial quiet period rise in concentration of biomolecules due </a:t>
            </a:r>
            <a:r>
              <a:rPr dirty="0" sz="1600" b="1">
                <a:solidFill>
                  <a:srgbClr val="00FDFF"/>
                </a:solidFill>
                <a:latin typeface="Arial"/>
                <a:cs typeface="Arial"/>
              </a:rPr>
              <a:t>to </a:t>
            </a:r>
            <a:r>
              <a:rPr dirty="0" sz="1600" spc="-5" b="1">
                <a:solidFill>
                  <a:srgbClr val="00FDFF"/>
                </a:solidFill>
                <a:latin typeface="Arial"/>
                <a:cs typeface="Arial"/>
              </a:rPr>
              <a:t>stimulation of  </a:t>
            </a:r>
            <a:r>
              <a:rPr dirty="0" sz="1600" spc="-5" b="1">
                <a:solidFill>
                  <a:srgbClr val="00FFFF"/>
                </a:solidFill>
                <a:latin typeface="Arial"/>
                <a:cs typeface="Arial"/>
              </a:rPr>
              <a:t>body mechanism </a:t>
            </a:r>
            <a:r>
              <a:rPr dirty="0" sz="1600" b="1">
                <a:solidFill>
                  <a:srgbClr val="00FFFF"/>
                </a:solidFill>
                <a:latin typeface="Arial"/>
                <a:cs typeface="Arial"/>
              </a:rPr>
              <a:t>to </a:t>
            </a:r>
            <a:r>
              <a:rPr dirty="0" sz="1600" spc="-5" b="1">
                <a:solidFill>
                  <a:srgbClr val="00FFFF"/>
                </a:solidFill>
                <a:latin typeface="Arial"/>
                <a:cs typeface="Arial"/>
              </a:rPr>
              <a:t>fight stressful</a:t>
            </a:r>
            <a:r>
              <a:rPr dirty="0" sz="1600" spc="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00FFFF"/>
                </a:solidFill>
                <a:latin typeface="Arial"/>
                <a:cs typeface="Arial"/>
              </a:rPr>
              <a:t>condition.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  <a:buClr>
                <a:srgbClr val="00FFFF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1600" spc="-5" b="1">
                <a:solidFill>
                  <a:srgbClr val="00FFFF"/>
                </a:solidFill>
                <a:latin typeface="Arial"/>
                <a:cs typeface="Arial"/>
              </a:rPr>
              <a:t>At later stages there was decline in the concentration of biomolecules because the  body had adapted </a:t>
            </a:r>
            <a:r>
              <a:rPr dirty="0" sz="1600" b="1">
                <a:solidFill>
                  <a:srgbClr val="00FFFF"/>
                </a:solidFill>
                <a:latin typeface="Arial"/>
                <a:cs typeface="Arial"/>
              </a:rPr>
              <a:t>to </a:t>
            </a:r>
            <a:r>
              <a:rPr dirty="0" sz="1600" spc="-5" b="1">
                <a:solidFill>
                  <a:srgbClr val="00FFFF"/>
                </a:solidFill>
                <a:latin typeface="Arial"/>
                <a:cs typeface="Arial"/>
              </a:rPr>
              <a:t>the</a:t>
            </a:r>
            <a:r>
              <a:rPr dirty="0" sz="1600" spc="-2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00FFFF"/>
                </a:solidFill>
                <a:latin typeface="Arial"/>
                <a:cs typeface="Arial"/>
              </a:rPr>
              <a:t>stimulus.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1345" y="289560"/>
            <a:ext cx="5630545" cy="6604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35025" marR="5080" indent="-822960">
              <a:lnSpc>
                <a:spcPts val="2600"/>
              </a:lnSpc>
            </a:pPr>
            <a:r>
              <a:rPr dirty="0" sz="2200" spc="-5" b="1">
                <a:solidFill>
                  <a:srgbClr val="FFCC00"/>
                </a:solidFill>
                <a:latin typeface="Arial"/>
                <a:cs typeface="Arial"/>
              </a:rPr>
              <a:t>Electromagnetic radiation </a:t>
            </a:r>
            <a:r>
              <a:rPr dirty="0" sz="2200" b="1">
                <a:solidFill>
                  <a:srgbClr val="FFCC00"/>
                </a:solidFill>
                <a:latin typeface="Arial"/>
                <a:cs typeface="Arial"/>
              </a:rPr>
              <a:t>(EMR) </a:t>
            </a:r>
            <a:r>
              <a:rPr dirty="0" sz="2200" spc="-5" b="1">
                <a:solidFill>
                  <a:srgbClr val="FFCC00"/>
                </a:solidFill>
                <a:latin typeface="Arial"/>
                <a:cs typeface="Arial"/>
              </a:rPr>
              <a:t>damages  </a:t>
            </a:r>
            <a:r>
              <a:rPr dirty="0" sz="2200" spc="-5" b="1">
                <a:solidFill>
                  <a:srgbClr val="FFCC00"/>
                </a:solidFill>
                <a:latin typeface="Arial"/>
                <a:cs typeface="Arial"/>
              </a:rPr>
              <a:t>Honey Bees (Sainudeen,</a:t>
            </a:r>
            <a:r>
              <a:rPr dirty="0" sz="2200" spc="-10" b="1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200" spc="-30" b="1">
                <a:solidFill>
                  <a:srgbClr val="FFCC00"/>
                </a:solidFill>
                <a:latin typeface="Arial"/>
                <a:cs typeface="Arial"/>
              </a:rPr>
              <a:t>2011)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962275"/>
            <a:ext cx="2514600" cy="923925"/>
          </a:xfrm>
          <a:prstGeom prst="rect">
            <a:avLst/>
          </a:prstGeom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440690">
              <a:lnSpc>
                <a:spcPct val="100000"/>
              </a:lnSpc>
              <a:spcBef>
                <a:spcPts val="320"/>
              </a:spcBef>
            </a:pPr>
            <a:r>
              <a:rPr dirty="0" sz="1800" spc="-35" b="1">
                <a:solidFill>
                  <a:srgbClr val="FF9900"/>
                </a:solidFill>
                <a:latin typeface="Arial"/>
                <a:cs typeface="Arial"/>
              </a:rPr>
              <a:t>Test </a:t>
            </a:r>
            <a:r>
              <a:rPr dirty="0" sz="1800" spc="-5" b="1">
                <a:solidFill>
                  <a:srgbClr val="FF9900"/>
                </a:solidFill>
                <a:latin typeface="Arial"/>
                <a:cs typeface="Arial"/>
              </a:rPr>
              <a:t>hives,</a:t>
            </a:r>
            <a:r>
              <a:rPr dirty="0" sz="1800" spc="-40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9900"/>
                </a:solidFill>
                <a:latin typeface="Arial"/>
                <a:cs typeface="Arial"/>
              </a:rPr>
              <a:t>n=3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600" y="32766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381000" y="0"/>
                </a:moveTo>
                <a:lnTo>
                  <a:pt x="3810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381000" y="228600"/>
                </a:lnTo>
                <a:lnTo>
                  <a:pt x="381000" y="304800"/>
                </a:lnTo>
                <a:lnTo>
                  <a:pt x="533400" y="152400"/>
                </a:lnTo>
                <a:lnTo>
                  <a:pt x="381000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76600" y="32766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76199"/>
                </a:moveTo>
                <a:lnTo>
                  <a:pt x="380999" y="76199"/>
                </a:lnTo>
                <a:lnTo>
                  <a:pt x="380999" y="0"/>
                </a:lnTo>
                <a:lnTo>
                  <a:pt x="533399" y="152399"/>
                </a:lnTo>
                <a:lnTo>
                  <a:pt x="380999" y="304799"/>
                </a:lnTo>
                <a:lnTo>
                  <a:pt x="380999" y="228599"/>
                </a:lnTo>
                <a:lnTo>
                  <a:pt x="0" y="228599"/>
                </a:lnTo>
                <a:lnTo>
                  <a:pt x="0" y="76199"/>
                </a:lnTo>
                <a:close/>
              </a:path>
            </a:pathLst>
          </a:custGeom>
          <a:ln w="12699">
            <a:solidFill>
              <a:srgbClr val="9AB3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86200" y="3200400"/>
            <a:ext cx="1371600" cy="411480"/>
          </a:xfrm>
          <a:custGeom>
            <a:avLst/>
            <a:gdLst/>
            <a:ahLst/>
            <a:cxnLst/>
            <a:rect l="l" t="t" r="r" b="b"/>
            <a:pathLst>
              <a:path w="1371600" h="411479">
                <a:moveTo>
                  <a:pt x="0" y="0"/>
                </a:moveTo>
                <a:lnTo>
                  <a:pt x="1371599" y="0"/>
                </a:lnTo>
                <a:lnTo>
                  <a:pt x="1371599" y="411162"/>
                </a:lnTo>
                <a:lnTo>
                  <a:pt x="0" y="41116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C6E6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943600" y="2895600"/>
            <a:ext cx="2362200" cy="1047750"/>
          </a:xfrm>
          <a:prstGeom prst="rect">
            <a:avLst/>
          </a:prstGeom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algn="just" marL="86360" marR="27305">
              <a:lnSpc>
                <a:spcPct val="113399"/>
              </a:lnSpc>
              <a:spcBef>
                <a:spcPts val="300"/>
              </a:spcBef>
            </a:pP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After </a:t>
            </a: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few </a:t>
            </a: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days the  </a:t>
            </a:r>
            <a:r>
              <a:rPr dirty="0" sz="1800" spc="315" b="1">
                <a:solidFill>
                  <a:srgbClr val="66FFFF"/>
                </a:solidFill>
                <a:latin typeface="Arial"/>
                <a:cs typeface="Arial"/>
              </a:rPr>
              <a:t>workers </a:t>
            </a:r>
            <a:r>
              <a:rPr dirty="0" sz="1800" spc="295" b="1">
                <a:solidFill>
                  <a:srgbClr val="66FFFF"/>
                </a:solidFill>
                <a:latin typeface="Arial"/>
                <a:cs typeface="Arial"/>
              </a:rPr>
              <a:t>never  </a:t>
            </a: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return </a:t>
            </a: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to</a:t>
            </a:r>
            <a:r>
              <a:rPr dirty="0" sz="1800" spc="-70" b="1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hives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4787" y="5029200"/>
            <a:ext cx="1752600" cy="722630"/>
          </a:xfrm>
          <a:prstGeom prst="rect">
            <a:avLst/>
          </a:prstGeom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86360" marR="74295">
              <a:lnSpc>
                <a:spcPct val="111100"/>
              </a:lnSpc>
              <a:spcBef>
                <a:spcPts val="350"/>
              </a:spcBef>
            </a:pP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Thriving hives  deserted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1400" y="4743450"/>
            <a:ext cx="2667000" cy="1047750"/>
          </a:xfrm>
          <a:prstGeom prst="rect">
            <a:avLst/>
          </a:prstGeom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algn="ctr" marL="111760" marR="99060" indent="-635">
              <a:lnSpc>
                <a:spcPct val="113399"/>
              </a:lnSpc>
              <a:spcBef>
                <a:spcPts val="300"/>
              </a:spcBef>
            </a:pP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Only queen, eggs &amp;  hive bounds immature  worker</a:t>
            </a:r>
            <a:r>
              <a:rPr dirty="0" sz="1800" spc="-85" b="1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66FFFF"/>
                </a:solidFill>
                <a:latin typeface="Arial"/>
                <a:cs typeface="Arial"/>
              </a:rPr>
              <a:t>bees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20000" y="4114800"/>
            <a:ext cx="152400" cy="525780"/>
          </a:xfrm>
          <a:custGeom>
            <a:avLst/>
            <a:gdLst/>
            <a:ahLst/>
            <a:cxnLst/>
            <a:rect l="l" t="t" r="r" b="b"/>
            <a:pathLst>
              <a:path w="152400" h="525779">
                <a:moveTo>
                  <a:pt x="0" y="0"/>
                </a:moveTo>
                <a:lnTo>
                  <a:pt x="152400" y="0"/>
                </a:lnTo>
                <a:lnTo>
                  <a:pt x="152400" y="525462"/>
                </a:lnTo>
                <a:lnTo>
                  <a:pt x="0" y="525462"/>
                </a:lnTo>
                <a:lnTo>
                  <a:pt x="0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20000" y="4114800"/>
            <a:ext cx="152400" cy="525780"/>
          </a:xfrm>
          <a:custGeom>
            <a:avLst/>
            <a:gdLst/>
            <a:ahLst/>
            <a:cxnLst/>
            <a:rect l="l" t="t" r="r" b="b"/>
            <a:pathLst>
              <a:path w="152400" h="525779">
                <a:moveTo>
                  <a:pt x="0" y="0"/>
                </a:moveTo>
                <a:lnTo>
                  <a:pt x="152399" y="0"/>
                </a:lnTo>
                <a:lnTo>
                  <a:pt x="152399" y="525462"/>
                </a:lnTo>
                <a:lnTo>
                  <a:pt x="0" y="52546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9AB3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77000" y="4565650"/>
            <a:ext cx="1295400" cy="381000"/>
          </a:xfrm>
          <a:custGeom>
            <a:avLst/>
            <a:gdLst/>
            <a:ahLst/>
            <a:cxnLst/>
            <a:rect l="l" t="t" r="r" b="b"/>
            <a:pathLst>
              <a:path w="1295400" h="381000">
                <a:moveTo>
                  <a:pt x="190500" y="0"/>
                </a:moveTo>
                <a:lnTo>
                  <a:pt x="0" y="190500"/>
                </a:lnTo>
                <a:lnTo>
                  <a:pt x="190500" y="381000"/>
                </a:lnTo>
                <a:lnTo>
                  <a:pt x="190500" y="285750"/>
                </a:lnTo>
                <a:lnTo>
                  <a:pt x="1295400" y="285750"/>
                </a:lnTo>
                <a:lnTo>
                  <a:pt x="1295400" y="95250"/>
                </a:lnTo>
                <a:lnTo>
                  <a:pt x="190500" y="95250"/>
                </a:lnTo>
                <a:lnTo>
                  <a:pt x="190500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76999" y="4565650"/>
            <a:ext cx="1295400" cy="381000"/>
          </a:xfrm>
          <a:custGeom>
            <a:avLst/>
            <a:gdLst/>
            <a:ahLst/>
            <a:cxnLst/>
            <a:rect l="l" t="t" r="r" b="b"/>
            <a:pathLst>
              <a:path w="1295400" h="381000">
                <a:moveTo>
                  <a:pt x="0" y="190499"/>
                </a:moveTo>
                <a:lnTo>
                  <a:pt x="190500" y="0"/>
                </a:lnTo>
                <a:lnTo>
                  <a:pt x="190500" y="95249"/>
                </a:lnTo>
                <a:lnTo>
                  <a:pt x="1295399" y="95249"/>
                </a:lnTo>
                <a:lnTo>
                  <a:pt x="1295399" y="285749"/>
                </a:lnTo>
                <a:lnTo>
                  <a:pt x="190500" y="285749"/>
                </a:lnTo>
                <a:lnTo>
                  <a:pt x="190500" y="380999"/>
                </a:lnTo>
                <a:lnTo>
                  <a:pt x="0" y="190499"/>
                </a:lnTo>
                <a:close/>
              </a:path>
            </a:pathLst>
          </a:custGeom>
          <a:ln w="12699">
            <a:solidFill>
              <a:srgbClr val="9AB3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57200" y="4756150"/>
            <a:ext cx="2362200" cy="1049655"/>
          </a:xfrm>
          <a:prstGeom prst="rect">
            <a:avLst/>
          </a:prstGeom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607060" marR="237490" indent="-356235">
              <a:lnSpc>
                <a:spcPct val="113399"/>
              </a:lnSpc>
              <a:spcBef>
                <a:spcPts val="300"/>
              </a:spcBef>
            </a:pPr>
            <a:r>
              <a:rPr dirty="0" sz="1800" b="1">
                <a:solidFill>
                  <a:srgbClr val="FF6699"/>
                </a:solidFill>
                <a:latin typeface="Arial"/>
                <a:cs typeface="Arial"/>
              </a:rPr>
              <a:t>Colony</a:t>
            </a:r>
            <a:r>
              <a:rPr dirty="0" sz="1800" spc="-85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6699"/>
                </a:solidFill>
                <a:latin typeface="Arial"/>
                <a:cs typeface="Arial"/>
              </a:rPr>
              <a:t>Collapse/  </a:t>
            </a:r>
            <a:r>
              <a:rPr dirty="0" sz="1800" spc="-5" b="1">
                <a:solidFill>
                  <a:srgbClr val="FF6699"/>
                </a:solidFill>
                <a:latin typeface="Arial"/>
                <a:cs typeface="Arial"/>
              </a:rPr>
              <a:t>Disrupting  </a:t>
            </a:r>
            <a:r>
              <a:rPr dirty="0" sz="1800" spc="-5" b="1">
                <a:solidFill>
                  <a:srgbClr val="FF6699"/>
                </a:solidFill>
                <a:latin typeface="Arial"/>
                <a:cs typeface="Arial"/>
              </a:rPr>
              <a:t>Syndrome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71800" y="5119687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152400" y="0"/>
                </a:moveTo>
                <a:lnTo>
                  <a:pt x="0" y="152400"/>
                </a:lnTo>
                <a:lnTo>
                  <a:pt x="152400" y="304800"/>
                </a:lnTo>
                <a:lnTo>
                  <a:pt x="152400" y="228600"/>
                </a:lnTo>
                <a:lnTo>
                  <a:pt x="533400" y="228600"/>
                </a:lnTo>
                <a:lnTo>
                  <a:pt x="533400" y="76200"/>
                </a:lnTo>
                <a:lnTo>
                  <a:pt x="152400" y="76200"/>
                </a:lnTo>
                <a:lnTo>
                  <a:pt x="152400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71800" y="5119687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152399"/>
                </a:moveTo>
                <a:lnTo>
                  <a:pt x="152399" y="0"/>
                </a:lnTo>
                <a:lnTo>
                  <a:pt x="152399" y="76199"/>
                </a:lnTo>
                <a:lnTo>
                  <a:pt x="533399" y="76199"/>
                </a:lnTo>
                <a:lnTo>
                  <a:pt x="533399" y="228599"/>
                </a:lnTo>
                <a:lnTo>
                  <a:pt x="152399" y="228599"/>
                </a:lnTo>
                <a:lnTo>
                  <a:pt x="152399" y="304799"/>
                </a:lnTo>
                <a:lnTo>
                  <a:pt x="0" y="152399"/>
                </a:lnTo>
                <a:close/>
              </a:path>
            </a:pathLst>
          </a:custGeom>
          <a:ln w="12699">
            <a:solidFill>
              <a:srgbClr val="9AB3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57200" y="1303337"/>
            <a:ext cx="2362200" cy="1047750"/>
          </a:xfrm>
          <a:prstGeom prst="rect">
            <a:avLst/>
          </a:prstGeom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74930" rIns="0" bIns="0" rtlCol="0" vert="horz">
            <a:spAutoFit/>
          </a:bodyPr>
          <a:lstStyle/>
          <a:p>
            <a:pPr marL="184785">
              <a:lnSpc>
                <a:spcPct val="100000"/>
              </a:lnSpc>
              <a:spcBef>
                <a:spcPts val="590"/>
              </a:spcBef>
            </a:pPr>
            <a:r>
              <a:rPr dirty="0" sz="1800" spc="-5" b="1">
                <a:solidFill>
                  <a:srgbClr val="FF9900"/>
                </a:solidFill>
                <a:latin typeface="Arial"/>
                <a:cs typeface="Arial"/>
              </a:rPr>
              <a:t>Control hives,</a:t>
            </a:r>
            <a:r>
              <a:rPr dirty="0" sz="1800" spc="-55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9900"/>
                </a:solidFill>
                <a:latin typeface="Arial"/>
                <a:cs typeface="Arial"/>
              </a:rPr>
              <a:t>n=3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76600" y="1706562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381000" y="0"/>
                </a:moveTo>
                <a:lnTo>
                  <a:pt x="3810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381000" y="228600"/>
                </a:lnTo>
                <a:lnTo>
                  <a:pt x="381000" y="304800"/>
                </a:lnTo>
                <a:lnTo>
                  <a:pt x="533400" y="152400"/>
                </a:lnTo>
                <a:lnTo>
                  <a:pt x="381000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276600" y="1706562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76199"/>
                </a:moveTo>
                <a:lnTo>
                  <a:pt x="380999" y="76199"/>
                </a:lnTo>
                <a:lnTo>
                  <a:pt x="380999" y="0"/>
                </a:lnTo>
                <a:lnTo>
                  <a:pt x="533399" y="152400"/>
                </a:lnTo>
                <a:lnTo>
                  <a:pt x="380999" y="304799"/>
                </a:lnTo>
                <a:lnTo>
                  <a:pt x="380999" y="228599"/>
                </a:lnTo>
                <a:lnTo>
                  <a:pt x="0" y="228599"/>
                </a:lnTo>
                <a:lnTo>
                  <a:pt x="0" y="76199"/>
                </a:lnTo>
                <a:close/>
              </a:path>
            </a:pathLst>
          </a:custGeom>
          <a:ln w="12699">
            <a:solidFill>
              <a:srgbClr val="9AB3B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86200" y="1600200"/>
            <a:ext cx="1371600" cy="411480"/>
          </a:xfrm>
          <a:custGeom>
            <a:avLst/>
            <a:gdLst/>
            <a:ahLst/>
            <a:cxnLst/>
            <a:rect l="l" t="t" r="r" b="b"/>
            <a:pathLst>
              <a:path w="1371600" h="411480">
                <a:moveTo>
                  <a:pt x="0" y="0"/>
                </a:moveTo>
                <a:lnTo>
                  <a:pt x="1371599" y="0"/>
                </a:lnTo>
                <a:lnTo>
                  <a:pt x="1371599" y="411162"/>
                </a:lnTo>
                <a:lnTo>
                  <a:pt x="0" y="41116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C6E6E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943600" y="1447799"/>
            <a:ext cx="2362200" cy="730250"/>
          </a:xfrm>
          <a:prstGeom prst="rect">
            <a:avLst/>
          </a:prstGeom>
          <a:solidFill>
            <a:srgbClr val="000000"/>
          </a:solidFill>
          <a:ln w="9524">
            <a:solidFill>
              <a:srgbClr val="C6E6E9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86360" marR="73660">
              <a:lnSpc>
                <a:spcPct val="111100"/>
              </a:lnSpc>
              <a:spcBef>
                <a:spcPts val="350"/>
              </a:spcBef>
              <a:tabLst>
                <a:tab pos="556260" algn="l"/>
                <a:tab pos="1610360" algn="l"/>
              </a:tabLst>
            </a:pP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A</a:t>
            </a: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l</a:t>
            </a: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l</a:t>
            </a: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	</a:t>
            </a: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wo</a:t>
            </a: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r</a:t>
            </a: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ke</a:t>
            </a: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r</a:t>
            </a: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	</a:t>
            </a: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r</a:t>
            </a: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t</a:t>
            </a: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u</a:t>
            </a: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n </a:t>
            </a: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to</a:t>
            </a:r>
            <a:r>
              <a:rPr dirty="0" sz="1800" spc="-90" b="1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hives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7600" y="6248400"/>
            <a:ext cx="1143000" cy="351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17224" y="6675119"/>
            <a:ext cx="1864360" cy="118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b="1">
                <a:solidFill>
                  <a:srgbClr val="B9CAD4"/>
                </a:solidFill>
                <a:latin typeface="Arial"/>
                <a:cs typeface="Arial"/>
              </a:rPr>
              <a:t>©2013 The Institute for Functional</a:t>
            </a:r>
            <a:r>
              <a:rPr dirty="0" sz="700" spc="15" b="1">
                <a:solidFill>
                  <a:srgbClr val="B9CAD4"/>
                </a:solidFill>
                <a:latin typeface="Arial"/>
                <a:cs typeface="Arial"/>
              </a:rPr>
              <a:t> </a:t>
            </a:r>
            <a:r>
              <a:rPr dirty="0" sz="700" spc="-5" b="1">
                <a:solidFill>
                  <a:srgbClr val="B9CAD4"/>
                </a:solidFill>
                <a:latin typeface="Arial"/>
                <a:cs typeface="Arial"/>
              </a:rPr>
              <a:t>Medicine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9683" rIns="0" bIns="0" rtlCol="0" vert="horz">
            <a:spAutoFit/>
          </a:bodyPr>
          <a:lstStyle/>
          <a:p>
            <a:pPr marL="1219200">
              <a:lnSpc>
                <a:spcPct val="100000"/>
              </a:lnSpc>
            </a:pPr>
            <a:r>
              <a:rPr dirty="0" sz="3600" spc="-20">
                <a:solidFill>
                  <a:srgbClr val="FFFF00"/>
                </a:solidFill>
                <a:latin typeface="Franklin Gothic Medium"/>
                <a:cs typeface="Franklin Gothic Medium"/>
              </a:rPr>
              <a:t>Why </a:t>
            </a: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inconsistent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results in</a:t>
            </a:r>
            <a:r>
              <a:rPr dirty="0" sz="3600" spc="4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vitro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8939" y="2208644"/>
            <a:ext cx="5659120" cy="2474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2800"/>
              </a:lnSpc>
              <a:buClr>
                <a:srgbClr val="F2F2F2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F5F5F5"/>
                </a:solidFill>
                <a:latin typeface="Times New Roman"/>
                <a:cs typeface="Times New Roman"/>
              </a:rPr>
              <a:t>wrong </a:t>
            </a:r>
            <a:r>
              <a:rPr dirty="0" sz="2400" spc="-5">
                <a:solidFill>
                  <a:srgbClr val="F5F5F5"/>
                </a:solidFill>
                <a:latin typeface="Times New Roman"/>
                <a:cs typeface="Times New Roman"/>
              </a:rPr>
              <a:t>cells studied, i.e., adult lymphocytes  </a:t>
            </a:r>
            <a:r>
              <a:rPr dirty="0" sz="2400" spc="-5">
                <a:solidFill>
                  <a:srgbClr val="F2F2F2"/>
                </a:solidFill>
                <a:latin typeface="Times New Roman"/>
                <a:cs typeface="Times New Roman"/>
              </a:rPr>
              <a:t>compared to neuronal stem</a:t>
            </a:r>
            <a:r>
              <a:rPr dirty="0" sz="2400" spc="-2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2F2F2"/>
                </a:solidFill>
                <a:latin typeface="Times New Roman"/>
                <a:cs typeface="Times New Roman"/>
              </a:rPr>
              <a:t>cells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Clr>
                <a:srgbClr val="F2F2F2"/>
              </a:buClr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 spc="-20">
                <a:solidFill>
                  <a:srgbClr val="F2F2F2"/>
                </a:solidFill>
                <a:latin typeface="Times New Roman"/>
                <a:cs typeface="Times New Roman"/>
              </a:rPr>
              <a:t>Wrong </a:t>
            </a:r>
            <a:r>
              <a:rPr dirty="0" sz="2400" spc="-5">
                <a:solidFill>
                  <a:srgbClr val="F2F2F2"/>
                </a:solidFill>
                <a:latin typeface="Times New Roman"/>
                <a:cs typeface="Times New Roman"/>
              </a:rPr>
              <a:t>exposures used</a:t>
            </a:r>
            <a:r>
              <a:rPr dirty="0" sz="240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2F2F2"/>
                </a:solidFill>
                <a:latin typeface="Times New Roman"/>
                <a:cs typeface="Times New Roman"/>
              </a:rPr>
              <a:t>(CW/Digital)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  <a:buClr>
                <a:srgbClr val="F2F2F2"/>
              </a:buClr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2F2F2"/>
                </a:solidFill>
                <a:latin typeface="Times New Roman"/>
                <a:cs typeface="Times New Roman"/>
              </a:rPr>
              <a:t>Publication</a:t>
            </a:r>
            <a:r>
              <a:rPr dirty="0" sz="2400" spc="-65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2F2F2"/>
                </a:solidFill>
                <a:latin typeface="Times New Roman"/>
                <a:cs typeface="Times New Roman"/>
              </a:rPr>
              <a:t>bias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00937" y="1379910"/>
            <a:ext cx="6542112" cy="116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46200" y="1417637"/>
            <a:ext cx="6451600" cy="0"/>
          </a:xfrm>
          <a:custGeom>
            <a:avLst/>
            <a:gdLst/>
            <a:ahLst/>
            <a:cxnLst/>
            <a:rect l="l" t="t" r="r" b="b"/>
            <a:pathLst>
              <a:path w="6451600" h="0">
                <a:moveTo>
                  <a:pt x="0" y="0"/>
                </a:moveTo>
                <a:lnTo>
                  <a:pt x="6451595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9900" rIns="0" bIns="0" rtlCol="0" vert="horz">
            <a:spAutoFit/>
          </a:bodyPr>
          <a:lstStyle/>
          <a:p>
            <a:pPr marL="2463800">
              <a:lnSpc>
                <a:spcPct val="100000"/>
              </a:lnSpc>
            </a:pPr>
            <a:r>
              <a:rPr dirty="0" sz="3600" spc="-20">
                <a:solidFill>
                  <a:srgbClr val="FFFF00"/>
                </a:solidFill>
                <a:latin typeface="Franklin Gothic Medium"/>
                <a:cs typeface="Franklin Gothic Medium"/>
              </a:rPr>
              <a:t>Fine </a:t>
            </a:r>
            <a:r>
              <a:rPr dirty="0" sz="3600" spc="-55">
                <a:solidFill>
                  <a:srgbClr val="FFFF00"/>
                </a:solidFill>
                <a:latin typeface="Franklin Gothic Medium"/>
                <a:cs typeface="Franklin Gothic Medium"/>
              </a:rPr>
              <a:t>Print</a:t>
            </a:r>
            <a:r>
              <a:rPr dirty="0" sz="3600" spc="-2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65">
                <a:solidFill>
                  <a:srgbClr val="FFFF00"/>
                </a:solidFill>
                <a:latin typeface="Franklin Gothic Medium"/>
                <a:cs typeface="Franklin Gothic Medium"/>
              </a:rPr>
              <a:t>Warnings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37715" y="1481659"/>
            <a:ext cx="5668568" cy="498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8375" y="1193800"/>
            <a:ext cx="7407275" cy="0"/>
          </a:xfrm>
          <a:custGeom>
            <a:avLst/>
            <a:gdLst/>
            <a:ahLst/>
            <a:cxnLst/>
            <a:rect l="l" t="t" r="r" b="b"/>
            <a:pathLst>
              <a:path w="7407275" h="0">
                <a:moveTo>
                  <a:pt x="0" y="0"/>
                </a:moveTo>
                <a:lnTo>
                  <a:pt x="7407244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8492" y="451014"/>
            <a:ext cx="3858895" cy="103759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22655" marR="5080" indent="-910590">
              <a:lnSpc>
                <a:spcPts val="410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Fine Print</a:t>
            </a:r>
            <a:r>
              <a:rPr dirty="0" sz="3600" spc="-5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15">
                <a:solidFill>
                  <a:srgbClr val="FFFF00"/>
                </a:solidFill>
                <a:latin typeface="Franklin Gothic Medium"/>
                <a:cs typeface="Franklin Gothic Medium"/>
              </a:rPr>
              <a:t>Warnings 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(iPhone</a:t>
            </a:r>
            <a:r>
              <a:rPr dirty="0" sz="3600" spc="-7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4)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1650" y="5091645"/>
            <a:ext cx="5657850" cy="1295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1650" y="2164308"/>
            <a:ext cx="5657850" cy="2743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71650" y="1786471"/>
            <a:ext cx="5657850" cy="0"/>
          </a:xfrm>
          <a:custGeom>
            <a:avLst/>
            <a:gdLst/>
            <a:ahLst/>
            <a:cxnLst/>
            <a:rect l="l" t="t" r="r" b="b"/>
            <a:pathLst>
              <a:path w="5657850" h="0">
                <a:moveTo>
                  <a:pt x="0" y="0"/>
                </a:moveTo>
                <a:lnTo>
                  <a:pt x="5657845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1807" rIns="0" bIns="0" rtlCol="0" vert="horz">
            <a:spAutoFit/>
          </a:bodyPr>
          <a:lstStyle/>
          <a:p>
            <a:pPr marL="1751964">
              <a:lnSpc>
                <a:spcPct val="100000"/>
              </a:lnSpc>
            </a:pPr>
            <a:r>
              <a:rPr dirty="0" spc="-5">
                <a:solidFill>
                  <a:srgbClr val="FFFF00"/>
                </a:solidFill>
                <a:latin typeface="Arial"/>
                <a:cs typeface="Arial"/>
              </a:rPr>
              <a:t>Showthefineprint.org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7758" rIns="0" bIns="0" rtlCol="0" vert="horz">
            <a:spAutoFit/>
          </a:bodyPr>
          <a:lstStyle/>
          <a:p>
            <a:pPr marL="1559560">
              <a:lnSpc>
                <a:spcPct val="10000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Blackberry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and</a:t>
            </a:r>
            <a:r>
              <a:rPr dirty="0" sz="3600" spc="-1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Pacemakers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1637" y="2105177"/>
            <a:ext cx="5840095" cy="2100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2100" marR="5080" indent="-279400">
              <a:lnSpc>
                <a:spcPct val="955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Always keep the BlackBerry device more  than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7.88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inches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(20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cm)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the pacemaker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when the BlackBerry device is turned</a:t>
            </a:r>
            <a:r>
              <a:rPr dirty="0" sz="2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292100" marR="243840" indent="-279400">
              <a:lnSpc>
                <a:spcPts val="2800"/>
              </a:lnSpc>
              <a:buChar char="•"/>
              <a:tabLst>
                <a:tab pos="2984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Do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carry the BlackBerry device in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your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breast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pocket.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7728" y="1521227"/>
            <a:ext cx="5968542" cy="141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33537" y="1557871"/>
            <a:ext cx="5876925" cy="25400"/>
          </a:xfrm>
          <a:custGeom>
            <a:avLst/>
            <a:gdLst/>
            <a:ahLst/>
            <a:cxnLst/>
            <a:rect l="l" t="t" r="r" b="b"/>
            <a:pathLst>
              <a:path w="5876925" h="25400">
                <a:moveTo>
                  <a:pt x="0" y="0"/>
                </a:moveTo>
                <a:lnTo>
                  <a:pt x="5876915" y="25399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235" y="250659"/>
            <a:ext cx="7374890" cy="16294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635">
              <a:lnSpc>
                <a:spcPts val="4300"/>
              </a:lnSpc>
            </a:pPr>
            <a:r>
              <a:rPr dirty="0" sz="3600" spc="-75">
                <a:solidFill>
                  <a:srgbClr val="FFFF00"/>
                </a:solidFill>
                <a:latin typeface="Franklin Gothic Medium"/>
                <a:cs typeface="Franklin Gothic Medium"/>
              </a:rPr>
              <a:t>American </a:t>
            </a:r>
            <a:r>
              <a:rPr dirty="0" sz="3600" spc="-90">
                <a:solidFill>
                  <a:srgbClr val="FFFF00"/>
                </a:solidFill>
                <a:latin typeface="Franklin Gothic Medium"/>
                <a:cs typeface="Franklin Gothic Medium"/>
              </a:rPr>
              <a:t>Academy </a:t>
            </a:r>
            <a:r>
              <a:rPr dirty="0" sz="3600" spc="-50">
                <a:solidFill>
                  <a:srgbClr val="FFFF00"/>
                </a:solidFill>
                <a:latin typeface="Franklin Gothic Medium"/>
                <a:cs typeface="Franklin Gothic Medium"/>
              </a:rPr>
              <a:t>of </a:t>
            </a:r>
            <a:r>
              <a:rPr dirty="0" sz="3600" spc="-35">
                <a:solidFill>
                  <a:srgbClr val="FFFF00"/>
                </a:solidFill>
                <a:latin typeface="Franklin Gothic Medium"/>
                <a:cs typeface="Franklin Gothic Medium"/>
              </a:rPr>
              <a:t>Pediatrics  </a:t>
            </a:r>
            <a:r>
              <a:rPr dirty="0" sz="3600" spc="-55">
                <a:solidFill>
                  <a:srgbClr val="FFFF00"/>
                </a:solidFill>
                <a:latin typeface="Franklin Gothic Medium"/>
                <a:cs typeface="Franklin Gothic Medium"/>
              </a:rPr>
              <a:t>Recommends </a:t>
            </a:r>
            <a:r>
              <a:rPr dirty="0" sz="3600" spc="-20">
                <a:solidFill>
                  <a:srgbClr val="FFFF00"/>
                </a:solidFill>
                <a:latin typeface="Franklin Gothic Medium"/>
                <a:cs typeface="Franklin Gothic Medium"/>
              </a:rPr>
              <a:t>Children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Under </a:t>
            </a:r>
            <a:r>
              <a:rPr dirty="0" sz="3600" spc="-120">
                <a:solidFill>
                  <a:srgbClr val="FFFF00"/>
                </a:solidFill>
                <a:latin typeface="Franklin Gothic Medium"/>
                <a:cs typeface="Franklin Gothic Medium"/>
              </a:rPr>
              <a:t>Age </a:t>
            </a:r>
            <a:r>
              <a:rPr dirty="0" sz="3600" spc="-50">
                <a:solidFill>
                  <a:srgbClr val="FFFF00"/>
                </a:solidFill>
                <a:latin typeface="Franklin Gothic Medium"/>
                <a:cs typeface="Franklin Gothic Medium"/>
              </a:rPr>
              <a:t>Two  </a:t>
            </a: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Have </a:t>
            </a:r>
            <a:r>
              <a:rPr dirty="0" sz="3600" spc="-60">
                <a:solidFill>
                  <a:srgbClr val="FFFF00"/>
                </a:solidFill>
                <a:latin typeface="Franklin Gothic Medium"/>
                <a:cs typeface="Franklin Gothic Medium"/>
              </a:rPr>
              <a:t>Limited </a:t>
            </a:r>
            <a:r>
              <a:rPr dirty="0" sz="3600" spc="-45">
                <a:solidFill>
                  <a:srgbClr val="FFFF00"/>
                </a:solidFill>
                <a:latin typeface="Franklin Gothic Medium"/>
                <a:cs typeface="Franklin Gothic Medium"/>
              </a:rPr>
              <a:t>to </a:t>
            </a:r>
            <a:r>
              <a:rPr dirty="0" sz="3600" spc="-20">
                <a:solidFill>
                  <a:srgbClr val="FFFF00"/>
                </a:solidFill>
                <a:latin typeface="Franklin Gothic Medium"/>
                <a:cs typeface="Franklin Gothic Medium"/>
              </a:rPr>
              <a:t>no </a:t>
            </a:r>
            <a:r>
              <a:rPr dirty="0" sz="3600" spc="-10">
                <a:solidFill>
                  <a:srgbClr val="FFFF00"/>
                </a:solidFill>
                <a:latin typeface="Franklin Gothic Medium"/>
                <a:cs typeface="Franklin Gothic Medium"/>
              </a:rPr>
              <a:t>Screen</a:t>
            </a:r>
            <a:r>
              <a:rPr dirty="0" sz="3600" spc="8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70">
                <a:solidFill>
                  <a:srgbClr val="FFFF00"/>
                </a:solidFill>
                <a:latin typeface="Franklin Gothic Medium"/>
                <a:cs typeface="Franklin Gothic Medium"/>
              </a:rPr>
              <a:t>Time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5129" y="2472270"/>
            <a:ext cx="3887787" cy="3887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593" y="2472270"/>
            <a:ext cx="3887781" cy="3887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2796" y="2086500"/>
            <a:ext cx="8038401" cy="1163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0337" y="2125129"/>
            <a:ext cx="7943850" cy="0"/>
          </a:xfrm>
          <a:custGeom>
            <a:avLst/>
            <a:gdLst/>
            <a:ahLst/>
            <a:cxnLst/>
            <a:rect l="l" t="t" r="r" b="b"/>
            <a:pathLst>
              <a:path w="7943850" h="0">
                <a:moveTo>
                  <a:pt x="0" y="0"/>
                </a:moveTo>
                <a:lnTo>
                  <a:pt x="794331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753" rIns="0" bIns="0" rtlCol="0" vert="horz">
            <a:spAutoFit/>
          </a:bodyPr>
          <a:lstStyle/>
          <a:p>
            <a:pPr marL="2095500">
              <a:lnSpc>
                <a:spcPct val="100000"/>
              </a:lnSpc>
            </a:pPr>
            <a:r>
              <a:rPr dirty="0" sz="3600" spc="-50">
                <a:solidFill>
                  <a:srgbClr val="FFFF00"/>
                </a:solidFill>
                <a:latin typeface="Franklin Gothic Medium"/>
                <a:cs typeface="Franklin Gothic Medium"/>
              </a:rPr>
              <a:t>Demise of </a:t>
            </a:r>
            <a:r>
              <a:rPr dirty="0" sz="3600" spc="-30">
                <a:solidFill>
                  <a:srgbClr val="FFFB00"/>
                </a:solidFill>
                <a:latin typeface="Franklin Gothic Medium"/>
                <a:cs typeface="Franklin Gothic Medium"/>
              </a:rPr>
              <a:t>t</a:t>
            </a:r>
            <a:r>
              <a:rPr dirty="0" sz="3600" spc="-30">
                <a:solidFill>
                  <a:srgbClr val="FFFF00"/>
                </a:solidFill>
                <a:latin typeface="Franklin Gothic Medium"/>
                <a:cs typeface="Franklin Gothic Medium"/>
              </a:rPr>
              <a:t>he</a:t>
            </a:r>
            <a:r>
              <a:rPr dirty="0" sz="3600" spc="1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25">
                <a:solidFill>
                  <a:srgbClr val="FFFB00"/>
                </a:solidFill>
                <a:latin typeface="Franklin Gothic Medium"/>
                <a:cs typeface="Franklin Gothic Medium"/>
              </a:rPr>
              <a:t>L</a:t>
            </a:r>
            <a:r>
              <a:rPr dirty="0" sz="3600" spc="-25">
                <a:solidFill>
                  <a:srgbClr val="FFFF00"/>
                </a:solidFill>
                <a:latin typeface="Franklin Gothic Medium"/>
                <a:cs typeface="Franklin Gothic Medium"/>
              </a:rPr>
              <a:t>andline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0530" y="1443056"/>
            <a:ext cx="4553786" cy="4940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805101" y="5885210"/>
            <a:ext cx="2888615" cy="522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130"/>
              </a:lnSpc>
            </a:pPr>
            <a:r>
              <a:rPr dirty="0" sz="1800" spc="-5" i="1">
                <a:solidFill>
                  <a:srgbClr val="DDDDDD"/>
                </a:solidFill>
                <a:latin typeface="Times New Roman"/>
                <a:cs typeface="Times New Roman"/>
              </a:rPr>
              <a:t>NH</a:t>
            </a:r>
            <a:r>
              <a:rPr dirty="0" sz="1800" spc="-5" i="1">
                <a:solidFill>
                  <a:srgbClr val="E4E4E4"/>
                </a:solidFill>
                <a:latin typeface="Times New Roman"/>
                <a:cs typeface="Times New Roman"/>
              </a:rPr>
              <a:t>I</a:t>
            </a:r>
            <a:r>
              <a:rPr dirty="0" sz="1800" spc="-5" i="1">
                <a:solidFill>
                  <a:srgbClr val="DDDDDD"/>
                </a:solidFill>
                <a:latin typeface="Times New Roman"/>
                <a:cs typeface="Times New Roman"/>
              </a:rPr>
              <a:t>S</a:t>
            </a:r>
            <a:r>
              <a:rPr dirty="0" sz="1800" spc="-5" i="1">
                <a:solidFill>
                  <a:srgbClr val="E4E4E4"/>
                </a:solidFill>
                <a:latin typeface="Times New Roman"/>
                <a:cs typeface="Times New Roman"/>
              </a:rPr>
              <a:t>. </a:t>
            </a:r>
            <a:r>
              <a:rPr dirty="0" sz="1800" spc="-5" i="1">
                <a:solidFill>
                  <a:srgbClr val="DDDDDD"/>
                </a:solidFill>
                <a:latin typeface="Times New Roman"/>
                <a:cs typeface="Times New Roman"/>
              </a:rPr>
              <a:t>NCHS</a:t>
            </a:r>
            <a:r>
              <a:rPr dirty="0" sz="1800" spc="-5" i="1">
                <a:solidFill>
                  <a:srgbClr val="E4E4E4"/>
                </a:solidFill>
                <a:latin typeface="Times New Roman"/>
                <a:cs typeface="Times New Roman"/>
              </a:rPr>
              <a:t>, </a:t>
            </a:r>
            <a:r>
              <a:rPr dirty="0" sz="1800" spc="-5" i="1">
                <a:solidFill>
                  <a:srgbClr val="DDDDDD"/>
                </a:solidFill>
                <a:latin typeface="Times New Roman"/>
                <a:cs typeface="Times New Roman"/>
              </a:rPr>
              <a:t>CDC</a:t>
            </a:r>
            <a:r>
              <a:rPr dirty="0" sz="1800" spc="-5" i="1">
                <a:solidFill>
                  <a:srgbClr val="E4E4E4"/>
                </a:solidFill>
                <a:latin typeface="Times New Roman"/>
                <a:cs typeface="Times New Roman"/>
              </a:rPr>
              <a:t>. J</a:t>
            </a:r>
            <a:r>
              <a:rPr dirty="0" sz="1800" spc="-5" i="1">
                <a:solidFill>
                  <a:srgbClr val="DDDDDD"/>
                </a:solidFill>
                <a:latin typeface="Times New Roman"/>
                <a:cs typeface="Times New Roman"/>
              </a:rPr>
              <a:t>ul</a:t>
            </a:r>
            <a:r>
              <a:rPr dirty="0" sz="1800" spc="-5" i="1">
                <a:solidFill>
                  <a:srgbClr val="E4E4E4"/>
                </a:solidFill>
                <a:latin typeface="Times New Roman"/>
                <a:cs typeface="Times New Roman"/>
              </a:rPr>
              <a:t>.,</a:t>
            </a:r>
            <a:r>
              <a:rPr dirty="0" sz="1800" spc="-35" i="1">
                <a:solidFill>
                  <a:srgbClr val="E4E4E4"/>
                </a:solidFill>
                <a:latin typeface="Times New Roman"/>
                <a:cs typeface="Times New Roman"/>
              </a:rPr>
              <a:t> </a:t>
            </a:r>
            <a:r>
              <a:rPr dirty="0" sz="1800" spc="-5" i="1">
                <a:solidFill>
                  <a:srgbClr val="DDDDDD"/>
                </a:solidFill>
                <a:latin typeface="Times New Roman"/>
                <a:cs typeface="Times New Roman"/>
              </a:rPr>
              <a:t>2014</a:t>
            </a:r>
            <a:r>
              <a:rPr dirty="0" sz="1800" spc="-5" i="1">
                <a:solidFill>
                  <a:srgbClr val="E4E4E4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1889"/>
              </a:lnSpc>
            </a:pPr>
            <a:r>
              <a:rPr dirty="0" sz="1600" spc="-15" i="1" u="sng">
                <a:solidFill>
                  <a:srgbClr val="009999"/>
                </a:solidFill>
                <a:latin typeface="Times New Roman"/>
                <a:cs typeface="Times New Roman"/>
                <a:hlinkClick r:id="rId3"/>
              </a:rPr>
              <a:t>http://b</a:t>
            </a:r>
            <a:r>
              <a:rPr dirty="0" sz="1600" spc="-15" i="1" u="sng">
                <a:solidFill>
                  <a:srgbClr val="00A8A9"/>
                </a:solidFill>
                <a:latin typeface="Times New Roman"/>
                <a:cs typeface="Times New Roman"/>
                <a:hlinkClick r:id="rId3"/>
              </a:rPr>
              <a:t>it.ly/wir</a:t>
            </a:r>
            <a:r>
              <a:rPr dirty="0" sz="1600" spc="-15" i="1" u="sng">
                <a:solidFill>
                  <a:srgbClr val="009999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dirty="0" sz="1600" spc="-15" i="1" u="sng">
                <a:solidFill>
                  <a:srgbClr val="00A8A9"/>
                </a:solidFill>
                <a:latin typeface="Times New Roman"/>
                <a:cs typeface="Times New Roman"/>
                <a:hlinkClick r:id="rId3"/>
              </a:rPr>
              <a:t>l</a:t>
            </a:r>
            <a:r>
              <a:rPr dirty="0" sz="1600" spc="-15" i="1" u="sng">
                <a:solidFill>
                  <a:srgbClr val="009999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dirty="0" sz="1600" spc="-15" i="1" u="sng">
                <a:solidFill>
                  <a:srgbClr val="00A8A9"/>
                </a:solidFill>
                <a:latin typeface="Times New Roman"/>
                <a:cs typeface="Times New Roman"/>
                <a:hlinkClick r:id="rId3"/>
              </a:rPr>
              <a:t>ss</a:t>
            </a:r>
            <a:r>
              <a:rPr dirty="0" sz="1600" spc="-15" i="1" u="sng">
                <a:solidFill>
                  <a:srgbClr val="009999"/>
                </a:solidFill>
                <a:latin typeface="Times New Roman"/>
                <a:cs typeface="Times New Roman"/>
                <a:hlinkClick r:id="rId3"/>
              </a:rPr>
              <a:t>0714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8375" y="1193800"/>
            <a:ext cx="7407275" cy="0"/>
          </a:xfrm>
          <a:custGeom>
            <a:avLst/>
            <a:gdLst/>
            <a:ahLst/>
            <a:cxnLst/>
            <a:rect l="l" t="t" r="r" b="b"/>
            <a:pathLst>
              <a:path w="7407275" h="0">
                <a:moveTo>
                  <a:pt x="0" y="0"/>
                </a:moveTo>
                <a:lnTo>
                  <a:pt x="7407244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804738" y="1505381"/>
            <a:ext cx="2426335" cy="2958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300"/>
              </a:lnSpc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Households*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(Jul-Dec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2013</a:t>
            </a:r>
            <a:endParaRPr sz="2800">
              <a:latin typeface="Times New Roman"/>
              <a:cs typeface="Times New Roman"/>
            </a:endParaRPr>
          </a:p>
          <a:p>
            <a:pPr marL="361315" marR="97155" indent="-342900">
              <a:lnSpc>
                <a:spcPts val="2800"/>
              </a:lnSpc>
              <a:spcBef>
                <a:spcPts val="2380"/>
              </a:spcBef>
              <a:buSzPct val="89583"/>
              <a:buFont typeface="Arial"/>
              <a:buChar char="•"/>
              <a:tabLst>
                <a:tab pos="3619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41.0%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wireless-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  <a:buClr>
                <a:srgbClr val="FFFFFF"/>
              </a:buClr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361315" marR="97155" indent="-342900">
              <a:lnSpc>
                <a:spcPct val="100699"/>
              </a:lnSpc>
              <a:buSzPct val="89583"/>
              <a:buFont typeface="Arial"/>
              <a:buChar char="•"/>
              <a:tabLst>
                <a:tab pos="3619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16.1%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wireless-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mostly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494665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4022" rIns="0" bIns="0" rtlCol="0" vert="horz">
            <a:spAutoFit/>
          </a:bodyPr>
          <a:lstStyle/>
          <a:p>
            <a:pPr marL="5074920" marR="5080">
              <a:lnSpc>
                <a:spcPts val="21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Sign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entrance to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next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exposure 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Category.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735" y="2516073"/>
            <a:ext cx="981710" cy="646430"/>
          </a:xfrm>
          <a:custGeom>
            <a:avLst/>
            <a:gdLst/>
            <a:ahLst/>
            <a:cxnLst/>
            <a:rect l="l" t="t" r="r" b="b"/>
            <a:pathLst>
              <a:path w="981710" h="646430">
                <a:moveTo>
                  <a:pt x="0" y="0"/>
                </a:moveTo>
                <a:lnTo>
                  <a:pt x="981537" y="0"/>
                </a:lnTo>
                <a:lnTo>
                  <a:pt x="981537" y="646328"/>
                </a:lnTo>
                <a:lnTo>
                  <a:pt x="0" y="6463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9740" y="1416113"/>
            <a:ext cx="7741284" cy="5302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43815" indent="-342900">
              <a:lnSpc>
                <a:spcPts val="1600"/>
              </a:lnSpc>
              <a:buAutoNum type="arabicPeriod"/>
              <a:tabLst>
                <a:tab pos="355600" algn="l"/>
              </a:tabLst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Radio frequency spectrum is a limited (though instantly renewable) natural resource essential  to modern civilization,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yet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there is no common language to describe</a:t>
            </a:r>
            <a:r>
              <a:rPr dirty="0" sz="14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it!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Clr>
                <a:srgbClr val="FFFFFF"/>
              </a:buClr>
              <a:buFont typeface="Arial"/>
              <a:buAutoNum type="arabicPeriod"/>
            </a:pPr>
            <a:endParaRPr sz="1400">
              <a:latin typeface="Times New Roman"/>
              <a:cs typeface="Times New Roman"/>
            </a:endParaRPr>
          </a:p>
          <a:p>
            <a:pPr marL="355600" marR="686435" indent="-342900">
              <a:lnSpc>
                <a:spcPct val="101200"/>
              </a:lnSpc>
              <a:buAutoNum type="arabicPeriod"/>
              <a:tabLst>
                <a:tab pos="355600" algn="l"/>
              </a:tabLst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Many domains need to record and process data about real world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EMF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emissions and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measurements.</a:t>
            </a:r>
            <a:endParaRPr sz="1400">
              <a:latin typeface="Arial"/>
              <a:cs typeface="Arial"/>
            </a:endParaRPr>
          </a:p>
          <a:p>
            <a:pPr algn="just" marL="18415" marR="7002145" indent="63500">
              <a:lnSpc>
                <a:spcPts val="1400"/>
              </a:lnSpc>
              <a:spcBef>
                <a:spcPts val="84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Wireless  provider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ope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 startAt="3"/>
              <a:tabLst>
                <a:tab pos="355600" algn="l"/>
              </a:tabLst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dirty="0" sz="1400" spc="-5" i="1">
                <a:solidFill>
                  <a:srgbClr val="FFFFFF"/>
                </a:solidFill>
                <a:latin typeface="Arial"/>
                <a:cs typeface="Arial"/>
              </a:rPr>
              <a:t>communication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requires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standards.</a:t>
            </a:r>
            <a:endParaRPr sz="1400">
              <a:latin typeface="Arial"/>
              <a:cs typeface="Arial"/>
            </a:endParaRPr>
          </a:p>
          <a:p>
            <a:pPr lvl="1" marL="812800" marR="5080" indent="-342900">
              <a:lnSpc>
                <a:spcPct val="98200"/>
              </a:lnSpc>
              <a:spcBef>
                <a:spcPts val="50"/>
              </a:spcBef>
              <a:buChar char="•"/>
              <a:tabLst>
                <a:tab pos="812800" algn="l"/>
              </a:tabLst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Open standards maximize opportunities for communication between systems.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standard data model provides a basis for standard interfaces and/or Semantic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Web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best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practices.</a:t>
            </a:r>
            <a:endParaRPr sz="1400">
              <a:latin typeface="Arial"/>
              <a:cs typeface="Arial"/>
            </a:endParaRPr>
          </a:p>
          <a:p>
            <a:pPr lvl="1" marL="812800" marR="315595" indent="-342900">
              <a:lnSpc>
                <a:spcPct val="101200"/>
              </a:lnSpc>
              <a:buChar char="•"/>
              <a:tabLst>
                <a:tab pos="8128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standard data model supports efficient publishing,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discovery,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assessment,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access,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aggregation and use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data.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355600" marR="645795" indent="-342900">
              <a:lnSpc>
                <a:spcPct val="101200"/>
              </a:lnSpc>
              <a:buAutoNum type="arabicPeriod" startAt="3"/>
              <a:tabLst>
                <a:tab pos="3556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standard data model provides a template for rigorous and useful data collection and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aggregation. In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research,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this enables comparison, verification, averaging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results,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longitudinal studies, cross-disciplinary studies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Clr>
                <a:srgbClr val="FFFFFF"/>
              </a:buClr>
              <a:buFont typeface="Arial"/>
              <a:buAutoNum type="arabicPeriod" startAt="3"/>
            </a:pPr>
            <a:endParaRPr sz="1350">
              <a:latin typeface="Times New Roman"/>
              <a:cs typeface="Times New Roman"/>
            </a:endParaRPr>
          </a:p>
          <a:p>
            <a:pPr marL="355600" marR="112395" indent="-342900">
              <a:lnSpc>
                <a:spcPct val="101200"/>
              </a:lnSpc>
              <a:buAutoNum type="arabicPeriod" startAt="3"/>
              <a:tabLst>
                <a:tab pos="355600" algn="l"/>
              </a:tabLst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Open standards create opportunities for innovation and new markets. Convergence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digital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and wireless is still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new,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still ripe for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innovation.</a:t>
            </a:r>
            <a:endParaRPr sz="1400">
              <a:latin typeface="Arial"/>
              <a:cs typeface="Arial"/>
            </a:endParaRPr>
          </a:p>
          <a:p>
            <a:pPr marL="88900" marR="5835650">
              <a:lnSpc>
                <a:spcPts val="1600"/>
              </a:lnSpc>
              <a:spcBef>
                <a:spcPts val="124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2015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Open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Geospatial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Consortium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85390" marR="5080" indent="-768350">
              <a:lnSpc>
                <a:spcPts val="2800"/>
              </a:lnSpc>
            </a:pP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lack uniform standards for measuring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Electromagnetic Fields</a:t>
            </a:r>
            <a:r>
              <a:rPr dirty="0" sz="2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(EMF)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22273" y="2509672"/>
          <a:ext cx="7525384" cy="657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7033"/>
                <a:gridCol w="956851"/>
                <a:gridCol w="1027950"/>
                <a:gridCol w="818013"/>
                <a:gridCol w="1299876"/>
                <a:gridCol w="1423295"/>
                <a:gridCol w="971040"/>
              </a:tblGrid>
              <a:tr h="647966">
                <a:tc>
                  <a:txBody>
                    <a:bodyPr/>
                    <a:lstStyle/>
                    <a:p>
                      <a:pPr algn="just" marL="164465" marR="128905" indent="-17145">
                        <a:lnSpc>
                          <a:spcPts val="1400"/>
                        </a:lnSpc>
                        <a:spcBef>
                          <a:spcPts val="475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Bioe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magnetics 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5730" marR="83185" indent="-635">
                        <a:lnSpc>
                          <a:spcPts val="1400"/>
                        </a:lnSpc>
                        <a:spcBef>
                          <a:spcPts val="440"/>
                        </a:spcBef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Wireless 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og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R&amp;D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759">
                      <a:solidFill>
                        <a:srgbClr val="FFFFFF"/>
                      </a:solidFill>
                      <a:prstDash val="solid"/>
                    </a:lnL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46050" marR="102870" indent="29209">
                        <a:lnSpc>
                          <a:spcPts val="1400"/>
                        </a:lnSpc>
                        <a:spcBef>
                          <a:spcPts val="464"/>
                        </a:spcBef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Defense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 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Intel.</a:t>
                      </a:r>
                      <a:r>
                        <a:rPr dirty="0" sz="12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signal 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intelligence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C4D9FF"/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100330" indent="33655">
                        <a:lnSpc>
                          <a:spcPts val="1400"/>
                        </a:lnSpc>
                        <a:spcBef>
                          <a:spcPts val="450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Physics 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7454">
                      <a:solidFill>
                        <a:srgbClr val="FFFFFF"/>
                      </a:solidFill>
                      <a:prstDash val="solid"/>
                    </a:lnR>
                    <a:solidFill>
                      <a:srgbClr val="DEEE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9235" marR="216535" indent="-635">
                        <a:lnSpc>
                          <a:spcPts val="1400"/>
                        </a:lnSpc>
                        <a:spcBef>
                          <a:spcPts val="475"/>
                        </a:spcBef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vernme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regulation</a:t>
                      </a:r>
                      <a:r>
                        <a:rPr dirty="0" sz="12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EMF</a:t>
                      </a:r>
                      <a:r>
                        <a:rPr dirty="0" sz="1200" spc="-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7454">
                      <a:solidFill>
                        <a:srgbClr val="FFFFFF"/>
                      </a:solidFill>
                      <a:prstDash val="solid"/>
                    </a:lnL>
                    <a:lnR w="7467">
                      <a:solidFill>
                        <a:srgbClr val="FFFFFF"/>
                      </a:solidFill>
                      <a:prstDash val="solid"/>
                    </a:lnR>
                    <a:solidFill>
                      <a:srgbClr val="BEFDE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5575" marR="149860">
                        <a:lnSpc>
                          <a:spcPts val="1400"/>
                        </a:lnSpc>
                        <a:spcBef>
                          <a:spcPts val="440"/>
                        </a:spcBef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Remote</a:t>
                      </a:r>
                      <a:r>
                        <a:rPr dirty="0" sz="12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sensing 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operations and  R&amp;D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7467">
                      <a:solidFill>
                        <a:srgbClr val="FFFFFF"/>
                      </a:solidFill>
                      <a:prstDash val="solid"/>
                    </a:lnL>
                    <a:lnR w="9524">
                      <a:solidFill>
                        <a:srgbClr val="87B3DA"/>
                      </a:solidFill>
                      <a:prstDash val="solid"/>
                    </a:lnR>
                    <a:solidFill>
                      <a:srgbClr val="FFD9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86055" marR="165735">
                        <a:lnSpc>
                          <a:spcPts val="1400"/>
                        </a:lnSpc>
                        <a:spcBef>
                          <a:spcPts val="425"/>
                        </a:spcBef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Others?  Future 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uses</a:t>
                      </a:r>
                      <a:r>
                        <a:rPr dirty="0" sz="1200" spc="-10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…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4">
                      <a:solidFill>
                        <a:srgbClr val="87B3DA"/>
                      </a:solidFill>
                      <a:prstDash val="solid"/>
                    </a:lnL>
                    <a:lnR w="9524">
                      <a:solidFill>
                        <a:srgbClr val="87B3DA"/>
                      </a:solidFill>
                      <a:prstDash val="solid"/>
                    </a:lnR>
                    <a:lnT w="9524">
                      <a:solidFill>
                        <a:srgbClr val="87B3DA"/>
                      </a:solidFill>
                      <a:prstDash val="solid"/>
                    </a:lnT>
                    <a:lnB w="9524">
                      <a:solidFill>
                        <a:srgbClr val="87B3DA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181" y="1191529"/>
            <a:ext cx="6828104" cy="5172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19700" y="4519701"/>
            <a:ext cx="1115358" cy="1579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75298" y="5240667"/>
            <a:ext cx="298818" cy="401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336934" y="4524489"/>
            <a:ext cx="138430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080">
              <a:lnSpc>
                <a:spcPts val="9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 r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2923" rIns="0" bIns="0" rtlCol="0" vert="horz">
            <a:spAutoFit/>
          </a:bodyPr>
          <a:lstStyle/>
          <a:p>
            <a:pPr marL="598805" marR="5080" indent="756285">
              <a:lnSpc>
                <a:spcPts val="3800"/>
              </a:lnSpc>
            </a:pP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An open standard would open up  opportunities for cloud analytics and</a:t>
            </a:r>
            <a:r>
              <a:rPr dirty="0" sz="3200" spc="5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apps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1701" y="1219212"/>
            <a:ext cx="3884701" cy="5274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3544" rIns="0" bIns="0" rtlCol="0" vert="horz">
            <a:spAutoFit/>
          </a:bodyPr>
          <a:lstStyle/>
          <a:p>
            <a:pPr marL="247650">
              <a:lnSpc>
                <a:spcPct val="100000"/>
              </a:lnSpc>
            </a:pPr>
            <a:r>
              <a:rPr dirty="0" spc="-5">
                <a:solidFill>
                  <a:srgbClr val="FFFF00"/>
                </a:solidFill>
                <a:latin typeface="Arial"/>
                <a:cs typeface="Arial"/>
              </a:rPr>
              <a:t>Interoperability</a:t>
            </a:r>
            <a:r>
              <a:rPr dirty="0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pc="-5">
                <a:solidFill>
                  <a:srgbClr val="FFFF00"/>
                </a:solidFill>
                <a:latin typeface="Arial"/>
                <a:cs typeface="Arial"/>
              </a:rPr>
              <a:t>now!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2764" y="2227219"/>
            <a:ext cx="3677920" cy="2018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900"/>
              </a:lnSpc>
            </a:pP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to a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gree on a 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commonly used and  widely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blessed 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vocabulary and grammar  for</a:t>
            </a:r>
            <a:r>
              <a:rPr dirty="0" sz="2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EMF!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4577" y="6290945"/>
            <a:ext cx="279590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© </a:t>
            </a:r>
            <a:r>
              <a:rPr dirty="0" sz="1400" spc="-5">
                <a:latin typeface="Arial"/>
                <a:cs typeface="Arial"/>
              </a:rPr>
              <a:t>2015 Open Geospatial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Consortiu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7600" y="6248400"/>
            <a:ext cx="1143000" cy="351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17224" y="6675119"/>
            <a:ext cx="1864360" cy="118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b="1">
                <a:solidFill>
                  <a:srgbClr val="B9CAD4"/>
                </a:solidFill>
                <a:latin typeface="Arial"/>
                <a:cs typeface="Arial"/>
              </a:rPr>
              <a:t>©2013 The Institute for Functional</a:t>
            </a:r>
            <a:r>
              <a:rPr dirty="0" sz="700" spc="15" b="1">
                <a:solidFill>
                  <a:srgbClr val="B9CAD4"/>
                </a:solidFill>
                <a:latin typeface="Arial"/>
                <a:cs typeface="Arial"/>
              </a:rPr>
              <a:t> </a:t>
            </a:r>
            <a:r>
              <a:rPr dirty="0" sz="700" spc="-5" b="1">
                <a:solidFill>
                  <a:srgbClr val="B9CAD4"/>
                </a:solidFill>
                <a:latin typeface="Arial"/>
                <a:cs typeface="Arial"/>
              </a:rPr>
              <a:t>Medicine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2285" y="586054"/>
            <a:ext cx="7505065" cy="30556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</a:pPr>
            <a:r>
              <a:rPr dirty="0" sz="4000" spc="-5" b="1">
                <a:solidFill>
                  <a:srgbClr val="21837B"/>
                </a:solidFill>
                <a:latin typeface="Arial"/>
                <a:cs typeface="Arial"/>
              </a:rPr>
              <a:t>Make slides on Indian bee  studies put in two hives with  cordless phones dropping into  them and bees not returning </a:t>
            </a:r>
            <a:r>
              <a:rPr dirty="0" sz="4000" b="1">
                <a:solidFill>
                  <a:srgbClr val="21837B"/>
                </a:solidFill>
                <a:latin typeface="Arial"/>
                <a:cs typeface="Arial"/>
              </a:rPr>
              <a:t>to  </a:t>
            </a:r>
            <a:r>
              <a:rPr dirty="0" sz="4000" spc="-5" b="1">
                <a:solidFill>
                  <a:srgbClr val="21837B"/>
                </a:solidFill>
                <a:latin typeface="Arial"/>
                <a:cs typeface="Arial"/>
              </a:rPr>
              <a:t>one with phone turned</a:t>
            </a:r>
            <a:r>
              <a:rPr dirty="0" sz="4000" spc="-45" b="1">
                <a:solidFill>
                  <a:srgbClr val="21837B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21837B"/>
                </a:solidFill>
                <a:latin typeface="Arial"/>
                <a:cs typeface="Arial"/>
              </a:rPr>
              <a:t>on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5200" y="6400800"/>
            <a:ext cx="1939289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take without</a:t>
            </a:r>
            <a:r>
              <a:rPr dirty="0" sz="1200" spc="-2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6194" rIns="0" bIns="0" rtlCol="0" vert="horz">
            <a:spAutoFit/>
          </a:bodyPr>
          <a:lstStyle/>
          <a:p>
            <a:pPr marL="1663700" marR="5080" indent="-1165225">
              <a:lnSpc>
                <a:spcPts val="4100"/>
              </a:lnSpc>
            </a:pP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IARC/WHO, EHT &amp; other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Groups</a:t>
            </a:r>
            <a:r>
              <a:rPr dirty="0" sz="3600" spc="-6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Advise 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How to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Protect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Your</a:t>
            </a:r>
            <a:r>
              <a:rPr dirty="0" sz="3600" spc="-5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Family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793" y="2054860"/>
            <a:ext cx="7512684" cy="3234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63525">
              <a:lnSpc>
                <a:spcPts val="3100"/>
              </a:lnSpc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France, Finland, Israel, and the European  Environment Agency advise cellphone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precautions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ts val="2790"/>
              </a:lnSpc>
              <a:buSzPct val="79166"/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speakerphone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700"/>
              </a:lnSpc>
              <a:buSzPct val="79166"/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earpieces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750"/>
              </a:lnSpc>
              <a:buSzPct val="79166"/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Do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keep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phone on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body/in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pocket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750"/>
              </a:lnSpc>
              <a:buSzPct val="79166"/>
              <a:buFont typeface="Arial"/>
              <a:buChar char="•"/>
              <a:tabLst>
                <a:tab pos="355600" algn="l"/>
              </a:tabLst>
            </a:pP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Avoid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use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 areas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weak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signals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00"/>
              </a:lnSpc>
              <a:spcBef>
                <a:spcPts val="70"/>
              </a:spcBef>
              <a:buSzPct val="79166"/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Protect abdomens—pregnant, adolescent and men wishing  to become</a:t>
            </a:r>
            <a:r>
              <a:rPr dirty="0" sz="2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fathers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2960" y="1679173"/>
            <a:ext cx="7498080" cy="116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8375" y="1718729"/>
            <a:ext cx="7407275" cy="0"/>
          </a:xfrm>
          <a:custGeom>
            <a:avLst/>
            <a:gdLst/>
            <a:ahLst/>
            <a:cxnLst/>
            <a:rect l="l" t="t" r="r" b="b"/>
            <a:pathLst>
              <a:path w="7407275" h="0">
                <a:moveTo>
                  <a:pt x="0" y="0"/>
                </a:moveTo>
                <a:lnTo>
                  <a:pt x="740724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51600" y="4500033"/>
            <a:ext cx="2692400" cy="2357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4746" rIns="0" bIns="0" rtlCol="0" vert="horz">
            <a:spAutoFit/>
          </a:bodyPr>
          <a:lstStyle/>
          <a:p>
            <a:pPr marL="1624330">
              <a:lnSpc>
                <a:spcPct val="100000"/>
              </a:lnSpc>
            </a:pP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R &amp; D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fruit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on the</a:t>
            </a:r>
            <a:r>
              <a:rPr dirty="0" sz="3600" spc="-5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ground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1834" y="1286903"/>
            <a:ext cx="6724650" cy="4618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Wired is faster, safer,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secure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Program devices to power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down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699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Develop software that automatically extends battery  life, reduces power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exposures</a:t>
            </a:r>
            <a:endParaRPr sz="2400">
              <a:latin typeface="Times New Roman"/>
              <a:cs typeface="Times New Roman"/>
            </a:endParaRPr>
          </a:p>
          <a:p>
            <a:pPr marL="355600" marR="588645" indent="-342900">
              <a:lnSpc>
                <a:spcPct val="100699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Create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on-off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switches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routers as successful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Chinese model</a:t>
            </a: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does</a:t>
            </a:r>
            <a:endParaRPr sz="2400">
              <a:latin typeface="Times New Roman"/>
              <a:cs typeface="Times New Roman"/>
            </a:endParaRPr>
          </a:p>
          <a:p>
            <a:pPr marL="355600" marR="646430" indent="-342900">
              <a:lnSpc>
                <a:spcPct val="100699"/>
              </a:lnSpc>
              <a:spcBef>
                <a:spcPts val="60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Design phones that only work with headsets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speakers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Improve antenna and router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endParaRPr sz="2400">
              <a:latin typeface="Times New Roman"/>
              <a:cs typeface="Times New Roman"/>
            </a:endParaRPr>
          </a:p>
          <a:p>
            <a:pPr lvl="1" marL="704850" indent="-285750">
              <a:lnSpc>
                <a:spcPct val="100000"/>
              </a:lnSpc>
              <a:spcBef>
                <a:spcPts val="620"/>
              </a:spcBef>
              <a:buChar char="–"/>
              <a:tabLst>
                <a:tab pos="7048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Directional vs.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symmetrical</a:t>
            </a:r>
            <a:endParaRPr sz="2400">
              <a:latin typeface="Times New Roman"/>
              <a:cs typeface="Times New Roman"/>
            </a:endParaRPr>
          </a:p>
          <a:p>
            <a:pPr lvl="1" marL="704850" indent="-285750">
              <a:lnSpc>
                <a:spcPct val="100000"/>
              </a:lnSpc>
              <a:spcBef>
                <a:spcPts val="520"/>
              </a:spcBef>
              <a:buChar char="–"/>
              <a:tabLst>
                <a:tab pos="7048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Standby mode as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default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2960" y="1317566"/>
            <a:ext cx="7498080" cy="116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8375" y="1354658"/>
            <a:ext cx="7407275" cy="0"/>
          </a:xfrm>
          <a:custGeom>
            <a:avLst/>
            <a:gdLst/>
            <a:ahLst/>
            <a:cxnLst/>
            <a:rect l="l" t="t" r="r" b="b"/>
            <a:pathLst>
              <a:path w="7407275" h="0">
                <a:moveTo>
                  <a:pt x="0" y="0"/>
                </a:moveTo>
                <a:lnTo>
                  <a:pt x="740724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5539" rIns="0" bIns="0" rtlCol="0" vert="horz">
            <a:spAutoFit/>
          </a:bodyPr>
          <a:lstStyle/>
          <a:p>
            <a:pPr algn="ctr" marL="1905" marR="28575">
              <a:lnSpc>
                <a:spcPts val="4310"/>
              </a:lnSpc>
            </a:pP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What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is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to be</a:t>
            </a:r>
            <a:r>
              <a:rPr dirty="0" sz="3600" spc="-9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done?</a:t>
            </a:r>
            <a:endParaRPr sz="3600">
              <a:latin typeface="Franklin Gothic Medium"/>
              <a:cs typeface="Franklin Gothic Medium"/>
            </a:endParaRPr>
          </a:p>
          <a:p>
            <a:pPr algn="ctr" marL="1905">
              <a:lnSpc>
                <a:spcPts val="431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Would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you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give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two</a:t>
            </a:r>
            <a:r>
              <a:rPr dirty="0" sz="3600" spc="-6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cents?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8400" y="2878670"/>
            <a:ext cx="3302000" cy="3212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2100" marR="152400" indent="-27940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Cross-disciplinary training  programs in  bioelectromagnetics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for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engineers, docs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computer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scientists</a:t>
            </a:r>
            <a:endParaRPr sz="2000">
              <a:latin typeface="Times New Roman"/>
              <a:cs typeface="Times New Roman"/>
            </a:endParaRPr>
          </a:p>
          <a:p>
            <a:pPr marL="292100" marR="5080" indent="-2794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Identify data gaps and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R &amp;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D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needs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re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hardware/software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reconfigs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mods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research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priorities</a:t>
            </a:r>
            <a:endParaRPr sz="20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*for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eight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8400" y="3640670"/>
            <a:ext cx="3294379" cy="2145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5080" indent="-29210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Monitoring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special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populations similar to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drug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surveillance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biological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impacts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wireless, such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on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hearing, reaction time,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insomnia,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other behavioral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endpoints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TBD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8282" y="2014156"/>
            <a:ext cx="7235190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Monthly fee*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all devices, users, IP providers to</a:t>
            </a:r>
            <a:r>
              <a:rPr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support: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2960" y="1637606"/>
            <a:ext cx="7498080" cy="116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8375" y="1676400"/>
            <a:ext cx="7407275" cy="0"/>
          </a:xfrm>
          <a:custGeom>
            <a:avLst/>
            <a:gdLst/>
            <a:ahLst/>
            <a:cxnLst/>
            <a:rect l="l" t="t" r="r" b="b"/>
            <a:pathLst>
              <a:path w="7407275" h="0">
                <a:moveTo>
                  <a:pt x="0" y="0"/>
                </a:moveTo>
                <a:lnTo>
                  <a:pt x="740724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5546" rIns="0" bIns="0" rtlCol="0" vert="horz">
            <a:spAutoFit/>
          </a:bodyPr>
          <a:lstStyle/>
          <a:p>
            <a:pPr marL="2395855">
              <a:lnSpc>
                <a:spcPct val="100000"/>
              </a:lnSpc>
            </a:pP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What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is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to be</a:t>
            </a:r>
            <a:r>
              <a:rPr dirty="0" sz="3600" spc="-9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done?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marR="226695" indent="-342900">
              <a:lnSpc>
                <a:spcPct val="99000"/>
              </a:lnSpc>
              <a:buChar char="•"/>
              <a:tabLst>
                <a:tab pos="355600" algn="l"/>
              </a:tabLst>
            </a:pPr>
            <a:r>
              <a:rPr dirty="0" spc="-5"/>
              <a:t>Standardized metrics </a:t>
            </a:r>
            <a:r>
              <a:rPr dirty="0"/>
              <a:t>for  </a:t>
            </a:r>
            <a:r>
              <a:rPr dirty="0" spc="-5"/>
              <a:t>evaluating personal  </a:t>
            </a:r>
            <a:r>
              <a:rPr dirty="0" spc="-5"/>
              <a:t>exposures</a:t>
            </a:r>
            <a:r>
              <a:rPr dirty="0" spc="-45"/>
              <a:t> </a:t>
            </a:r>
            <a:r>
              <a:rPr dirty="0" spc="-5"/>
              <a:t>(OGC)</a:t>
            </a:r>
          </a:p>
          <a:p>
            <a:pPr marL="355600" marR="488950" indent="-342900">
              <a:lnSpc>
                <a:spcPct val="100699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dirty="0" spc="-5"/>
              <a:t>Opportunistic cross-  sectional surveys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/>
              <a:t>re</a:t>
            </a:r>
          </a:p>
          <a:p>
            <a:pPr lvl="1" marL="704850" indent="-285750">
              <a:lnSpc>
                <a:spcPct val="100000"/>
              </a:lnSpc>
              <a:spcBef>
                <a:spcPts val="620"/>
              </a:spcBef>
              <a:buChar char="–"/>
              <a:tabLst>
                <a:tab pos="7048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Memory</a:t>
            </a:r>
            <a:endParaRPr sz="2400">
              <a:latin typeface="Times New Roman"/>
              <a:cs typeface="Times New Roman"/>
            </a:endParaRPr>
          </a:p>
          <a:p>
            <a:pPr lvl="1" marL="704850" indent="-285750">
              <a:lnSpc>
                <a:spcPct val="100000"/>
              </a:lnSpc>
              <a:spcBef>
                <a:spcPts val="520"/>
              </a:spcBef>
              <a:buChar char="–"/>
              <a:tabLst>
                <a:tab pos="7048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Reaction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time/accuracy</a:t>
            </a:r>
            <a:endParaRPr sz="2400">
              <a:latin typeface="Times New Roman"/>
              <a:cs typeface="Times New Roman"/>
            </a:endParaRPr>
          </a:p>
          <a:p>
            <a:pPr lvl="1" marL="704850" indent="-285750">
              <a:lnSpc>
                <a:spcPct val="100000"/>
              </a:lnSpc>
              <a:spcBef>
                <a:spcPts val="620"/>
              </a:spcBef>
              <a:buChar char="–"/>
              <a:tabLst>
                <a:tab pos="7048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Reproductive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endParaRPr sz="2400">
              <a:latin typeface="Times New Roman"/>
              <a:cs typeface="Times New Roman"/>
            </a:endParaRPr>
          </a:p>
          <a:p>
            <a:pPr marL="355600" marR="293370" indent="-342900">
              <a:lnSpc>
                <a:spcPct val="100699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dirty="0" spc="-5"/>
              <a:t>Promoting wired school  programs with</a:t>
            </a:r>
            <a:r>
              <a:rPr dirty="0" spc="-40"/>
              <a:t> </a:t>
            </a:r>
            <a:r>
              <a:rPr dirty="0" spc="-5"/>
              <a:t>mobile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22800" y="1862670"/>
            <a:ext cx="3215005" cy="2879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03124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tablet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banks</a:t>
            </a:r>
            <a:endParaRPr sz="2400">
              <a:latin typeface="Times New Roman"/>
              <a:cs typeface="Times New Roman"/>
            </a:endParaRPr>
          </a:p>
          <a:p>
            <a:pPr marL="355600" marR="74930" indent="-342900">
              <a:lnSpc>
                <a:spcPct val="100699"/>
              </a:lnSpc>
              <a:spcBef>
                <a:spcPts val="600"/>
              </a:spcBef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Public educational  programs sharing ‘fine  print’</a:t>
            </a: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advisories</a:t>
            </a:r>
            <a:endParaRPr sz="2400">
              <a:latin typeface="Times New Roman"/>
              <a:cs typeface="Times New Roman"/>
            </a:endParaRPr>
          </a:p>
          <a:p>
            <a:pPr lvl="1" marL="704850" indent="-285750">
              <a:lnSpc>
                <a:spcPct val="100000"/>
              </a:lnSpc>
              <a:spcBef>
                <a:spcPts val="620"/>
              </a:spcBef>
              <a:buChar char="–"/>
              <a:tabLst>
                <a:tab pos="7048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Parents</a:t>
            </a:r>
            <a:endParaRPr sz="2400">
              <a:latin typeface="Times New Roman"/>
              <a:cs typeface="Times New Roman"/>
            </a:endParaRPr>
          </a:p>
          <a:p>
            <a:pPr lvl="1" marL="704850" indent="-285750">
              <a:lnSpc>
                <a:spcPct val="100000"/>
              </a:lnSpc>
              <a:spcBef>
                <a:spcPts val="620"/>
              </a:spcBef>
              <a:buChar char="–"/>
              <a:tabLst>
                <a:tab pos="7048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Teachers</a:t>
            </a:r>
            <a:endParaRPr sz="2400">
              <a:latin typeface="Times New Roman"/>
              <a:cs typeface="Times New Roman"/>
            </a:endParaRPr>
          </a:p>
          <a:p>
            <a:pPr lvl="1" marL="704850" indent="-285750">
              <a:lnSpc>
                <a:spcPct val="100000"/>
              </a:lnSpc>
              <a:spcBef>
                <a:spcPts val="520"/>
              </a:spcBef>
              <a:buChar char="–"/>
              <a:tabLst>
                <a:tab pos="70485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professionals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2836" y="1246903"/>
            <a:ext cx="7498080" cy="116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9175" y="1286929"/>
            <a:ext cx="7407275" cy="0"/>
          </a:xfrm>
          <a:custGeom>
            <a:avLst/>
            <a:gdLst/>
            <a:ahLst/>
            <a:cxnLst/>
            <a:rect l="l" t="t" r="r" b="b"/>
            <a:pathLst>
              <a:path w="7407275" h="0">
                <a:moveTo>
                  <a:pt x="0" y="0"/>
                </a:moveTo>
                <a:lnTo>
                  <a:pt x="740724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224" y="1262319"/>
            <a:ext cx="7577455" cy="3465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17200"/>
              </a:lnSpc>
            </a:pPr>
            <a:r>
              <a:rPr dirty="0" sz="3200" i="1">
                <a:solidFill>
                  <a:srgbClr val="85FFE0"/>
                </a:solidFill>
                <a:latin typeface="Times New Roman"/>
                <a:cs typeface="Times New Roman"/>
              </a:rPr>
              <a:t>The </a:t>
            </a:r>
            <a:r>
              <a:rPr dirty="0" sz="3200" spc="-5" i="1">
                <a:solidFill>
                  <a:srgbClr val="85FFE0"/>
                </a:solidFill>
                <a:latin typeface="Times New Roman"/>
                <a:cs typeface="Times New Roman"/>
              </a:rPr>
              <a:t>world is </a:t>
            </a:r>
            <a:r>
              <a:rPr dirty="0" sz="3200" i="1">
                <a:solidFill>
                  <a:srgbClr val="85FFE0"/>
                </a:solidFill>
                <a:latin typeface="Times New Roman"/>
                <a:cs typeface="Times New Roman"/>
              </a:rPr>
              <a:t>not </a:t>
            </a:r>
            <a:r>
              <a:rPr dirty="0" sz="3200" spc="-5" i="1">
                <a:solidFill>
                  <a:srgbClr val="85FFE0"/>
                </a:solidFill>
                <a:latin typeface="Times New Roman"/>
                <a:cs typeface="Times New Roman"/>
              </a:rPr>
              <a:t>dangerous because </a:t>
            </a:r>
            <a:r>
              <a:rPr dirty="0" sz="3200" i="1">
                <a:solidFill>
                  <a:srgbClr val="85FFE0"/>
                </a:solidFill>
                <a:latin typeface="Times New Roman"/>
                <a:cs typeface="Times New Roman"/>
              </a:rPr>
              <a:t>of </a:t>
            </a:r>
            <a:r>
              <a:rPr dirty="0" sz="3200" spc="-5" i="1">
                <a:solidFill>
                  <a:srgbClr val="85FFE0"/>
                </a:solidFill>
                <a:latin typeface="Times New Roman"/>
                <a:cs typeface="Times New Roman"/>
              </a:rPr>
              <a:t>those  </a:t>
            </a:r>
            <a:r>
              <a:rPr dirty="0" sz="3200" i="1">
                <a:solidFill>
                  <a:srgbClr val="85FFE0"/>
                </a:solidFill>
                <a:latin typeface="Times New Roman"/>
                <a:cs typeface="Times New Roman"/>
              </a:rPr>
              <a:t>who do </a:t>
            </a:r>
            <a:r>
              <a:rPr dirty="0" sz="3200" spc="-5" i="1">
                <a:solidFill>
                  <a:srgbClr val="85FFE0"/>
                </a:solidFill>
                <a:latin typeface="Times New Roman"/>
                <a:cs typeface="Times New Roman"/>
              </a:rPr>
              <a:t>harm </a:t>
            </a:r>
            <a:r>
              <a:rPr dirty="0" sz="3200" i="1">
                <a:solidFill>
                  <a:srgbClr val="85FFE0"/>
                </a:solidFill>
                <a:latin typeface="Times New Roman"/>
                <a:cs typeface="Times New Roman"/>
              </a:rPr>
              <a:t>but </a:t>
            </a:r>
            <a:r>
              <a:rPr dirty="0" sz="3200" spc="-5" i="1">
                <a:solidFill>
                  <a:srgbClr val="85FFE0"/>
                </a:solidFill>
                <a:latin typeface="Times New Roman"/>
                <a:cs typeface="Times New Roman"/>
              </a:rPr>
              <a:t>because </a:t>
            </a:r>
            <a:r>
              <a:rPr dirty="0" sz="3200" i="1">
                <a:solidFill>
                  <a:srgbClr val="85FFE0"/>
                </a:solidFill>
                <a:latin typeface="Times New Roman"/>
                <a:cs typeface="Times New Roman"/>
              </a:rPr>
              <a:t>of </a:t>
            </a:r>
            <a:r>
              <a:rPr dirty="0" sz="3200" spc="-5" i="1">
                <a:solidFill>
                  <a:srgbClr val="85FFE0"/>
                </a:solidFill>
                <a:latin typeface="Times New Roman"/>
                <a:cs typeface="Times New Roman"/>
              </a:rPr>
              <a:t>those </a:t>
            </a:r>
            <a:r>
              <a:rPr dirty="0" sz="3200" i="1">
                <a:solidFill>
                  <a:srgbClr val="85FFE0"/>
                </a:solidFill>
                <a:latin typeface="Times New Roman"/>
                <a:cs typeface="Times New Roman"/>
              </a:rPr>
              <a:t>who </a:t>
            </a:r>
            <a:r>
              <a:rPr dirty="0" sz="3200" spc="-5" i="1">
                <a:solidFill>
                  <a:srgbClr val="85FFE0"/>
                </a:solidFill>
                <a:latin typeface="Times New Roman"/>
                <a:cs typeface="Times New Roman"/>
              </a:rPr>
              <a:t>look</a:t>
            </a:r>
            <a:r>
              <a:rPr dirty="0" sz="3200" spc="-30" i="1">
                <a:solidFill>
                  <a:srgbClr val="85FFE0"/>
                </a:solidFill>
                <a:latin typeface="Times New Roman"/>
                <a:cs typeface="Times New Roman"/>
              </a:rPr>
              <a:t> </a:t>
            </a:r>
            <a:r>
              <a:rPr dirty="0" sz="3200" i="1">
                <a:solidFill>
                  <a:srgbClr val="85FFE0"/>
                </a:solidFill>
                <a:latin typeface="Times New Roman"/>
                <a:cs typeface="Times New Roman"/>
              </a:rPr>
              <a:t>at  </a:t>
            </a:r>
            <a:r>
              <a:rPr dirty="0" sz="3200" spc="-5" i="1">
                <a:solidFill>
                  <a:srgbClr val="85FFE0"/>
                </a:solidFill>
                <a:latin typeface="Times New Roman"/>
                <a:cs typeface="Times New Roman"/>
              </a:rPr>
              <a:t>it without doing</a:t>
            </a:r>
            <a:r>
              <a:rPr dirty="0" sz="3200" spc="-15" i="1">
                <a:solidFill>
                  <a:srgbClr val="85FFE0"/>
                </a:solidFill>
                <a:latin typeface="Times New Roman"/>
                <a:cs typeface="Times New Roman"/>
              </a:rPr>
              <a:t> </a:t>
            </a:r>
            <a:r>
              <a:rPr dirty="0" sz="3200" spc="-5" i="1">
                <a:solidFill>
                  <a:srgbClr val="85FFE0"/>
                </a:solidFill>
                <a:latin typeface="Times New Roman"/>
                <a:cs typeface="Times New Roman"/>
              </a:rPr>
              <a:t>anything.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60"/>
              </a:spcBef>
              <a:tabLst>
                <a:tab pos="342265" algn="l"/>
              </a:tabLst>
            </a:pPr>
            <a:r>
              <a:rPr dirty="0" sz="3200">
                <a:solidFill>
                  <a:srgbClr val="85FFE0"/>
                </a:solidFill>
                <a:latin typeface="Times New Roman"/>
                <a:cs typeface="Times New Roman"/>
              </a:rPr>
              <a:t>-	</a:t>
            </a:r>
            <a:r>
              <a:rPr dirty="0" sz="3200" spc="-5">
                <a:solidFill>
                  <a:srgbClr val="93FDE6"/>
                </a:solidFill>
                <a:latin typeface="Times New Roman"/>
                <a:cs typeface="Times New Roman"/>
              </a:rPr>
              <a:t>Albert</a:t>
            </a:r>
            <a:r>
              <a:rPr dirty="0" sz="3200" spc="-70">
                <a:solidFill>
                  <a:srgbClr val="93FDE6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93FDE6"/>
                </a:solidFill>
                <a:latin typeface="Times New Roman"/>
                <a:cs typeface="Times New Roman"/>
              </a:rPr>
              <a:t>Einstein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4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3200" spc="-5" u="heavy">
                <a:solidFill>
                  <a:srgbClr val="009999"/>
                </a:solidFill>
                <a:latin typeface="Times New Roman"/>
                <a:cs typeface="Times New Roman"/>
                <a:hlinkClick r:id="rId2"/>
              </a:rPr>
              <a:t>www.ehtrust.org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7974" rIns="0" bIns="0" rtlCol="0" vert="horz">
            <a:spAutoFit/>
          </a:bodyPr>
          <a:lstStyle/>
          <a:p>
            <a:pPr marL="3131185">
              <a:lnSpc>
                <a:spcPct val="100000"/>
              </a:lnSpc>
            </a:pPr>
            <a:r>
              <a:rPr dirty="0" sz="40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Thank</a:t>
            </a:r>
            <a:r>
              <a:rPr dirty="0" sz="4000" spc="-7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20">
                <a:solidFill>
                  <a:srgbClr val="FFFF00"/>
                </a:solidFill>
                <a:latin typeface="Franklin Gothic Medium"/>
                <a:cs typeface="Franklin Gothic Medium"/>
              </a:rPr>
              <a:t>you!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6600" y="1651000"/>
            <a:ext cx="7581900" cy="5190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Frank Clegg, former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President Microsoft</a:t>
            </a:r>
            <a:r>
              <a:rPr dirty="0" sz="2400" spc="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Canada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Joel Moskowitz, PhD, </a:t>
            </a:r>
            <a:r>
              <a:rPr dirty="0" sz="2400" spc="-5" b="1" i="1">
                <a:solidFill>
                  <a:srgbClr val="FFFFFF"/>
                </a:solidFill>
                <a:latin typeface="Times New Roman"/>
                <a:cs typeface="Times New Roman"/>
              </a:rPr>
              <a:t>UCBerkeley</a:t>
            </a:r>
            <a:endParaRPr sz="2400">
              <a:latin typeface="Times New Roman"/>
              <a:cs typeface="Times New Roman"/>
            </a:endParaRPr>
          </a:p>
          <a:p>
            <a:pPr marL="431800" indent="-4191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431800" algn="l"/>
              </a:tabLst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Suleyman Kaplan, </a:t>
            </a:r>
            <a:r>
              <a:rPr dirty="0" sz="2400" spc="-5" b="1" i="1">
                <a:solidFill>
                  <a:srgbClr val="FFFFFF"/>
                </a:solidFill>
                <a:latin typeface="Times New Roman"/>
                <a:cs typeface="Times New Roman"/>
              </a:rPr>
              <a:t>Ondokuz Mayis</a:t>
            </a:r>
            <a:r>
              <a:rPr dirty="0" sz="2400" spc="3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 i="1">
                <a:solidFill>
                  <a:srgbClr val="FFFFFF"/>
                </a:solidFill>
                <a:latin typeface="Times New Roman"/>
                <a:cs typeface="Times New Roman"/>
              </a:rPr>
              <a:t>University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Ashok Agarwal MD PhD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Cleveland</a:t>
            </a:r>
            <a:r>
              <a:rPr dirty="0" sz="2400" spc="-11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Clinic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Robert Nagourney MD PhD,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Rational</a:t>
            </a:r>
            <a:r>
              <a:rPr dirty="0" sz="2400" spc="5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Therapeutics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John </a:t>
            </a:r>
            <a:r>
              <a:rPr dirty="0" sz="2400" spc="-35" b="1">
                <a:solidFill>
                  <a:srgbClr val="FFFFFF"/>
                </a:solidFill>
                <a:latin typeface="Times New Roman"/>
                <a:cs typeface="Times New Roman"/>
              </a:rPr>
              <a:t>West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MD</a:t>
            </a:r>
            <a:r>
              <a:rPr dirty="0" sz="2400" spc="-5" b="1" i="1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Orange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County </a:t>
            </a:r>
            <a:r>
              <a:rPr dirty="0" sz="2400" spc="-20" i="1">
                <a:solidFill>
                  <a:srgbClr val="FFFFFF"/>
                </a:solidFill>
                <a:latin typeface="Times New Roman"/>
                <a:cs typeface="Times New Roman"/>
              </a:rPr>
              <a:t>Breast</a:t>
            </a:r>
            <a:r>
              <a:rPr dirty="0" sz="2400" spc="-4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Center</a:t>
            </a:r>
            <a:endParaRPr sz="2400">
              <a:latin typeface="Times New Roman"/>
              <a:cs typeface="Times New Roman"/>
            </a:endParaRPr>
          </a:p>
          <a:p>
            <a:pPr marL="355600" marR="665480" indent="-342900">
              <a:lnSpc>
                <a:spcPct val="100699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1066800" algn="l"/>
              </a:tabLst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Lisa	Bailey MD,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former </a:t>
            </a:r>
            <a:r>
              <a:rPr dirty="0" sz="2400" spc="-15" i="1">
                <a:solidFill>
                  <a:srgbClr val="FFFFFF"/>
                </a:solidFill>
                <a:latin typeface="Times New Roman"/>
                <a:cs typeface="Times New Roman"/>
              </a:rPr>
              <a:t>President</a:t>
            </a:r>
            <a:r>
              <a:rPr dirty="0" sz="2400" spc="-2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American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Cancer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Society/California, </a:t>
            </a:r>
            <a:r>
              <a:rPr dirty="0" sz="2400" spc="-20" i="1">
                <a:solidFill>
                  <a:srgbClr val="FFFFFF"/>
                </a:solidFill>
                <a:latin typeface="Times New Roman"/>
                <a:cs typeface="Times New Roman"/>
              </a:rPr>
              <a:t>breast </a:t>
            </a:r>
            <a:r>
              <a:rPr dirty="0" sz="2400" spc="-15" i="1">
                <a:solidFill>
                  <a:srgbClr val="FFFFFF"/>
                </a:solidFill>
                <a:latin typeface="Times New Roman"/>
                <a:cs typeface="Times New Roman"/>
              </a:rPr>
              <a:t>surgeon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Lloyd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Morgan,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Robert Morris, </a:t>
            </a:r>
            <a:r>
              <a:rPr dirty="0" sz="2400" spc="-10" i="1">
                <a:solidFill>
                  <a:srgbClr val="FFFFFF"/>
                </a:solidFill>
                <a:latin typeface="Times New Roman"/>
                <a:cs typeface="Times New Roman"/>
              </a:rPr>
              <a:t>Environmental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dirty="0" sz="2400" spc="6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30" i="1">
                <a:solidFill>
                  <a:srgbClr val="FFFFFF"/>
                </a:solidFill>
                <a:latin typeface="Times New Roman"/>
                <a:cs typeface="Times New Roman"/>
              </a:rPr>
              <a:t>Trust</a:t>
            </a:r>
            <a:endParaRPr sz="2400">
              <a:latin typeface="Times New Roman"/>
              <a:cs typeface="Times New Roman"/>
            </a:endParaRPr>
          </a:p>
          <a:p>
            <a:pPr marL="355600" marR="981710" indent="-342900">
              <a:lnSpc>
                <a:spcPts val="2800"/>
              </a:lnSpc>
              <a:spcBef>
                <a:spcPts val="8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Igor 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Belyaev,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PhD, DSc,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Cancer Institute Moscow/  Bratislava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Hugh 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Taylor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MD PhD, </a:t>
            </a:r>
            <a:r>
              <a:rPr dirty="0" sz="2400" spc="-60" i="1">
                <a:solidFill>
                  <a:srgbClr val="FFFFFF"/>
                </a:solidFill>
                <a:latin typeface="Times New Roman"/>
                <a:cs typeface="Times New Roman"/>
              </a:rPr>
              <a:t>Yale</a:t>
            </a:r>
            <a:r>
              <a:rPr dirty="0" sz="2400" spc="-2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University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4387" y="1397000"/>
            <a:ext cx="7615555" cy="0"/>
          </a:xfrm>
          <a:custGeom>
            <a:avLst/>
            <a:gdLst/>
            <a:ahLst/>
            <a:cxnLst/>
            <a:rect l="l" t="t" r="r" b="b"/>
            <a:pathLst>
              <a:path w="7615555" h="0">
                <a:moveTo>
                  <a:pt x="0" y="0"/>
                </a:moveTo>
                <a:lnTo>
                  <a:pt x="7615214" y="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152400"/>
            <a:ext cx="57150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31339" y="4480560"/>
            <a:ext cx="5252720" cy="536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100"/>
              </a:lnSpc>
            </a:pP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Warning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Sign: </a:t>
            </a:r>
            <a:r>
              <a:rPr dirty="0" sz="1800" spc="-5">
                <a:solidFill>
                  <a:srgbClr val="FFFFFF"/>
                </a:solidFill>
                <a:latin typeface="MS PGothic"/>
                <a:cs typeface="MS PGothic"/>
              </a:rPr>
              <a:t>“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Beyond this point: Radio Frequency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Exposure May Exceed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Controlled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Limits</a:t>
            </a:r>
            <a:r>
              <a:rPr dirty="0" sz="1800" spc="-5">
                <a:solidFill>
                  <a:srgbClr val="FFFFFF"/>
                </a:solidFill>
                <a:latin typeface="MS PGothic"/>
                <a:cs typeface="MS PGothic"/>
              </a:rPr>
              <a:t>”</a:t>
            </a:r>
            <a:endParaRPr sz="1800">
              <a:latin typeface="MS PGothic"/>
              <a:cs typeface="MS PGothic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2437" rIns="0" bIns="0" rtlCol="0" vert="horz">
            <a:spAutoFit/>
          </a:bodyPr>
          <a:lstStyle/>
          <a:p>
            <a:pPr marL="2291080">
              <a:lnSpc>
                <a:spcPct val="100000"/>
              </a:lnSpc>
            </a:pPr>
            <a:r>
              <a:rPr dirty="0" sz="6000" spc="-5">
                <a:solidFill>
                  <a:srgbClr val="FFCC66"/>
                </a:solidFill>
              </a:rPr>
              <a:t>Social</a:t>
            </a:r>
            <a:r>
              <a:rPr dirty="0" sz="6000" spc="-75">
                <a:solidFill>
                  <a:srgbClr val="FFCC66"/>
                </a:solidFill>
              </a:rPr>
              <a:t> </a:t>
            </a:r>
            <a:r>
              <a:rPr dirty="0" sz="6000" spc="-5">
                <a:solidFill>
                  <a:srgbClr val="FFCC66"/>
                </a:solidFill>
              </a:rPr>
              <a:t>Media</a:t>
            </a:r>
            <a:endParaRPr sz="6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93916" rIns="0" bIns="0" rtlCol="0" vert="horz">
            <a:spAutoFit/>
          </a:bodyPr>
          <a:lstStyle/>
          <a:p>
            <a:pPr marL="365125" indent="-342900">
              <a:lnSpc>
                <a:spcPct val="100000"/>
              </a:lnSpc>
              <a:buClr>
                <a:srgbClr val="FFCC66"/>
              </a:buClr>
              <a:buChar char="•"/>
              <a:tabLst>
                <a:tab pos="365760" algn="l"/>
              </a:tabLst>
            </a:pPr>
            <a:r>
              <a:rPr dirty="0" sz="4000" spc="-5">
                <a:solidFill>
                  <a:srgbClr val="FFD479"/>
                </a:solidFill>
              </a:rPr>
              <a:t>@saferphones</a:t>
            </a:r>
            <a:endParaRPr sz="4000"/>
          </a:p>
          <a:p>
            <a:pPr marL="365125" indent="-342900">
              <a:lnSpc>
                <a:spcPct val="100000"/>
              </a:lnSpc>
              <a:spcBef>
                <a:spcPts val="200"/>
              </a:spcBef>
              <a:buClr>
                <a:srgbClr val="FFCC66"/>
              </a:buClr>
              <a:buChar char="•"/>
              <a:tabLst>
                <a:tab pos="365760" algn="l"/>
              </a:tabLst>
            </a:pPr>
            <a:r>
              <a:rPr dirty="0" sz="4000" spc="-5">
                <a:solidFill>
                  <a:srgbClr val="FFD479"/>
                </a:solidFill>
              </a:rPr>
              <a:t>@DevraLeeDavis</a:t>
            </a:r>
            <a:endParaRPr sz="4000"/>
          </a:p>
          <a:p>
            <a:pPr marL="365125" indent="-342900">
              <a:lnSpc>
                <a:spcPct val="100000"/>
              </a:lnSpc>
              <a:spcBef>
                <a:spcPts val="200"/>
              </a:spcBef>
              <a:buClr>
                <a:srgbClr val="FFCC66"/>
              </a:buClr>
              <a:buChar char="•"/>
              <a:tabLst>
                <a:tab pos="365760" algn="l"/>
              </a:tabLst>
            </a:pPr>
            <a:r>
              <a:rPr dirty="0" sz="4000" spc="-5">
                <a:solidFill>
                  <a:srgbClr val="FFD479"/>
                </a:solidFill>
              </a:rPr>
              <a:t>Ehtrust.org</a:t>
            </a:r>
            <a:endParaRPr sz="4000"/>
          </a:p>
          <a:p>
            <a:pPr marL="365125" indent="-342900">
              <a:lnSpc>
                <a:spcPct val="100000"/>
              </a:lnSpc>
              <a:spcBef>
                <a:spcPts val="300"/>
              </a:spcBef>
              <a:buClr>
                <a:srgbClr val="FFCC66"/>
              </a:buClr>
              <a:buChar char="•"/>
              <a:tabLst>
                <a:tab pos="365760" algn="l"/>
              </a:tabLst>
            </a:pPr>
            <a:r>
              <a:rPr dirty="0" sz="4000" spc="-5">
                <a:solidFill>
                  <a:srgbClr val="FFD479"/>
                </a:solidFill>
              </a:rPr>
              <a:t>Facebook/CampaignforSaferPhones</a:t>
            </a:r>
            <a:endParaRPr sz="4000"/>
          </a:p>
          <a:p>
            <a:pPr marL="365125" indent="-342900">
              <a:lnSpc>
                <a:spcPct val="100000"/>
              </a:lnSpc>
              <a:spcBef>
                <a:spcPts val="200"/>
              </a:spcBef>
              <a:buClr>
                <a:srgbClr val="FFCC66"/>
              </a:buClr>
              <a:buChar char="•"/>
              <a:tabLst>
                <a:tab pos="365760" algn="l"/>
              </a:tabLst>
            </a:pPr>
            <a:r>
              <a:rPr dirty="0" sz="4000" spc="-5">
                <a:solidFill>
                  <a:srgbClr val="FFD479"/>
                </a:solidFill>
              </a:rPr>
              <a:t>Facebook/EnvironmentalHealthTrust</a:t>
            </a:r>
            <a:endParaRPr sz="40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77557" rIns="0" bIns="0" rtlCol="0" vert="horz">
            <a:spAutoFit/>
          </a:bodyPr>
          <a:lstStyle/>
          <a:p>
            <a:pPr marL="1967864">
              <a:lnSpc>
                <a:spcPct val="100000"/>
              </a:lnSpc>
              <a:tabLst>
                <a:tab pos="2883535" algn="l"/>
                <a:tab pos="5351780" algn="l"/>
              </a:tabLst>
            </a:pPr>
            <a:r>
              <a:rPr dirty="0" spc="-5">
                <a:solidFill>
                  <a:srgbClr val="FFFF00"/>
                </a:solidFill>
              </a:rPr>
              <a:t>F</a:t>
            </a:r>
            <a:r>
              <a:rPr dirty="0">
                <a:solidFill>
                  <a:srgbClr val="FFFF00"/>
                </a:solidFill>
              </a:rPr>
              <a:t>or	</a:t>
            </a:r>
            <a:r>
              <a:rPr dirty="0">
                <a:solidFill>
                  <a:srgbClr val="FFFF00"/>
                </a:solidFill>
              </a:rPr>
              <a:t>d</a:t>
            </a:r>
            <a:r>
              <a:rPr dirty="0" spc="-5">
                <a:solidFill>
                  <a:srgbClr val="FFFF00"/>
                </a:solidFill>
              </a:rPr>
              <a:t>i</a:t>
            </a:r>
            <a:r>
              <a:rPr dirty="0" spc="-5">
                <a:solidFill>
                  <a:srgbClr val="FFFF00"/>
                </a:solidFill>
              </a:rPr>
              <a:t>s</a:t>
            </a:r>
            <a:r>
              <a:rPr dirty="0" spc="-5">
                <a:solidFill>
                  <a:srgbClr val="FFFF00"/>
                </a:solidFill>
              </a:rPr>
              <a:t>c</a:t>
            </a:r>
            <a:r>
              <a:rPr dirty="0" spc="-5">
                <a:solidFill>
                  <a:srgbClr val="FFFF00"/>
                </a:solidFill>
              </a:rPr>
              <a:t>us</a:t>
            </a:r>
            <a:r>
              <a:rPr dirty="0" spc="-5">
                <a:solidFill>
                  <a:srgbClr val="FFFF00"/>
                </a:solidFill>
              </a:rPr>
              <a:t>s</a:t>
            </a:r>
            <a:r>
              <a:rPr dirty="0" spc="-5">
                <a:solidFill>
                  <a:srgbClr val="FFFF00"/>
                </a:solidFill>
              </a:rPr>
              <a:t>i</a:t>
            </a:r>
            <a:r>
              <a:rPr dirty="0">
                <a:solidFill>
                  <a:srgbClr val="FFFF00"/>
                </a:solidFill>
              </a:rPr>
              <a:t>on	</a:t>
            </a:r>
            <a:r>
              <a:rPr dirty="0" spc="-5">
                <a:solidFill>
                  <a:srgbClr val="FFFF00"/>
                </a:solidFill>
              </a:rPr>
              <a:t>s</a:t>
            </a:r>
            <a:r>
              <a:rPr dirty="0" spc="-5">
                <a:solidFill>
                  <a:srgbClr val="FFFF00"/>
                </a:solidFill>
              </a:rPr>
              <a:t>li</a:t>
            </a:r>
            <a:r>
              <a:rPr dirty="0">
                <a:solidFill>
                  <a:srgbClr val="FFFF00"/>
                </a:solidFill>
              </a:rPr>
              <a:t>d</a:t>
            </a:r>
            <a:r>
              <a:rPr dirty="0" spc="-5">
                <a:solidFill>
                  <a:srgbClr val="FFFF00"/>
                </a:solidFill>
              </a:rPr>
              <a:t>e</a:t>
            </a:r>
            <a:r>
              <a:rPr dirty="0" spc="-5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00290" y="6294120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91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3074" rIns="0" bIns="0" rtlCol="0" vert="horz">
            <a:spAutoFit/>
          </a:bodyPr>
          <a:lstStyle/>
          <a:p>
            <a:pPr marL="2156460">
              <a:lnSpc>
                <a:spcPct val="100000"/>
              </a:lnSpc>
            </a:pPr>
            <a:r>
              <a:rPr dirty="0" sz="4000">
                <a:solidFill>
                  <a:srgbClr val="FFFF00"/>
                </a:solidFill>
                <a:latin typeface="Franklin Gothic Medium"/>
                <a:cs typeface="Franklin Gothic Medium"/>
              </a:rPr>
              <a:t>EHT </a:t>
            </a:r>
            <a:r>
              <a:rPr dirty="0" sz="40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Senior</a:t>
            </a:r>
            <a:r>
              <a:rPr dirty="0" sz="4000" spc="-6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Advisors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8439" y="1815350"/>
            <a:ext cx="6168390" cy="4786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8300"/>
              </a:lnSpc>
              <a:buFont typeface="Times New Roman"/>
              <a:buChar char="•"/>
              <a:tabLst>
                <a:tab pos="355600" algn="l"/>
              </a:tabLst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Frank Clegg, </a:t>
            </a:r>
            <a:r>
              <a:rPr dirty="0" sz="2000" spc="-5" i="1">
                <a:solidFill>
                  <a:srgbClr val="FFFFFF"/>
                </a:solidFill>
                <a:latin typeface="Times New Roman"/>
                <a:cs typeface="Times New Roman"/>
              </a:rPr>
              <a:t>former President Microsoft Canada/North  America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R Blank, </a:t>
            </a:r>
            <a:r>
              <a:rPr dirty="0" sz="2000" spc="-5" i="1">
                <a:solidFill>
                  <a:srgbClr val="FFFFFF"/>
                </a:solidFill>
                <a:latin typeface="Times New Roman"/>
                <a:cs typeface="Times New Roman"/>
              </a:rPr>
              <a:t>CEO VideoRx,</a:t>
            </a:r>
            <a:r>
              <a:rPr dirty="0" sz="2000" spc="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Times New Roman"/>
                <a:cs typeface="Times New Roman"/>
              </a:rPr>
              <a:t>technologist</a:t>
            </a:r>
            <a:endParaRPr sz="2000">
              <a:latin typeface="Times New Roman"/>
              <a:cs typeface="Times New Roman"/>
            </a:endParaRPr>
          </a:p>
          <a:p>
            <a:pPr marL="355600" marR="393065" indent="-342900">
              <a:lnSpc>
                <a:spcPct val="109200"/>
              </a:lnSpc>
              <a:spcBef>
                <a:spcPts val="580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Anthony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B.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Miller MD</a:t>
            </a:r>
            <a:r>
              <a:rPr dirty="0" sz="2000" spc="-5" i="1">
                <a:solidFill>
                  <a:srgbClr val="FFFFFF"/>
                </a:solidFill>
                <a:latin typeface="Times New Roman"/>
                <a:cs typeface="Times New Roman"/>
              </a:rPr>
              <a:t>, Prof Emeritus University </a:t>
            </a: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dirty="0" sz="2000" spc="-5" i="1">
                <a:solidFill>
                  <a:srgbClr val="FFFFFF"/>
                </a:solidFill>
                <a:latin typeface="Times New Roman"/>
                <a:cs typeface="Times New Roman"/>
              </a:rPr>
              <a:t>Toronto, IARC Senior Advisor</a:t>
            </a:r>
            <a:endParaRPr sz="2000">
              <a:latin typeface="Times New Roman"/>
              <a:cs typeface="Times New Roman"/>
            </a:endParaRPr>
          </a:p>
          <a:p>
            <a:pPr marL="355600" marR="562610" indent="-342900">
              <a:lnSpc>
                <a:spcPct val="109200"/>
              </a:lnSpc>
              <a:spcBef>
                <a:spcPts val="459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Annie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Sasco MD PhD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dirty="0" sz="2000" spc="-5" i="1">
                <a:solidFill>
                  <a:srgbClr val="FFFFFF"/>
                </a:solidFill>
                <a:latin typeface="Times New Roman"/>
                <a:cs typeface="Times New Roman"/>
              </a:rPr>
              <a:t>former chief </a:t>
            </a: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000" spc="-5" i="1">
                <a:solidFill>
                  <a:srgbClr val="FFFFFF"/>
                </a:solidFill>
                <a:latin typeface="Times New Roman"/>
                <a:cs typeface="Times New Roman"/>
              </a:rPr>
              <a:t>cancer epid  </a:t>
            </a:r>
            <a:r>
              <a:rPr dirty="0" sz="2000" spc="-5" i="1">
                <a:solidFill>
                  <a:srgbClr val="FFFFFF"/>
                </a:solidFill>
                <a:latin typeface="Times New Roman"/>
                <a:cs typeface="Times New Roman"/>
              </a:rPr>
              <a:t>WHO,</a:t>
            </a:r>
            <a:r>
              <a:rPr dirty="0" sz="2000" spc="-7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Times New Roman"/>
                <a:cs typeface="Times New Roman"/>
              </a:rPr>
              <a:t>IARC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Robert D. Morris MD PhD,</a:t>
            </a:r>
            <a:r>
              <a:rPr dirty="0" sz="20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Times New Roman"/>
                <a:cs typeface="Times New Roman"/>
              </a:rPr>
              <a:t>EHT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Om Gandhi, PhD, </a:t>
            </a:r>
            <a:r>
              <a:rPr dirty="0" sz="2000" spc="-5" i="1">
                <a:solidFill>
                  <a:srgbClr val="FFFFFF"/>
                </a:solidFill>
                <a:latin typeface="Times New Roman"/>
                <a:cs typeface="Times New Roman"/>
              </a:rPr>
              <a:t>Prof. Emeritus</a:t>
            </a:r>
            <a:r>
              <a:rPr dirty="0" sz="2000" spc="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Times New Roman"/>
                <a:cs typeface="Times New Roman"/>
              </a:rPr>
              <a:t>E.E.</a:t>
            </a:r>
            <a:endParaRPr sz="2000">
              <a:latin typeface="Times New Roman"/>
              <a:cs typeface="Times New Roman"/>
            </a:endParaRPr>
          </a:p>
          <a:p>
            <a:pPr marL="355600" marR="605790" indent="-342900">
              <a:lnSpc>
                <a:spcPct val="10920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Radhey Shyam Sharma, Indian Council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Medical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endParaRPr sz="2000">
              <a:latin typeface="Times New Roman"/>
              <a:cs typeface="Times New Roman"/>
            </a:endParaRPr>
          </a:p>
          <a:p>
            <a:pPr marL="355600" marR="993140" indent="-342900">
              <a:lnSpc>
                <a:spcPct val="109200"/>
              </a:lnSpc>
              <a:spcBef>
                <a:spcPts val="560"/>
              </a:spcBef>
              <a:buChar char="•"/>
              <a:tabLst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Suleyman Kaplan, PhD, Dean,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Ondokuz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Mayis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University,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Turkey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9585" y="1379909"/>
            <a:ext cx="7464831" cy="133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4767" y="1417634"/>
            <a:ext cx="7374890" cy="17145"/>
          </a:xfrm>
          <a:custGeom>
            <a:avLst/>
            <a:gdLst/>
            <a:ahLst/>
            <a:cxnLst/>
            <a:rect l="l" t="t" r="r" b="b"/>
            <a:pathLst>
              <a:path w="7374890" h="17144">
                <a:moveTo>
                  <a:pt x="0" y="16931"/>
                </a:moveTo>
                <a:lnTo>
                  <a:pt x="7374464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3183" y="308292"/>
            <a:ext cx="6002655" cy="10833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17880" marR="5080" indent="-805815">
              <a:lnSpc>
                <a:spcPts val="430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Digital Dementia Diagnosed in 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South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Korean</a:t>
            </a:r>
            <a:r>
              <a:rPr dirty="0" sz="3600" spc="-5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Children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69269" y="2026920"/>
            <a:ext cx="3335020" cy="404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Dr.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Byun 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Gi-Won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cognitive expert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Balance Brain Center in  Seoul, South Korea states, 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Young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People who are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heavy technology users are  likely to have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properly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developed left hemisphere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the brain while the right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hemisphere will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unused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underdeveloped.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702" y="2110320"/>
            <a:ext cx="3308347" cy="269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26868" y="1566956"/>
            <a:ext cx="7290257" cy="116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2607" y="1605483"/>
            <a:ext cx="7198995" cy="0"/>
          </a:xfrm>
          <a:custGeom>
            <a:avLst/>
            <a:gdLst/>
            <a:ahLst/>
            <a:cxnLst/>
            <a:rect l="l" t="t" r="r" b="b"/>
            <a:pathLst>
              <a:path w="7198995" h="0">
                <a:moveTo>
                  <a:pt x="0" y="0"/>
                </a:moveTo>
                <a:lnTo>
                  <a:pt x="7198774" y="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8767" rIns="0" bIns="0" rtlCol="0" vert="horz">
            <a:spAutoFit/>
          </a:bodyPr>
          <a:lstStyle/>
          <a:p>
            <a:pPr marL="1926589" marR="5080" indent="-1352550">
              <a:lnSpc>
                <a:spcPts val="4300"/>
              </a:lnSpc>
            </a:pP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Korean government studies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on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digital 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addiction </a:t>
            </a:r>
            <a:r>
              <a:rPr dirty="0" sz="3600">
                <a:solidFill>
                  <a:srgbClr val="FFFF00"/>
                </a:solidFill>
                <a:latin typeface="Franklin Gothic Medium"/>
                <a:cs typeface="Franklin Gothic Medium"/>
              </a:rPr>
              <a:t>and</a:t>
            </a:r>
            <a:r>
              <a:rPr dirty="0" sz="3600" spc="-25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dementia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995" y="2187562"/>
            <a:ext cx="8528004" cy="3949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1851" y="1562786"/>
            <a:ext cx="8620302" cy="120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7995" y="1600200"/>
            <a:ext cx="8528050" cy="5715"/>
          </a:xfrm>
          <a:custGeom>
            <a:avLst/>
            <a:gdLst/>
            <a:ahLst/>
            <a:cxnLst/>
            <a:rect l="l" t="t" r="r" b="b"/>
            <a:pathLst>
              <a:path w="8528050" h="5715">
                <a:moveTo>
                  <a:pt x="0" y="5283"/>
                </a:moveTo>
                <a:lnTo>
                  <a:pt x="8528003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290945"/>
            <a:ext cx="1901825" cy="149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092E5C"/>
                </a:solidFill>
                <a:latin typeface="Arial"/>
                <a:cs typeface="Arial"/>
              </a:rPr>
              <a:t>© </a:t>
            </a:r>
            <a:r>
              <a:rPr dirty="0" sz="900" spc="-5">
                <a:solidFill>
                  <a:srgbClr val="092E5C"/>
                </a:solidFill>
                <a:latin typeface="Arial"/>
                <a:cs typeface="Arial"/>
              </a:rPr>
              <a:t>2015 Open Geospatial</a:t>
            </a:r>
            <a:r>
              <a:rPr dirty="0" sz="900" spc="20">
                <a:solidFill>
                  <a:srgbClr val="092E5C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092E5C"/>
                </a:solidFill>
                <a:latin typeface="Arial"/>
                <a:cs typeface="Arial"/>
              </a:rPr>
              <a:t>Consortium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4632" rIns="0" bIns="0" rtlCol="0" vert="horz">
            <a:spAutoFit/>
          </a:bodyPr>
          <a:lstStyle/>
          <a:p>
            <a:pPr marL="483234">
              <a:lnSpc>
                <a:spcPct val="100000"/>
              </a:lnSpc>
            </a:pPr>
            <a:r>
              <a:rPr dirty="0" spc="-5">
                <a:solidFill>
                  <a:srgbClr val="E3EBF1"/>
                </a:solidFill>
                <a:latin typeface="Arial"/>
                <a:cs typeface="Arial"/>
              </a:rPr>
              <a:t>Open Geospatial Consortium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4211" y="2872295"/>
            <a:ext cx="3895725" cy="3178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ts val="1900"/>
              </a:lnSpc>
              <a:buChar char="•"/>
              <a:tabLst>
                <a:tab pos="246379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Not-for-profit, international consortium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500+ industry, government, and 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university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members,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Google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19"/>
              </a:spcBef>
              <a:buChar char="•"/>
              <a:tabLst>
                <a:tab pos="355600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Founded in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1994</a:t>
            </a:r>
            <a:endParaRPr sz="1600">
              <a:latin typeface="Arial"/>
              <a:cs typeface="Arial"/>
            </a:endParaRPr>
          </a:p>
          <a:p>
            <a:pPr marL="355600" marR="561340" indent="-342900">
              <a:lnSpc>
                <a:spcPct val="104200"/>
              </a:lnSpc>
              <a:spcBef>
                <a:spcPts val="900"/>
              </a:spcBef>
              <a:buChar char="•"/>
              <a:tabLst>
                <a:tab pos="355600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Work based on collaboration and  consensus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80"/>
              </a:spcBef>
              <a:buChar char="•"/>
              <a:tabLst>
                <a:tab pos="355600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Members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set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policies and</a:t>
            </a:r>
            <a:r>
              <a:rPr dirty="0" sz="1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procedures.</a:t>
            </a:r>
            <a:endParaRPr sz="1600">
              <a:latin typeface="Arial"/>
              <a:cs typeface="Arial"/>
            </a:endParaRPr>
          </a:p>
          <a:p>
            <a:pPr marL="355600" marR="132715" indent="-342900">
              <a:lnSpc>
                <a:spcPts val="1900"/>
              </a:lnSpc>
              <a:spcBef>
                <a:spcPts val="1060"/>
              </a:spcBef>
              <a:buChar char="•"/>
              <a:tabLst>
                <a:tab pos="355600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Many alliance partners: W3C, OASIS,  ITU, ISO,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Smart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Grid Interoperability 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Panel, buildingSMART International,  etc.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73790" y="2943415"/>
            <a:ext cx="3907154" cy="1532890"/>
          </a:xfrm>
          <a:custGeom>
            <a:avLst/>
            <a:gdLst/>
            <a:ahLst/>
            <a:cxnLst/>
            <a:rect l="l" t="t" r="r" b="b"/>
            <a:pathLst>
              <a:path w="3907154" h="1532889">
                <a:moveTo>
                  <a:pt x="0" y="0"/>
                </a:moveTo>
                <a:lnTo>
                  <a:pt x="3907028" y="0"/>
                </a:lnTo>
                <a:lnTo>
                  <a:pt x="3907028" y="1532724"/>
                </a:lnTo>
                <a:lnTo>
                  <a:pt x="0" y="1532724"/>
                </a:lnTo>
                <a:lnTo>
                  <a:pt x="0" y="0"/>
                </a:lnTo>
                <a:close/>
              </a:path>
            </a:pathLst>
          </a:custGeom>
          <a:solidFill>
            <a:srgbClr val="FFFC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29695" y="2926073"/>
            <a:ext cx="1433944" cy="419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29695" y="3221178"/>
            <a:ext cx="2539542" cy="440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29695" y="3524601"/>
            <a:ext cx="3757358" cy="415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29695" y="3803072"/>
            <a:ext cx="3757358" cy="419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29695" y="4069086"/>
            <a:ext cx="3312617" cy="419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773790" y="2943415"/>
            <a:ext cx="3907154" cy="153289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59"/>
              </a:spcBef>
            </a:pPr>
            <a:r>
              <a:rPr dirty="0" sz="1800" spc="-5" u="sng">
                <a:latin typeface="Comic Sans MS"/>
                <a:cs typeface="Comic Sans MS"/>
              </a:rPr>
              <a:t>OGC</a:t>
            </a:r>
            <a:r>
              <a:rPr dirty="0" sz="1800" spc="-90" u="sng">
                <a:latin typeface="Comic Sans MS"/>
                <a:cs typeface="Comic Sans MS"/>
              </a:rPr>
              <a:t> </a:t>
            </a:r>
            <a:r>
              <a:rPr dirty="0" sz="1800" spc="-5" u="sng">
                <a:latin typeface="Comic Sans MS"/>
                <a:cs typeface="Comic Sans MS"/>
              </a:rPr>
              <a:t>Mission</a:t>
            </a:r>
            <a:endParaRPr sz="1800">
              <a:latin typeface="Comic Sans MS"/>
              <a:cs typeface="Comic Sans MS"/>
            </a:endParaRPr>
          </a:p>
          <a:p>
            <a:pPr marL="90805" marR="137795">
              <a:lnSpc>
                <a:spcPct val="99800"/>
              </a:lnSpc>
              <a:spcBef>
                <a:spcPts val="375"/>
              </a:spcBef>
            </a:pPr>
            <a:r>
              <a:rPr dirty="0" sz="1800" spc="-5">
                <a:latin typeface="Comic Sans MS"/>
                <a:cs typeface="Comic Sans MS"/>
              </a:rPr>
              <a:t>Deliver geospatial </a:t>
            </a:r>
            <a:r>
              <a:rPr dirty="0" sz="1800">
                <a:latin typeface="Comic Sans MS"/>
                <a:cs typeface="Comic Sans MS"/>
              </a:rPr>
              <a:t>data  </a:t>
            </a:r>
            <a:r>
              <a:rPr dirty="0" sz="1800" spc="-5">
                <a:latin typeface="Comic Sans MS"/>
                <a:cs typeface="Comic Sans MS"/>
              </a:rPr>
              <a:t>encodings,interface </a:t>
            </a:r>
            <a:r>
              <a:rPr dirty="0" sz="1800">
                <a:latin typeface="Comic Sans MS"/>
                <a:cs typeface="Comic Sans MS"/>
              </a:rPr>
              <a:t>standards and  </a:t>
            </a:r>
            <a:r>
              <a:rPr dirty="0" sz="1800" spc="-5">
                <a:latin typeface="Comic Sans MS"/>
                <a:cs typeface="Comic Sans MS"/>
              </a:rPr>
              <a:t>best practices that are openly and  </a:t>
            </a:r>
            <a:r>
              <a:rPr dirty="0" sz="1800">
                <a:latin typeface="Comic Sans MS"/>
                <a:cs typeface="Comic Sans MS"/>
              </a:rPr>
              <a:t>freely available for global</a:t>
            </a:r>
            <a:r>
              <a:rPr dirty="0" sz="1800" spc="-100">
                <a:latin typeface="Comic Sans MS"/>
                <a:cs typeface="Comic Sans MS"/>
              </a:rPr>
              <a:t> </a:t>
            </a:r>
            <a:r>
              <a:rPr dirty="0" sz="1800">
                <a:latin typeface="Comic Sans MS"/>
                <a:cs typeface="Comic Sans MS"/>
              </a:rPr>
              <a:t>use.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61564" y="1182357"/>
            <a:ext cx="2408237" cy="1197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306184"/>
            <a:ext cx="1834514" cy="412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2015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Open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Geospatial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Consortium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3247" y="1707616"/>
            <a:ext cx="775328" cy="775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48356" y="1707616"/>
            <a:ext cx="775328" cy="775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46854" y="1716011"/>
            <a:ext cx="775328" cy="775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1983" y="1711566"/>
            <a:ext cx="775328" cy="7753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92715" y="1707616"/>
            <a:ext cx="775328" cy="7753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4784" y="1828067"/>
            <a:ext cx="590072" cy="5647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40021" y="1823301"/>
            <a:ext cx="600075" cy="574675"/>
          </a:xfrm>
          <a:custGeom>
            <a:avLst/>
            <a:gdLst/>
            <a:ahLst/>
            <a:cxnLst/>
            <a:rect l="l" t="t" r="r" b="b"/>
            <a:pathLst>
              <a:path w="600075" h="574675">
                <a:moveTo>
                  <a:pt x="0" y="0"/>
                </a:moveTo>
                <a:lnTo>
                  <a:pt x="599678" y="0"/>
                </a:lnTo>
                <a:lnTo>
                  <a:pt x="599678" y="574277"/>
                </a:lnTo>
                <a:lnTo>
                  <a:pt x="0" y="57427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DEEE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11896" y="1808822"/>
            <a:ext cx="553935" cy="5833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07133" y="1804060"/>
            <a:ext cx="563880" cy="593090"/>
          </a:xfrm>
          <a:custGeom>
            <a:avLst/>
            <a:gdLst/>
            <a:ahLst/>
            <a:cxnLst/>
            <a:rect l="l" t="t" r="r" b="b"/>
            <a:pathLst>
              <a:path w="563880" h="593089">
                <a:moveTo>
                  <a:pt x="0" y="0"/>
                </a:moveTo>
                <a:lnTo>
                  <a:pt x="563562" y="0"/>
                </a:lnTo>
                <a:lnTo>
                  <a:pt x="563562" y="592930"/>
                </a:lnTo>
                <a:lnTo>
                  <a:pt x="0" y="59293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DEEE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70416" y="1828876"/>
            <a:ext cx="521881" cy="5290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65653" y="1824113"/>
            <a:ext cx="531495" cy="539115"/>
          </a:xfrm>
          <a:custGeom>
            <a:avLst/>
            <a:gdLst/>
            <a:ahLst/>
            <a:cxnLst/>
            <a:rect l="l" t="t" r="r" b="b"/>
            <a:pathLst>
              <a:path w="531495" h="539114">
                <a:moveTo>
                  <a:pt x="0" y="0"/>
                </a:moveTo>
                <a:lnTo>
                  <a:pt x="531415" y="0"/>
                </a:lnTo>
                <a:lnTo>
                  <a:pt x="531415" y="538559"/>
                </a:lnTo>
                <a:lnTo>
                  <a:pt x="0" y="53855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DEEE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83724" y="1814652"/>
            <a:ext cx="581317" cy="5432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78961" y="1809889"/>
            <a:ext cx="591185" cy="553085"/>
          </a:xfrm>
          <a:custGeom>
            <a:avLst/>
            <a:gdLst/>
            <a:ahLst/>
            <a:cxnLst/>
            <a:rect l="l" t="t" r="r" b="b"/>
            <a:pathLst>
              <a:path w="591185" h="553085">
                <a:moveTo>
                  <a:pt x="0" y="0"/>
                </a:moveTo>
                <a:lnTo>
                  <a:pt x="590946" y="0"/>
                </a:lnTo>
                <a:lnTo>
                  <a:pt x="590946" y="552846"/>
                </a:lnTo>
                <a:lnTo>
                  <a:pt x="0" y="55284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DEEE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85119" y="1826539"/>
            <a:ext cx="514311" cy="5313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89400" y="1817014"/>
            <a:ext cx="1629479" cy="9265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99932" y="1959826"/>
            <a:ext cx="775328" cy="7753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45053" y="1959826"/>
            <a:ext cx="775328" cy="7753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8674" y="1963775"/>
            <a:ext cx="775328" cy="7753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41477" y="2080272"/>
            <a:ext cx="590066" cy="5647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36714" y="2075510"/>
            <a:ext cx="600075" cy="574675"/>
          </a:xfrm>
          <a:custGeom>
            <a:avLst/>
            <a:gdLst/>
            <a:ahLst/>
            <a:cxnLst/>
            <a:rect l="l" t="t" r="r" b="b"/>
            <a:pathLst>
              <a:path w="600075" h="574675">
                <a:moveTo>
                  <a:pt x="0" y="0"/>
                </a:moveTo>
                <a:lnTo>
                  <a:pt x="599677" y="0"/>
                </a:lnTo>
                <a:lnTo>
                  <a:pt x="599677" y="574277"/>
                </a:lnTo>
                <a:lnTo>
                  <a:pt x="0" y="57427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D4FD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108593" y="2061032"/>
            <a:ext cx="553923" cy="58329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103831" y="2056270"/>
            <a:ext cx="563880" cy="593090"/>
          </a:xfrm>
          <a:custGeom>
            <a:avLst/>
            <a:gdLst/>
            <a:ahLst/>
            <a:cxnLst/>
            <a:rect l="l" t="t" r="r" b="b"/>
            <a:pathLst>
              <a:path w="563880" h="593089">
                <a:moveTo>
                  <a:pt x="0" y="0"/>
                </a:moveTo>
                <a:lnTo>
                  <a:pt x="563562" y="0"/>
                </a:lnTo>
                <a:lnTo>
                  <a:pt x="563562" y="592930"/>
                </a:lnTo>
                <a:lnTo>
                  <a:pt x="0" y="59293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D4FD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67113" y="2081085"/>
            <a:ext cx="521868" cy="5290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962350" y="2076323"/>
            <a:ext cx="531495" cy="539115"/>
          </a:xfrm>
          <a:custGeom>
            <a:avLst/>
            <a:gdLst/>
            <a:ahLst/>
            <a:cxnLst/>
            <a:rect l="l" t="t" r="r" b="b"/>
            <a:pathLst>
              <a:path w="531495" h="539114">
                <a:moveTo>
                  <a:pt x="0" y="0"/>
                </a:moveTo>
                <a:lnTo>
                  <a:pt x="531415" y="0"/>
                </a:lnTo>
                <a:lnTo>
                  <a:pt x="531415" y="538558"/>
                </a:lnTo>
                <a:lnTo>
                  <a:pt x="0" y="53855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D4FD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780421" y="2066861"/>
            <a:ext cx="581317" cy="5432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775659" y="2062098"/>
            <a:ext cx="591185" cy="553085"/>
          </a:xfrm>
          <a:custGeom>
            <a:avLst/>
            <a:gdLst/>
            <a:ahLst/>
            <a:cxnLst/>
            <a:rect l="l" t="t" r="r" b="b"/>
            <a:pathLst>
              <a:path w="591185" h="553085">
                <a:moveTo>
                  <a:pt x="0" y="0"/>
                </a:moveTo>
                <a:lnTo>
                  <a:pt x="590946" y="0"/>
                </a:lnTo>
                <a:lnTo>
                  <a:pt x="590946" y="552846"/>
                </a:lnTo>
                <a:lnTo>
                  <a:pt x="0" y="55284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D4FD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681816" y="2078748"/>
            <a:ext cx="514299" cy="53134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677054" y="2073986"/>
            <a:ext cx="523875" cy="541020"/>
          </a:xfrm>
          <a:custGeom>
            <a:avLst/>
            <a:gdLst/>
            <a:ahLst/>
            <a:cxnLst/>
            <a:rect l="l" t="t" r="r" b="b"/>
            <a:pathLst>
              <a:path w="523875" h="541019">
                <a:moveTo>
                  <a:pt x="0" y="0"/>
                </a:moveTo>
                <a:lnTo>
                  <a:pt x="523874" y="0"/>
                </a:lnTo>
                <a:lnTo>
                  <a:pt x="523874" y="540939"/>
                </a:lnTo>
                <a:lnTo>
                  <a:pt x="0" y="54093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D4FD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29359" y="4694796"/>
            <a:ext cx="775328" cy="7753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274480" y="4694796"/>
            <a:ext cx="775328" cy="7753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972979" y="4703191"/>
            <a:ext cx="775328" cy="7753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78102" y="4698746"/>
            <a:ext cx="775328" cy="7753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118827" y="4694796"/>
            <a:ext cx="775328" cy="77530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5743016" y="1932241"/>
            <a:ext cx="2872105" cy="224028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27305" marR="362585">
              <a:lnSpc>
                <a:spcPts val="1400"/>
              </a:lnSpc>
              <a:spcBef>
                <a:spcPts val="65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Implementation models model how  features, phenomena and  relationships are to be encoded for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27305" marR="516255">
              <a:lnSpc>
                <a:spcPts val="14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particular software implementation  platform.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Abstract and/or conceptual model models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needs to be described/modeled in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software (location, orientation, time, signal  type,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frequency,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pulsing characteristics,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energy intensity max/min, etc.). Includes  relationships and units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measurement.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237396" y="3303257"/>
            <a:ext cx="775328" cy="7753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82506" y="3303257"/>
            <a:ext cx="775328" cy="7753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781003" y="3311652"/>
            <a:ext cx="775328" cy="7753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6128" y="3307207"/>
            <a:ext cx="775328" cy="77530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926852" y="3303257"/>
            <a:ext cx="775328" cy="7753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866652" y="3437064"/>
            <a:ext cx="608215" cy="55148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030700" y="3437071"/>
            <a:ext cx="566547" cy="53440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185985" y="3443485"/>
            <a:ext cx="578942" cy="5344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338832" y="3440723"/>
            <a:ext cx="554145" cy="49020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517421" y="3423615"/>
            <a:ext cx="507898" cy="52645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206459" y="2217826"/>
            <a:ext cx="775328" cy="77530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051568" y="2217826"/>
            <a:ext cx="775328" cy="77530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750066" y="2226221"/>
            <a:ext cx="775328" cy="77530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355204" y="2221776"/>
            <a:ext cx="775328" cy="77530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895928" y="2217826"/>
            <a:ext cx="775328" cy="77530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448003" y="2338273"/>
            <a:ext cx="590067" cy="56475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315108" y="2319032"/>
            <a:ext cx="553935" cy="58329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173641" y="2339085"/>
            <a:ext cx="521868" cy="52900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986936" y="2324861"/>
            <a:ext cx="581317" cy="54322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888331" y="2336749"/>
            <a:ext cx="514311" cy="53134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629295" y="2921924"/>
            <a:ext cx="290945" cy="39901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775383" y="3073001"/>
            <a:ext cx="0" cy="181610"/>
          </a:xfrm>
          <a:custGeom>
            <a:avLst/>
            <a:gdLst/>
            <a:ahLst/>
            <a:cxnLst/>
            <a:rect l="l" t="t" r="r" b="b"/>
            <a:pathLst>
              <a:path w="0" h="181610">
                <a:moveTo>
                  <a:pt x="0" y="181169"/>
                </a:moveTo>
                <a:lnTo>
                  <a:pt x="0" y="0"/>
                </a:lnTo>
              </a:path>
            </a:pathLst>
          </a:custGeom>
          <a:ln w="25399">
            <a:solidFill>
              <a:srgbClr val="0048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716430" y="3047796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5">
                <a:moveTo>
                  <a:pt x="58953" y="0"/>
                </a:moveTo>
                <a:lnTo>
                  <a:pt x="0" y="101066"/>
                </a:lnTo>
                <a:lnTo>
                  <a:pt x="2044" y="108838"/>
                </a:lnTo>
                <a:lnTo>
                  <a:pt x="14160" y="115912"/>
                </a:lnTo>
                <a:lnTo>
                  <a:pt x="21932" y="113855"/>
                </a:lnTo>
                <a:lnTo>
                  <a:pt x="58953" y="50406"/>
                </a:lnTo>
                <a:lnTo>
                  <a:pt x="88356" y="50406"/>
                </a:lnTo>
                <a:lnTo>
                  <a:pt x="58953" y="0"/>
                </a:lnTo>
                <a:close/>
              </a:path>
              <a:path w="118110" h="116205">
                <a:moveTo>
                  <a:pt x="88356" y="50406"/>
                </a:moveTo>
                <a:lnTo>
                  <a:pt x="58953" y="50406"/>
                </a:lnTo>
                <a:lnTo>
                  <a:pt x="95961" y="113855"/>
                </a:lnTo>
                <a:lnTo>
                  <a:pt x="103733" y="115912"/>
                </a:lnTo>
                <a:lnTo>
                  <a:pt x="115849" y="108838"/>
                </a:lnTo>
                <a:lnTo>
                  <a:pt x="117906" y="101066"/>
                </a:lnTo>
                <a:lnTo>
                  <a:pt x="88356" y="50406"/>
                </a:lnTo>
                <a:close/>
              </a:path>
            </a:pathLst>
          </a:custGeom>
          <a:solidFill>
            <a:srgbClr val="0048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485504" y="2921924"/>
            <a:ext cx="295102" cy="39901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633319" y="3073001"/>
            <a:ext cx="0" cy="181610"/>
          </a:xfrm>
          <a:custGeom>
            <a:avLst/>
            <a:gdLst/>
            <a:ahLst/>
            <a:cxnLst/>
            <a:rect l="l" t="t" r="r" b="b"/>
            <a:pathLst>
              <a:path w="0" h="181610">
                <a:moveTo>
                  <a:pt x="0" y="181169"/>
                </a:moveTo>
                <a:lnTo>
                  <a:pt x="0" y="0"/>
                </a:lnTo>
              </a:path>
            </a:pathLst>
          </a:custGeom>
          <a:ln w="25399">
            <a:solidFill>
              <a:srgbClr val="0048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574366" y="3047796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5">
                <a:moveTo>
                  <a:pt x="58953" y="0"/>
                </a:moveTo>
                <a:lnTo>
                  <a:pt x="0" y="101066"/>
                </a:lnTo>
                <a:lnTo>
                  <a:pt x="2044" y="108838"/>
                </a:lnTo>
                <a:lnTo>
                  <a:pt x="14160" y="115912"/>
                </a:lnTo>
                <a:lnTo>
                  <a:pt x="21945" y="113855"/>
                </a:lnTo>
                <a:lnTo>
                  <a:pt x="58953" y="50406"/>
                </a:lnTo>
                <a:lnTo>
                  <a:pt x="88356" y="50406"/>
                </a:lnTo>
                <a:lnTo>
                  <a:pt x="58953" y="0"/>
                </a:lnTo>
                <a:close/>
              </a:path>
              <a:path w="118110" h="116205">
                <a:moveTo>
                  <a:pt x="88356" y="50406"/>
                </a:moveTo>
                <a:lnTo>
                  <a:pt x="58953" y="50406"/>
                </a:lnTo>
                <a:lnTo>
                  <a:pt x="95973" y="113855"/>
                </a:lnTo>
                <a:lnTo>
                  <a:pt x="103746" y="115912"/>
                </a:lnTo>
                <a:lnTo>
                  <a:pt x="115862" y="108838"/>
                </a:lnTo>
                <a:lnTo>
                  <a:pt x="117906" y="101066"/>
                </a:lnTo>
                <a:lnTo>
                  <a:pt x="88356" y="50406"/>
                </a:lnTo>
                <a:close/>
              </a:path>
            </a:pathLst>
          </a:custGeom>
          <a:solidFill>
            <a:srgbClr val="0048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345865" y="2921928"/>
            <a:ext cx="290945" cy="39485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491268" y="3072621"/>
            <a:ext cx="0" cy="179705"/>
          </a:xfrm>
          <a:custGeom>
            <a:avLst/>
            <a:gdLst/>
            <a:ahLst/>
            <a:cxnLst/>
            <a:rect l="l" t="t" r="r" b="b"/>
            <a:pathLst>
              <a:path w="0" h="179704">
                <a:moveTo>
                  <a:pt x="0" y="179581"/>
                </a:moveTo>
                <a:lnTo>
                  <a:pt x="0" y="0"/>
                </a:lnTo>
              </a:path>
            </a:pathLst>
          </a:custGeom>
          <a:ln w="25399">
            <a:solidFill>
              <a:srgbClr val="0048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432314" y="3047415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5">
                <a:moveTo>
                  <a:pt x="58953" y="0"/>
                </a:moveTo>
                <a:lnTo>
                  <a:pt x="0" y="101066"/>
                </a:lnTo>
                <a:lnTo>
                  <a:pt x="2044" y="108838"/>
                </a:lnTo>
                <a:lnTo>
                  <a:pt x="14160" y="115912"/>
                </a:lnTo>
                <a:lnTo>
                  <a:pt x="21932" y="113868"/>
                </a:lnTo>
                <a:lnTo>
                  <a:pt x="58953" y="50406"/>
                </a:lnTo>
                <a:lnTo>
                  <a:pt x="88356" y="50406"/>
                </a:lnTo>
                <a:lnTo>
                  <a:pt x="58953" y="0"/>
                </a:lnTo>
                <a:close/>
              </a:path>
              <a:path w="118110" h="116205">
                <a:moveTo>
                  <a:pt x="88356" y="50406"/>
                </a:moveTo>
                <a:lnTo>
                  <a:pt x="58953" y="50406"/>
                </a:lnTo>
                <a:lnTo>
                  <a:pt x="95961" y="113868"/>
                </a:lnTo>
                <a:lnTo>
                  <a:pt x="103746" y="115912"/>
                </a:lnTo>
                <a:lnTo>
                  <a:pt x="115862" y="108838"/>
                </a:lnTo>
                <a:lnTo>
                  <a:pt x="117906" y="101066"/>
                </a:lnTo>
                <a:lnTo>
                  <a:pt x="88356" y="50406"/>
                </a:lnTo>
                <a:close/>
              </a:path>
            </a:pathLst>
          </a:custGeom>
          <a:solidFill>
            <a:srgbClr val="0048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181297" y="2917771"/>
            <a:ext cx="295102" cy="39901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329963" y="3071033"/>
            <a:ext cx="0" cy="181610"/>
          </a:xfrm>
          <a:custGeom>
            <a:avLst/>
            <a:gdLst/>
            <a:ahLst/>
            <a:cxnLst/>
            <a:rect l="l" t="t" r="r" b="b"/>
            <a:pathLst>
              <a:path w="0" h="181610">
                <a:moveTo>
                  <a:pt x="0" y="181169"/>
                </a:moveTo>
                <a:lnTo>
                  <a:pt x="0" y="0"/>
                </a:lnTo>
              </a:path>
            </a:pathLst>
          </a:custGeom>
          <a:ln w="25399">
            <a:solidFill>
              <a:srgbClr val="0048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271009" y="3045828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5">
                <a:moveTo>
                  <a:pt x="58953" y="0"/>
                </a:moveTo>
                <a:lnTo>
                  <a:pt x="0" y="101066"/>
                </a:lnTo>
                <a:lnTo>
                  <a:pt x="2044" y="108838"/>
                </a:lnTo>
                <a:lnTo>
                  <a:pt x="14173" y="115912"/>
                </a:lnTo>
                <a:lnTo>
                  <a:pt x="21945" y="113868"/>
                </a:lnTo>
                <a:lnTo>
                  <a:pt x="58953" y="50406"/>
                </a:lnTo>
                <a:lnTo>
                  <a:pt x="88356" y="50406"/>
                </a:lnTo>
                <a:lnTo>
                  <a:pt x="58953" y="0"/>
                </a:lnTo>
                <a:close/>
              </a:path>
              <a:path w="118110" h="116205">
                <a:moveTo>
                  <a:pt x="88356" y="50406"/>
                </a:moveTo>
                <a:lnTo>
                  <a:pt x="58953" y="50406"/>
                </a:lnTo>
                <a:lnTo>
                  <a:pt x="95973" y="113868"/>
                </a:lnTo>
                <a:lnTo>
                  <a:pt x="103746" y="115912"/>
                </a:lnTo>
                <a:lnTo>
                  <a:pt x="115862" y="108838"/>
                </a:lnTo>
                <a:lnTo>
                  <a:pt x="117906" y="101066"/>
                </a:lnTo>
                <a:lnTo>
                  <a:pt x="88356" y="50406"/>
                </a:lnTo>
                <a:close/>
              </a:path>
            </a:pathLst>
          </a:custGeom>
          <a:solidFill>
            <a:srgbClr val="0048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020881" y="2917771"/>
            <a:ext cx="295102" cy="39901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168671" y="3071033"/>
            <a:ext cx="0" cy="181610"/>
          </a:xfrm>
          <a:custGeom>
            <a:avLst/>
            <a:gdLst/>
            <a:ahLst/>
            <a:cxnLst/>
            <a:rect l="l" t="t" r="r" b="b"/>
            <a:pathLst>
              <a:path w="0" h="181610">
                <a:moveTo>
                  <a:pt x="0" y="181169"/>
                </a:moveTo>
                <a:lnTo>
                  <a:pt x="0" y="0"/>
                </a:lnTo>
              </a:path>
            </a:pathLst>
          </a:custGeom>
          <a:ln w="25399">
            <a:solidFill>
              <a:srgbClr val="0048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109717" y="3045828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5">
                <a:moveTo>
                  <a:pt x="58953" y="0"/>
                </a:moveTo>
                <a:lnTo>
                  <a:pt x="0" y="101066"/>
                </a:lnTo>
                <a:lnTo>
                  <a:pt x="2044" y="108838"/>
                </a:lnTo>
                <a:lnTo>
                  <a:pt x="14160" y="115912"/>
                </a:lnTo>
                <a:lnTo>
                  <a:pt x="21932" y="113868"/>
                </a:lnTo>
                <a:lnTo>
                  <a:pt x="58953" y="50406"/>
                </a:lnTo>
                <a:lnTo>
                  <a:pt x="88356" y="50406"/>
                </a:lnTo>
                <a:lnTo>
                  <a:pt x="58953" y="0"/>
                </a:lnTo>
                <a:close/>
              </a:path>
              <a:path w="118110" h="116205">
                <a:moveTo>
                  <a:pt x="88356" y="50406"/>
                </a:moveTo>
                <a:lnTo>
                  <a:pt x="58953" y="50406"/>
                </a:lnTo>
                <a:lnTo>
                  <a:pt x="95961" y="113868"/>
                </a:lnTo>
                <a:lnTo>
                  <a:pt x="103746" y="115912"/>
                </a:lnTo>
                <a:lnTo>
                  <a:pt x="115862" y="108838"/>
                </a:lnTo>
                <a:lnTo>
                  <a:pt x="117906" y="101066"/>
                </a:lnTo>
                <a:lnTo>
                  <a:pt x="88356" y="50406"/>
                </a:lnTo>
                <a:close/>
              </a:path>
            </a:pathLst>
          </a:custGeom>
          <a:solidFill>
            <a:srgbClr val="0048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506235" y="2215578"/>
            <a:ext cx="803275" cy="755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SQL</a:t>
            </a:r>
            <a:endParaRPr sz="1400">
              <a:latin typeface="Arial"/>
              <a:cs typeface="Arial"/>
            </a:endParaRPr>
          </a:p>
          <a:p>
            <a:pPr marL="177165">
              <a:lnSpc>
                <a:spcPct val="100000"/>
              </a:lnSpc>
              <a:spcBef>
                <a:spcPts val="37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CSV</a:t>
            </a:r>
            <a:endParaRPr sz="1400">
              <a:latin typeface="Arial"/>
              <a:cs typeface="Arial"/>
            </a:endParaRPr>
          </a:p>
          <a:p>
            <a:pPr marL="424180">
              <a:lnSpc>
                <a:spcPct val="100000"/>
              </a:lnSpc>
              <a:spcBef>
                <a:spcPts val="45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XML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20121" y="4818545"/>
            <a:ext cx="503124" cy="55730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375217" y="4784178"/>
            <a:ext cx="581532" cy="59465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328835" y="4811077"/>
            <a:ext cx="324223" cy="56775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509001" y="4885778"/>
            <a:ext cx="620115" cy="30749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131132" y="4826012"/>
            <a:ext cx="425865" cy="54535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0014" rIns="0" bIns="0" rtlCol="0" vert="horz">
            <a:spAutoFit/>
          </a:bodyPr>
          <a:lstStyle/>
          <a:p>
            <a:pPr marL="135255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Abstract models and implementation</a:t>
            </a:r>
            <a:r>
              <a:rPr dirty="0" sz="2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models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18837" y="4092766"/>
            <a:ext cx="6007095" cy="140664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990312" y="4834039"/>
            <a:ext cx="443369" cy="51079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793041" y="4833473"/>
            <a:ext cx="577035" cy="55282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7898" y="6294120"/>
            <a:ext cx="49974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34394" y="2082812"/>
            <a:ext cx="3225165" cy="1924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3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CSIRO</a:t>
            </a:r>
            <a:r>
              <a:rPr dirty="0" sz="1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(Australia)</a:t>
            </a:r>
            <a:endParaRPr sz="1800">
              <a:latin typeface="Times New Roman"/>
              <a:cs typeface="Times New Roman"/>
            </a:endParaRPr>
          </a:p>
          <a:p>
            <a:pPr marL="12700" marR="125095">
              <a:lnSpc>
                <a:spcPts val="2200"/>
              </a:lnSpc>
              <a:spcBef>
                <a:spcPts val="1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San Diego Supercomputer Center  (US)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2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Australian Bureau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Meteorology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2100"/>
              </a:lnSpc>
              <a:spcBef>
                <a:spcPts val="16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Geological Survey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Canada, Nat.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Resources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Canada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4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USGS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(US)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5448" y="4041590"/>
            <a:ext cx="3575685" cy="246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290">
              <a:lnSpc>
                <a:spcPts val="1805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KISTERS AG (Private sector</a:t>
            </a:r>
            <a:r>
              <a:rPr dirty="0" sz="18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  <a:p>
            <a:pPr marL="161290" marR="2256155">
              <a:lnSpc>
                <a:spcPts val="2200"/>
              </a:lnSpc>
              <a:spcBef>
                <a:spcPts val="1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Germany)  NOAA</a:t>
            </a:r>
            <a:r>
              <a:rPr dirty="0" sz="18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(US)</a:t>
            </a:r>
            <a:endParaRPr sz="1800">
              <a:latin typeface="Times New Roman"/>
              <a:cs typeface="Times New Roman"/>
            </a:endParaRPr>
          </a:p>
          <a:p>
            <a:pPr marL="161290" marR="454025">
              <a:lnSpc>
                <a:spcPts val="2100"/>
              </a:lnSpc>
              <a:spcBef>
                <a:spcPts val="8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Deltares (Independent institute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-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Netherlands)</a:t>
            </a:r>
            <a:endParaRPr sz="1800">
              <a:latin typeface="Times New Roman"/>
              <a:cs typeface="Times New Roman"/>
            </a:endParaRPr>
          </a:p>
          <a:p>
            <a:pPr marL="161290" marR="95885">
              <a:lnSpc>
                <a:spcPts val="21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Federal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Waterways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Engineering and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Institute</a:t>
            </a:r>
            <a:endParaRPr sz="1800">
              <a:latin typeface="Times New Roman"/>
              <a:cs typeface="Times New Roman"/>
            </a:endParaRPr>
          </a:p>
          <a:p>
            <a:pPr marL="275590">
              <a:lnSpc>
                <a:spcPts val="214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disy Informationssysteme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GmbH</a:t>
            </a:r>
            <a:endParaRPr sz="1800">
              <a:latin typeface="Times New Roman"/>
              <a:cs typeface="Times New Roman"/>
            </a:endParaRPr>
          </a:p>
          <a:p>
            <a:pPr marL="161290">
              <a:lnSpc>
                <a:spcPts val="2075"/>
              </a:lnSpc>
              <a:spcBef>
                <a:spcPts val="400"/>
              </a:spcBef>
              <a:tabLst>
                <a:tab pos="1395095" algn="l"/>
              </a:tabLst>
            </a:pPr>
            <a:r>
              <a:rPr dirty="0" baseline="10802" sz="2700" spc="-7">
                <a:solidFill>
                  <a:srgbClr val="FFFFFF"/>
                </a:solidFill>
                <a:latin typeface="Times New Roman"/>
                <a:cs typeface="Times New Roman"/>
              </a:rPr>
              <a:t>(Germany)	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© 2015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Open Geospatial</a:t>
            </a:r>
            <a:r>
              <a:rPr dirty="0" sz="1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Cons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34394" y="6464311"/>
            <a:ext cx="2558415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German Federal Institute</a:t>
            </a: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2861" y="2007672"/>
            <a:ext cx="3235960" cy="957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PROBLEM</a:t>
            </a:r>
            <a:r>
              <a:rPr dirty="0" sz="1200" spc="-5" b="1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2005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Global Climate Observing  System (GCOS) report: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dirty="0" sz="1200" spc="-10" i="1">
                <a:solidFill>
                  <a:srgbClr val="FFFFFF"/>
                </a:solidFill>
                <a:latin typeface="Times New Roman"/>
                <a:cs typeface="Times New Roman"/>
              </a:rPr>
              <a:t>There </a:t>
            </a:r>
            <a:r>
              <a:rPr dirty="0" sz="1200" spc="-15" i="1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1200" i="1">
                <a:solidFill>
                  <a:srgbClr val="FFFFFF"/>
                </a:solidFill>
                <a:latin typeface="Times New Roman"/>
                <a:cs typeface="Times New Roman"/>
              </a:rPr>
              <a:t>no </a:t>
            </a:r>
            <a:r>
              <a:rPr dirty="0" sz="1200" spc="-5" i="1">
                <a:solidFill>
                  <a:srgbClr val="FFFFFF"/>
                </a:solidFill>
                <a:latin typeface="Times New Roman"/>
                <a:cs typeface="Times New Roman"/>
              </a:rPr>
              <a:t>established  </a:t>
            </a:r>
            <a:r>
              <a:rPr dirty="0" sz="1200" spc="-5" i="1">
                <a:solidFill>
                  <a:srgbClr val="FFFFFF"/>
                </a:solidFill>
                <a:latin typeface="Times New Roman"/>
                <a:cs typeface="Times New Roman"/>
              </a:rPr>
              <a:t>international </a:t>
            </a:r>
            <a:r>
              <a:rPr dirty="0" sz="1200" spc="-10" i="1">
                <a:solidFill>
                  <a:srgbClr val="FFFFFF"/>
                </a:solidFill>
                <a:latin typeface="Times New Roman"/>
                <a:cs typeface="Times New Roman"/>
              </a:rPr>
              <a:t>standards </a:t>
            </a:r>
            <a:r>
              <a:rPr dirty="0" sz="1200" i="1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1200" spc="-5" i="1">
                <a:solidFill>
                  <a:srgbClr val="FFFFFF"/>
                </a:solidFill>
                <a:latin typeface="Times New Roman"/>
                <a:cs typeface="Times New Roman"/>
              </a:rPr>
              <a:t>the acquisition </a:t>
            </a:r>
            <a:r>
              <a:rPr dirty="0" sz="1200" i="1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 spc="-5" i="1">
                <a:solidFill>
                  <a:srgbClr val="FFFFFF"/>
                </a:solidFill>
                <a:latin typeface="Times New Roman"/>
                <a:cs typeface="Times New Roman"/>
              </a:rPr>
              <a:t>river  </a:t>
            </a:r>
            <a:r>
              <a:rPr dirty="0" sz="1200" spc="-5" i="1">
                <a:solidFill>
                  <a:srgbClr val="FFFFFF"/>
                </a:solidFill>
                <a:latin typeface="Times New Roman"/>
                <a:cs typeface="Times New Roman"/>
              </a:rPr>
              <a:t>data, the set </a:t>
            </a:r>
            <a:r>
              <a:rPr dirty="0" sz="1200" i="1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 spc="-15" i="1">
                <a:solidFill>
                  <a:srgbClr val="FFFFFF"/>
                </a:solidFill>
                <a:latin typeface="Times New Roman"/>
                <a:cs typeface="Times New Roman"/>
              </a:rPr>
              <a:t>required </a:t>
            </a:r>
            <a:r>
              <a:rPr dirty="0" sz="1200" spc="-5" i="1">
                <a:solidFill>
                  <a:srgbClr val="FFFFFF"/>
                </a:solidFill>
                <a:latin typeface="Times New Roman"/>
                <a:cs typeface="Times New Roman"/>
              </a:rPr>
              <a:t>metadata, data formats, </a:t>
            </a:r>
            <a:r>
              <a:rPr dirty="0" sz="1200" i="1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dirty="0" sz="1200" spc="-5" i="1">
                <a:solidFill>
                  <a:srgbClr val="FFFFFF"/>
                </a:solidFill>
                <a:latin typeface="Times New Roman"/>
                <a:cs typeface="Times New Roman"/>
              </a:rPr>
              <a:t>transmission</a:t>
            </a:r>
            <a:r>
              <a:rPr dirty="0" sz="1200" spc="-3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FFFFFF"/>
                </a:solidFill>
                <a:latin typeface="Times New Roman"/>
                <a:cs typeface="Times New Roman"/>
              </a:rPr>
              <a:t>modes.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”…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2862" y="4783305"/>
            <a:ext cx="3521075" cy="113411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70"/>
              </a:spcBef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SOLUTION</a:t>
            </a:r>
            <a:r>
              <a:rPr dirty="0" sz="1200" spc="-5" b="1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WaterML2.0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standard information 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model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the representation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water observations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data,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99500"/>
              </a:lnSpc>
              <a:spcBef>
                <a:spcPts val="25"/>
              </a:spcBef>
            </a:pP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with the intent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allowing the exchange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such data sets 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across information systems. Based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existing OGC 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standards, it is used to address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range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exchange 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requirements.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701" rIns="0" bIns="0" rtlCol="0" vert="horz">
            <a:spAutoFit/>
          </a:bodyPr>
          <a:lstStyle/>
          <a:p>
            <a:pPr marL="13970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Example OGC standard: OGC 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WaterML</a:t>
            </a:r>
            <a:r>
              <a:rPr dirty="0" sz="2400" spc="-1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2.0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1869" y="3316719"/>
            <a:ext cx="1033144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APPROACH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24200" y="3342119"/>
            <a:ext cx="41529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1869" y="3518639"/>
            <a:ext cx="3333115" cy="932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(World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Meterological Organization </a:t>
            </a:r>
            <a:r>
              <a:rPr dirty="0" sz="120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dirty="0" sz="1200" spc="-5">
                <a:solidFill>
                  <a:srgbClr val="FFFF00"/>
                </a:solidFill>
                <a:latin typeface="Times New Roman"/>
                <a:cs typeface="Times New Roman"/>
              </a:rPr>
              <a:t>an International  </a:t>
            </a:r>
            <a:r>
              <a:rPr dirty="0" sz="1200" spc="-5">
                <a:solidFill>
                  <a:srgbClr val="FFFF00"/>
                </a:solidFill>
                <a:latin typeface="Times New Roman"/>
                <a:cs typeface="Times New Roman"/>
              </a:rPr>
              <a:t>team </a:t>
            </a:r>
            <a:r>
              <a:rPr dirty="0" sz="120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r>
              <a:rPr dirty="0" sz="1200" spc="-5">
                <a:solidFill>
                  <a:srgbClr val="FFFF00"/>
                </a:solidFill>
                <a:latin typeface="Times New Roman"/>
                <a:cs typeface="Times New Roman"/>
              </a:rPr>
              <a:t>hydrologic organizations came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together to 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form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the OGC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WaterML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2.0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Standards</a:t>
            </a:r>
            <a:r>
              <a:rPr dirty="0" sz="12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Working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400"/>
              </a:lnSpc>
              <a:spcBef>
                <a:spcPts val="14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Group.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They used 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OGC’s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rapid prototyping process to 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develop the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WaterML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2.0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standard.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44391" y="3000891"/>
            <a:ext cx="1018308" cy="689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95254" y="3141964"/>
            <a:ext cx="802005" cy="473075"/>
          </a:xfrm>
          <a:custGeom>
            <a:avLst/>
            <a:gdLst/>
            <a:ahLst/>
            <a:cxnLst/>
            <a:rect l="l" t="t" r="r" b="b"/>
            <a:pathLst>
              <a:path w="802004" h="473075">
                <a:moveTo>
                  <a:pt x="0" y="472963"/>
                </a:moveTo>
                <a:lnTo>
                  <a:pt x="801411" y="0"/>
                </a:lnTo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95710" y="3129152"/>
            <a:ext cx="123189" cy="104775"/>
          </a:xfrm>
          <a:custGeom>
            <a:avLst/>
            <a:gdLst/>
            <a:ahLst/>
            <a:cxnLst/>
            <a:rect l="l" t="t" r="r" b="b"/>
            <a:pathLst>
              <a:path w="123189" h="104775">
                <a:moveTo>
                  <a:pt x="108336" y="25628"/>
                </a:moveTo>
                <a:lnTo>
                  <a:pt x="79248" y="25628"/>
                </a:lnTo>
                <a:lnTo>
                  <a:pt x="43408" y="89750"/>
                </a:lnTo>
                <a:lnTo>
                  <a:pt x="45605" y="97485"/>
                </a:lnTo>
                <a:lnTo>
                  <a:pt x="57848" y="104330"/>
                </a:lnTo>
                <a:lnTo>
                  <a:pt x="65582" y="102146"/>
                </a:lnTo>
                <a:lnTo>
                  <a:pt x="108336" y="25628"/>
                </a:lnTo>
                <a:close/>
              </a:path>
              <a:path w="123189" h="104775">
                <a:moveTo>
                  <a:pt x="122656" y="0"/>
                </a:moveTo>
                <a:lnTo>
                  <a:pt x="5664" y="596"/>
                </a:lnTo>
                <a:lnTo>
                  <a:pt x="0" y="6311"/>
                </a:lnTo>
                <a:lnTo>
                  <a:pt x="76" y="20345"/>
                </a:lnTo>
                <a:lnTo>
                  <a:pt x="5791" y="25996"/>
                </a:lnTo>
                <a:lnTo>
                  <a:pt x="108336" y="25628"/>
                </a:lnTo>
                <a:lnTo>
                  <a:pt x="122656" y="0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057386" y="1116093"/>
            <a:ext cx="7544434" cy="588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700"/>
              </a:lnSpc>
            </a:pPr>
            <a:r>
              <a:rPr dirty="0" sz="1400" spc="-15" b="1">
                <a:solidFill>
                  <a:srgbClr val="FFFFFF"/>
                </a:solidFill>
                <a:latin typeface="Times New Roman"/>
                <a:cs typeface="Times New Roman"/>
              </a:rPr>
              <a:t>SITUATION</a:t>
            </a:r>
            <a:r>
              <a:rPr dirty="0" sz="1200" spc="-15" b="1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Nations seek to provide integrated national and cross-border views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fresh water resources. Also, there is 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increased need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the exchange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hydrologic data to improve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our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understanding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complex environmental processes, 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such as climate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change.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85448" y="4041590"/>
            <a:ext cx="3544252" cy="2444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61116" y="1845259"/>
            <a:ext cx="3414064" cy="4146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13222" y="1840776"/>
            <a:ext cx="3239245" cy="41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54302" y="2004237"/>
            <a:ext cx="2118360" cy="2439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EMF are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complex: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Frequency </a:t>
            </a:r>
            <a:r>
              <a:rPr dirty="0" sz="105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105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frequencies</a:t>
            </a:r>
            <a:endParaRPr sz="1050">
              <a:latin typeface="Times New Roman"/>
              <a:cs typeface="Times New Roman"/>
            </a:endParaRPr>
          </a:p>
          <a:p>
            <a:pPr marL="63500" marR="5080" indent="-50800">
              <a:lnSpc>
                <a:spcPct val="103200"/>
              </a:lnSpc>
              <a:spcBef>
                <a:spcPts val="20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Modulation type </a:t>
            </a:r>
            <a:r>
              <a:rPr dirty="0" sz="105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other pulse details 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(waveform</a:t>
            </a:r>
            <a:r>
              <a:rPr dirty="0" sz="105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parameters)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Polarization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Energy intensity</a:t>
            </a:r>
            <a:r>
              <a:rPr dirty="0" sz="105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max/min.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Energy intensity</a:t>
            </a:r>
            <a:r>
              <a:rPr dirty="0" sz="105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ave.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Location </a:t>
            </a:r>
            <a:r>
              <a:rPr dirty="0" sz="105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05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orientation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050" spc="-10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1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Unique source</a:t>
            </a:r>
            <a:r>
              <a:rPr dirty="0" sz="105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Times New Roman"/>
                <a:cs typeface="Times New Roman"/>
              </a:rPr>
              <a:t>ID?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Sensor </a:t>
            </a:r>
            <a:r>
              <a:rPr dirty="0" sz="105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emitter</a:t>
            </a:r>
            <a:r>
              <a:rPr dirty="0" sz="105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specs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Etc.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68390" y="6316148"/>
            <a:ext cx="267906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05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© 2015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Open Geospatial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Consortium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0057" rIns="0" bIns="0" rtlCol="0" vert="horz">
            <a:spAutoFit/>
          </a:bodyPr>
          <a:lstStyle/>
          <a:p>
            <a:pPr marL="710565">
              <a:lnSpc>
                <a:spcPct val="100000"/>
              </a:lnSpc>
            </a:pPr>
            <a:r>
              <a:rPr dirty="0" sz="2800" spc="-5">
                <a:solidFill>
                  <a:srgbClr val="FFFF00"/>
                </a:solidFill>
              </a:rPr>
              <a:t>Collaboration is needed to address</a:t>
            </a:r>
            <a:r>
              <a:rPr dirty="0" sz="2800" spc="35">
                <a:solidFill>
                  <a:srgbClr val="FFFF00"/>
                </a:solidFill>
              </a:rPr>
              <a:t> </a:t>
            </a:r>
            <a:r>
              <a:rPr dirty="0" sz="2800" spc="-5">
                <a:solidFill>
                  <a:srgbClr val="FFFF00"/>
                </a:solidFill>
              </a:rPr>
              <a:t>complexity</a:t>
            </a:r>
            <a:r>
              <a:rPr dirty="0" sz="2400" spc="-5">
                <a:solidFill>
                  <a:srgbClr val="FFFFFF"/>
                </a:solidFill>
              </a:rPr>
              <a:t>.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4769637" y="1999754"/>
            <a:ext cx="2632075" cy="2140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Spatial data are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complex: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050" spc="-2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25">
                <a:solidFill>
                  <a:srgbClr val="FFFFFF"/>
                </a:solidFill>
                <a:latin typeface="Times New Roman"/>
                <a:cs typeface="Times New Roman"/>
              </a:rPr>
              <a:t>Vector, </a:t>
            </a:r>
            <a:r>
              <a:rPr dirty="0" sz="1050" spc="-10">
                <a:solidFill>
                  <a:srgbClr val="FFFFFF"/>
                </a:solidFill>
                <a:latin typeface="Times New Roman"/>
                <a:cs typeface="Times New Roman"/>
              </a:rPr>
              <a:t>raster,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point clouds and other types</a:t>
            </a:r>
            <a:r>
              <a:rPr dirty="0" sz="105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endParaRPr sz="1050">
              <a:latin typeface="Times New Roman"/>
              <a:cs typeface="Times New Roman"/>
            </a:endParaRPr>
          </a:p>
          <a:p>
            <a:pPr marL="63500" marR="90170" indent="-50800">
              <a:lnSpc>
                <a:spcPct val="103200"/>
              </a:lnSpc>
              <a:spcBef>
                <a:spcPts val="20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Diverse Earth coordinate reference systems </a:t>
            </a:r>
            <a:r>
              <a:rPr dirty="0" sz="1050">
                <a:solidFill>
                  <a:srgbClr val="FFFFFF"/>
                </a:solidFill>
                <a:latin typeface="Times New Roman"/>
                <a:cs typeface="Times New Roman"/>
              </a:rPr>
              <a:t>&amp; 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Earth shape models</a:t>
            </a:r>
            <a:r>
              <a:rPr dirty="0" sz="105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(geodesy)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>
                <a:solidFill>
                  <a:srgbClr val="FFFFFF"/>
                </a:solidFill>
                <a:latin typeface="Lucida Sans Unicode"/>
                <a:cs typeface="Lucida Sans Unicode"/>
              </a:rPr>
              <a:t>_ </a:t>
            </a:r>
            <a:r>
              <a:rPr dirty="0" sz="1050">
                <a:solidFill>
                  <a:srgbClr val="FFFFFF"/>
                </a:solidFill>
                <a:latin typeface="Times New Roman"/>
                <a:cs typeface="Times New Roman"/>
              </a:rPr>
              <a:t>2D, 3D, 4D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05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Conflating semanticly different</a:t>
            </a:r>
            <a:r>
              <a:rPr dirty="0" sz="105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Conflating precise and imprecise</a:t>
            </a:r>
            <a:r>
              <a:rPr dirty="0" sz="10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endParaRPr sz="1050">
              <a:latin typeface="Times New Roman"/>
              <a:cs typeface="Times New Roman"/>
            </a:endParaRPr>
          </a:p>
          <a:p>
            <a:pPr marL="63500" marR="156210" indent="-50800">
              <a:lnSpc>
                <a:spcPct val="103200"/>
              </a:lnSpc>
              <a:spcBef>
                <a:spcPts val="30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Harmonizing with other standards </a:t>
            </a:r>
            <a:r>
              <a:rPr dirty="0" sz="105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spatial 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features and</a:t>
            </a:r>
            <a:r>
              <a:rPr dirty="0" sz="105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phenomena</a:t>
            </a:r>
            <a:endParaRPr sz="1050">
              <a:latin typeface="Times New Roman"/>
              <a:cs typeface="Times New Roman"/>
            </a:endParaRPr>
          </a:p>
          <a:p>
            <a:pPr marL="63500" marR="5080" indent="-50800">
              <a:lnSpc>
                <a:spcPct val="103200"/>
              </a:lnSpc>
              <a:spcBef>
                <a:spcPts val="20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Navigating </a:t>
            </a:r>
            <a:r>
              <a:rPr dirty="0" sz="1050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trends, e.g. database </a:t>
            </a:r>
            <a:r>
              <a:rPr dirty="0" sz="1050">
                <a:solidFill>
                  <a:srgbClr val="FFFFFF"/>
                </a:solidFill>
                <a:latin typeface="Times New Roman"/>
                <a:cs typeface="Times New Roman"/>
              </a:rPr>
              <a:t>&gt;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dirty="0" sz="1050">
                <a:solidFill>
                  <a:srgbClr val="FFFFFF"/>
                </a:solidFill>
                <a:latin typeface="Times New Roman"/>
                <a:cs typeface="Times New Roman"/>
              </a:rPr>
              <a:t>&gt; 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linked data</a:t>
            </a:r>
            <a:r>
              <a:rPr dirty="0" sz="105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Times New Roman"/>
                <a:cs typeface="Times New Roman"/>
              </a:rPr>
              <a:t>etc.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0344" y="1120889"/>
            <a:ext cx="5287010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910"/>
              </a:lnSpc>
            </a:pP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Complexity makes data integration and communication</a:t>
            </a:r>
            <a:r>
              <a:rPr dirty="0" sz="16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imes New Roman"/>
                <a:cs typeface="Times New Roman"/>
              </a:rPr>
              <a:t>difficult.</a:t>
            </a:r>
            <a:endParaRPr sz="1600">
              <a:latin typeface="Times New Roman"/>
              <a:cs typeface="Times New Roman"/>
            </a:endParaRPr>
          </a:p>
          <a:p>
            <a:pPr algn="ctr" marR="7620">
              <a:lnSpc>
                <a:spcPts val="1910"/>
              </a:lnSpc>
            </a:pP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Collaboration make integration and communication</a:t>
            </a:r>
            <a:r>
              <a:rPr dirty="0" sz="1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possible.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5719" y="4742357"/>
            <a:ext cx="2463800" cy="9696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OGC members 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who 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are EMF  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domain experts will bring this  expertise to working 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group  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meetings.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8197" y="4745354"/>
            <a:ext cx="2482215" cy="9696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OGC </a:t>
            </a:r>
            <a:r>
              <a:rPr dirty="0" sz="1600" spc="-10">
                <a:solidFill>
                  <a:srgbClr val="FFFFFF"/>
                </a:solidFill>
                <a:latin typeface="Times New Roman"/>
                <a:cs typeface="Times New Roman"/>
              </a:rPr>
              <a:t>staff 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and OGC members  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who 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are spatial technology  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experts will bring this  expertise.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0057" rIns="0" bIns="0" rtlCol="0" vert="horz">
            <a:spAutoFit/>
          </a:bodyPr>
          <a:lstStyle/>
          <a:p>
            <a:pPr marL="699135">
              <a:lnSpc>
                <a:spcPct val="100000"/>
              </a:lnSpc>
            </a:pPr>
            <a:r>
              <a:rPr dirty="0" sz="2800" spc="-5">
                <a:solidFill>
                  <a:srgbClr val="FFFF00"/>
                </a:solidFill>
              </a:rPr>
              <a:t>Why the Open Geospatial Consortium</a:t>
            </a:r>
            <a:r>
              <a:rPr dirty="0" sz="2800" spc="5">
                <a:solidFill>
                  <a:srgbClr val="FFFF00"/>
                </a:solidFill>
              </a:rPr>
              <a:t> </a:t>
            </a:r>
            <a:r>
              <a:rPr dirty="0" sz="2800">
                <a:solidFill>
                  <a:srgbClr val="FFFF00"/>
                </a:solidFill>
              </a:rPr>
              <a:t>(OGC)?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6168390" y="6316148"/>
            <a:ext cx="267906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05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© 2015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Open Geospatial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Consortium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ts val="1639"/>
              </a:lnSpc>
              <a:buAutoNum type="arabicPeriod"/>
              <a:tabLst>
                <a:tab pos="355600" algn="l"/>
              </a:tabLst>
            </a:pPr>
            <a:r>
              <a:rPr dirty="0" spc="-5"/>
              <a:t>EMF instances are inherently spatial.</a:t>
            </a:r>
            <a:r>
              <a:rPr dirty="0" spc="-75"/>
              <a:t> </a:t>
            </a:r>
            <a:r>
              <a:rPr dirty="0" spc="-5"/>
              <a:t>All</a:t>
            </a:r>
          </a:p>
          <a:p>
            <a:pPr lvl="1" marL="812800" marR="366395" indent="-342900">
              <a:lnSpc>
                <a:spcPts val="1700"/>
              </a:lnSpc>
              <a:buFont typeface="Arial"/>
              <a:buChar char="•"/>
              <a:tabLst>
                <a:tab pos="81280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point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region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origin. All EMF instances that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we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observe have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one or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more points at 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which observations are</a:t>
            </a: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collected.</a:t>
            </a:r>
            <a:endParaRPr sz="1400">
              <a:latin typeface="Times New Roman"/>
              <a:cs typeface="Times New Roman"/>
            </a:endParaRPr>
          </a:p>
          <a:p>
            <a:pPr lvl="1" marL="812800" indent="-342900">
              <a:lnSpc>
                <a:spcPts val="1639"/>
              </a:lnSpc>
              <a:buFont typeface="Arial"/>
              <a:buChar char="•"/>
              <a:tabLst>
                <a:tab pos="81280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affected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the media they travel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through.</a:t>
            </a:r>
            <a:endParaRPr sz="1400">
              <a:latin typeface="Times New Roman"/>
              <a:cs typeface="Times New Roman"/>
            </a:endParaRPr>
          </a:p>
          <a:p>
            <a:pPr lvl="1" marL="8128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are absorbed, reflected, and refracted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the objects and phenomena they impinge</a:t>
            </a:r>
            <a:r>
              <a:rPr dirty="0" sz="14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upon.</a:t>
            </a:r>
            <a:endParaRPr sz="1400">
              <a:latin typeface="Times New Roman"/>
              <a:cs typeface="Times New Roman"/>
            </a:endParaRPr>
          </a:p>
          <a:p>
            <a:pPr lvl="1" marL="8128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effects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the objects and phenomena they impinge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on.</a:t>
            </a:r>
            <a:endParaRPr sz="1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pc="-5"/>
              <a:t>The OGC focuses </a:t>
            </a:r>
            <a:r>
              <a:rPr dirty="0"/>
              <a:t>on </a:t>
            </a:r>
            <a:r>
              <a:rPr dirty="0" spc="-5"/>
              <a:t>spatial and temporal encoding and interface</a:t>
            </a:r>
            <a:r>
              <a:rPr dirty="0" spc="110"/>
              <a:t> </a:t>
            </a:r>
            <a:r>
              <a:rPr dirty="0" spc="-5"/>
              <a:t>standards.</a:t>
            </a:r>
          </a:p>
          <a:p>
            <a:pPr lvl="1" marL="749300" indent="-2794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755650" algn="l"/>
              </a:tabLst>
            </a:pP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Historically, </a:t>
            </a: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OGC’s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focus was solely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 u="sng">
                <a:solidFill>
                  <a:srgbClr val="FFFFFF"/>
                </a:solidFill>
                <a:latin typeface="Times New Roman"/>
                <a:cs typeface="Times New Roman"/>
              </a:rPr>
              <a:t>geo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spatial.</a:t>
            </a:r>
            <a:endParaRPr sz="1400">
              <a:latin typeface="Times New Roman"/>
              <a:cs typeface="Times New Roman"/>
            </a:endParaRPr>
          </a:p>
          <a:p>
            <a:pPr lvl="1" marL="749300" marR="593090" indent="-279400">
              <a:lnSpc>
                <a:spcPct val="101200"/>
              </a:lnSpc>
              <a:buFont typeface="Arial"/>
              <a:buChar char="•"/>
              <a:tabLst>
                <a:tab pos="755650" algn="l"/>
              </a:tabLst>
            </a:pP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Recently,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OGC members are working with other standards organizations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convergence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geospatial data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technology with data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technologies used to model the built</a:t>
            </a:r>
            <a:r>
              <a:rPr dirty="0" sz="14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environment.</a:t>
            </a:r>
            <a:endParaRPr sz="1400">
              <a:latin typeface="Times New Roman"/>
              <a:cs typeface="Times New Roman"/>
            </a:endParaRPr>
          </a:p>
          <a:p>
            <a:pPr lvl="1" marL="755650" indent="-285750">
              <a:lnSpc>
                <a:spcPts val="1600"/>
              </a:lnSpc>
              <a:buFont typeface="Arial"/>
              <a:buChar char="•"/>
              <a:tabLst>
                <a:tab pos="75565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Basic principles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modeling macrospatial and mesospatial features and phenomena can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z="14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extended</a:t>
            </a:r>
            <a:endParaRPr sz="1400">
              <a:latin typeface="Times New Roman"/>
              <a:cs typeface="Times New Roman"/>
            </a:endParaRPr>
          </a:p>
          <a:p>
            <a:pPr marL="748665">
              <a:lnSpc>
                <a:spcPct val="100000"/>
              </a:lnSpc>
              <a:spcBef>
                <a:spcPts val="20"/>
              </a:spcBef>
            </a:pPr>
            <a:r>
              <a:rPr dirty="0" spc="-5"/>
              <a:t>to microspatial and nanospatial (and nanotemporal) features and</a:t>
            </a:r>
            <a:r>
              <a:rPr dirty="0" spc="110"/>
              <a:t> </a:t>
            </a:r>
            <a:r>
              <a:rPr dirty="0" spc="-5"/>
              <a:t>phenomena.</a:t>
            </a: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450">
              <a:latin typeface="Times New Roman"/>
              <a:cs typeface="Times New Roman"/>
            </a:endParaRPr>
          </a:p>
          <a:p>
            <a:pPr marL="355600" marR="512445" indent="-342900">
              <a:lnSpc>
                <a:spcPct val="101200"/>
              </a:lnSpc>
              <a:buAutoNum type="arabicPeriod" startAt="3"/>
              <a:tabLst>
                <a:tab pos="355600" algn="l"/>
              </a:tabLst>
            </a:pPr>
            <a:r>
              <a:rPr dirty="0" spc="-5"/>
              <a:t>The </a:t>
            </a:r>
            <a:r>
              <a:rPr dirty="0" spc="-20"/>
              <a:t>OGC’s </a:t>
            </a:r>
            <a:r>
              <a:rPr dirty="0" spc="-5"/>
              <a:t>standards portfolio includes </a:t>
            </a:r>
            <a:r>
              <a:rPr dirty="0"/>
              <a:t>a </a:t>
            </a:r>
            <a:r>
              <a:rPr dirty="0" spc="-5"/>
              <a:t>comprehensive portfolio </a:t>
            </a:r>
            <a:r>
              <a:rPr dirty="0"/>
              <a:t>of </a:t>
            </a:r>
            <a:r>
              <a:rPr dirty="0" spc="-5"/>
              <a:t>standards </a:t>
            </a:r>
            <a:r>
              <a:rPr dirty="0"/>
              <a:t>for </a:t>
            </a:r>
            <a:r>
              <a:rPr dirty="0" spc="-5"/>
              <a:t>description and  </a:t>
            </a:r>
            <a:r>
              <a:rPr dirty="0" spc="-5"/>
              <a:t>management </a:t>
            </a:r>
            <a:r>
              <a:rPr dirty="0"/>
              <a:t>of </a:t>
            </a:r>
            <a:r>
              <a:rPr dirty="0" spc="-5"/>
              <a:t>sensors and sensor</a:t>
            </a:r>
            <a:r>
              <a:rPr dirty="0" spc="5"/>
              <a:t> </a:t>
            </a:r>
            <a:r>
              <a:rPr dirty="0" spc="-5"/>
              <a:t>data.</a:t>
            </a:r>
          </a:p>
          <a:p>
            <a:pPr>
              <a:lnSpc>
                <a:spcPct val="100000"/>
              </a:lnSpc>
              <a:spcBef>
                <a:spcPts val="47"/>
              </a:spcBef>
              <a:buClr>
                <a:srgbClr val="FFFFFF"/>
              </a:buClr>
              <a:buFont typeface="Times New Roman"/>
              <a:buAutoNum type="arabicPeriod" startAt="3"/>
            </a:pPr>
            <a:endParaRPr sz="1350">
              <a:latin typeface="Times New Roman"/>
              <a:cs typeface="Times New Roman"/>
            </a:endParaRPr>
          </a:p>
          <a:p>
            <a:pPr marL="355600" marR="121285" indent="-342900">
              <a:lnSpc>
                <a:spcPct val="101200"/>
              </a:lnSpc>
              <a:buAutoNum type="arabicPeriod" startAt="3"/>
              <a:tabLst>
                <a:tab pos="355600" algn="l"/>
              </a:tabLst>
            </a:pPr>
            <a:r>
              <a:rPr dirty="0" spc="-5"/>
              <a:t>The </a:t>
            </a:r>
            <a:r>
              <a:rPr dirty="0" spc="-20"/>
              <a:t>OGC’s </a:t>
            </a:r>
            <a:r>
              <a:rPr dirty="0" spc="-5"/>
              <a:t>membership includes </a:t>
            </a:r>
            <a:r>
              <a:rPr dirty="0"/>
              <a:t>a </a:t>
            </a:r>
            <a:r>
              <a:rPr dirty="0" spc="-5"/>
              <a:t>broad range </a:t>
            </a:r>
            <a:r>
              <a:rPr dirty="0"/>
              <a:t>of </a:t>
            </a:r>
            <a:r>
              <a:rPr dirty="0" spc="-5"/>
              <a:t>companies and organizations that might participate in  </a:t>
            </a:r>
            <a:r>
              <a:rPr dirty="0" spc="-5"/>
              <a:t>developing an EMF</a:t>
            </a:r>
            <a:r>
              <a:rPr dirty="0" spc="-15"/>
              <a:t> </a:t>
            </a:r>
            <a:r>
              <a:rPr dirty="0" spc="-5"/>
              <a:t>standard.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2015-12-16T20:18:26Z</dcterms:created>
  <dcterms:modified xsi:type="dcterms:W3CDTF">2015-12-16T20:18:26Z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2015-12-16T00:00:00Z</vt:filetime>
  </property>
</Properties>
</file>