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4737" y="207337"/>
            <a:ext cx="7274524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EB8803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73400" y="4191000"/>
            <a:ext cx="2895600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264" y="73675"/>
            <a:ext cx="8505471" cy="1314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477" y="3210339"/>
            <a:ext cx="8107045" cy="3307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EB8803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hyperlink" Target="http://www.environmentalhealthtrust.org/" TargetMode="External"/><Relationship Id="rId4" Type="http://schemas.openxmlformats.org/officeDocument/2006/relationships/image" Target="../media/image3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hyperlink" Target="http://www.ncbi.nlm.nih.gov/pmc/articles/PMC3400170/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Relationship Id="rId4" Type="http://schemas.openxmlformats.org/officeDocument/2006/relationships/hyperlink" Target="http://www.ncbi.nlm.nih.gov/pubmed/18761003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hyperlink" Target="http://www.ncbi.nlm.nih.gov/pubmed/22428084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hyperlink" Target="http://www.ncbi.nlm.nih.gov/pubmed/23060235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hyperlink" Target="http://www.ncbi.nlm.nih.gov/pubmed/22897402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jpg"/><Relationship Id="rId5" Type="http://schemas.openxmlformats.org/officeDocument/2006/relationships/image" Target="../media/image7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146" y="571982"/>
            <a:ext cx="5897245" cy="1307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279400">
              <a:lnSpc>
                <a:spcPts val="5200"/>
              </a:lnSpc>
            </a:pPr>
            <a:r>
              <a:rPr dirty="0" sz="4400" spc="-55"/>
              <a:t>Technical </a:t>
            </a:r>
            <a:r>
              <a:rPr dirty="0" sz="4400" spc="-5"/>
              <a:t>Briefing on  </a:t>
            </a:r>
            <a:r>
              <a:rPr dirty="0" sz="4400" spc="-5"/>
              <a:t>Cell Phones and</a:t>
            </a:r>
            <a:r>
              <a:rPr dirty="0" sz="4400" spc="-20"/>
              <a:t> </a:t>
            </a:r>
            <a:r>
              <a:rPr dirty="0" sz="4400" spc="-5"/>
              <a:t>Health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3400" y="2387600"/>
            <a:ext cx="6209665" cy="264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Devra Davis, PhD</a:t>
            </a:r>
            <a:r>
              <a:rPr dirty="0" sz="2400" spc="-3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MPH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President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Environmental Health</a:t>
            </a:r>
            <a:r>
              <a:rPr dirty="0" sz="2400" spc="-5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D1D1F0"/>
                </a:solidFill>
                <a:latin typeface="Arial"/>
                <a:cs typeface="Arial"/>
              </a:rPr>
              <a:t>Trust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140"/>
              </a:spcBef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Presented to American Academy 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of</a:t>
            </a:r>
            <a:r>
              <a:rPr dirty="0" sz="2400" spc="-20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Pediatrics 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June 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8,</a:t>
            </a:r>
            <a:r>
              <a:rPr dirty="0" sz="2400" spc="-6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2015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4533900"/>
            <a:ext cx="2895600" cy="2324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066800"/>
            <a:ext cx="8153400" cy="503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30165" y="6635432"/>
            <a:ext cx="21729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Andreas Christ,</a:t>
            </a:r>
            <a:r>
              <a:rPr dirty="0" sz="1800" spc="-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2012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992" y="0"/>
            <a:ext cx="7386320" cy="20110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30"/>
              </a:spcBef>
            </a:pPr>
            <a:r>
              <a:rPr dirty="0" sz="4400" spc="-5">
                <a:solidFill>
                  <a:srgbClr val="FFFF00"/>
                </a:solidFill>
                <a:latin typeface="Arial"/>
                <a:cs typeface="Arial"/>
              </a:rPr>
              <a:t>Scaling for University </a:t>
            </a:r>
            <a:r>
              <a:rPr dirty="0" sz="44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4400" spc="-5">
                <a:solidFill>
                  <a:srgbClr val="FFFF00"/>
                </a:solidFill>
                <a:latin typeface="Arial"/>
                <a:cs typeface="Arial"/>
              </a:rPr>
              <a:t>Porto  </a:t>
            </a:r>
            <a:r>
              <a:rPr dirty="0" sz="4400" spc="-5">
                <a:solidFill>
                  <a:srgbClr val="FFFF00"/>
                </a:solidFill>
                <a:latin typeface="Arial"/>
                <a:cs typeface="Arial"/>
              </a:rPr>
              <a:t>Alegre/Environmental Health  Trust Brain</a:t>
            </a:r>
            <a:r>
              <a:rPr dirty="0" sz="4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FFFF00"/>
                </a:solidFill>
                <a:latin typeface="Arial"/>
                <a:cs typeface="Arial"/>
              </a:rPr>
              <a:t>Models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6487" y="2466975"/>
            <a:ext cx="5145087" cy="3995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3839" rIns="0" bIns="0" rtlCol="0" vert="horz">
            <a:spAutoFit/>
          </a:bodyPr>
          <a:lstStyle/>
          <a:p>
            <a:pPr marL="345440" marR="5080" indent="-74295">
              <a:lnSpc>
                <a:spcPts val="3800"/>
              </a:lnSpc>
            </a:pPr>
            <a:r>
              <a:rPr dirty="0" spc="-5">
                <a:solidFill>
                  <a:srgbClr val="FFC000"/>
                </a:solidFill>
              </a:rPr>
              <a:t>Age-Related Differential Microwave radiation  absorption from cell phones </a:t>
            </a:r>
            <a:r>
              <a:rPr dirty="0" sz="2000" spc="-5">
                <a:solidFill>
                  <a:srgbClr val="FFCA00"/>
                </a:solidFill>
              </a:rPr>
              <a:t>(Fernandez </a:t>
            </a:r>
            <a:r>
              <a:rPr dirty="0" sz="2000">
                <a:solidFill>
                  <a:srgbClr val="FFCA00"/>
                </a:solidFill>
              </a:rPr>
              <a:t>et </a:t>
            </a:r>
            <a:r>
              <a:rPr dirty="0" sz="2000" spc="-5">
                <a:solidFill>
                  <a:srgbClr val="FFCA00"/>
                </a:solidFill>
              </a:rPr>
              <a:t>al</a:t>
            </a:r>
            <a:r>
              <a:rPr dirty="0" sz="2400" spc="-5">
                <a:solidFill>
                  <a:srgbClr val="FFC000"/>
                </a:solidFill>
              </a:rPr>
              <a:t>,</a:t>
            </a:r>
            <a:r>
              <a:rPr dirty="0" sz="2400" spc="85">
                <a:solidFill>
                  <a:srgbClr val="FFC000"/>
                </a:solidFill>
              </a:rPr>
              <a:t> </a:t>
            </a:r>
            <a:r>
              <a:rPr dirty="0" sz="2400" spc="-10">
                <a:solidFill>
                  <a:srgbClr val="FFC000"/>
                </a:solidFill>
              </a:rPr>
              <a:t>2015)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894262" y="2514600"/>
            <a:ext cx="4249737" cy="434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8802" y="2651048"/>
            <a:ext cx="2635250" cy="2558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Six year old  anatomically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based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Porto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Allegre</a:t>
            </a:r>
            <a:endParaRPr sz="2400">
              <a:latin typeface="Arial"/>
              <a:cs typeface="Arial"/>
            </a:endParaRPr>
          </a:p>
          <a:p>
            <a:pPr marL="12700" marR="665480">
              <a:lnSpc>
                <a:spcPct val="99000"/>
              </a:lnSpc>
              <a:spcBef>
                <a:spcPts val="45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viron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Trust 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(PAEHT)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1462" rIns="0" bIns="0" rtlCol="0" vert="horz">
            <a:spAutoFit/>
          </a:bodyPr>
          <a:lstStyle/>
          <a:p>
            <a:pPr marL="464820" marR="5080" indent="477520">
              <a:lnSpc>
                <a:spcPts val="3100"/>
              </a:lnSpc>
            </a:pPr>
            <a:r>
              <a:rPr dirty="0" sz="2600" spc="-5">
                <a:solidFill>
                  <a:srgbClr val="FFC000"/>
                </a:solidFill>
              </a:rPr>
              <a:t>Age-Related Differential Microwave radiation  absorption from cell phones (Fernandez </a:t>
            </a:r>
            <a:r>
              <a:rPr dirty="0" sz="2600">
                <a:solidFill>
                  <a:srgbClr val="FFC000"/>
                </a:solidFill>
              </a:rPr>
              <a:t>et </a:t>
            </a:r>
            <a:r>
              <a:rPr dirty="0" sz="2600" spc="-5">
                <a:solidFill>
                  <a:srgbClr val="FFC000"/>
                </a:solidFill>
              </a:rPr>
              <a:t>al,</a:t>
            </a:r>
            <a:r>
              <a:rPr dirty="0" sz="2600" spc="100">
                <a:solidFill>
                  <a:srgbClr val="FFC000"/>
                </a:solidFill>
              </a:rPr>
              <a:t> </a:t>
            </a:r>
            <a:r>
              <a:rPr dirty="0" sz="2600" spc="-5">
                <a:solidFill>
                  <a:srgbClr val="FFC000"/>
                </a:solidFill>
              </a:rPr>
              <a:t>2015)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941163" y="1981200"/>
            <a:ext cx="4186085" cy="487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7490" y="2206548"/>
            <a:ext cx="3289935" cy="146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11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year old anatomically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Based Porto Alegre  Environmental Health 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Trust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PAEHT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737" y="207337"/>
            <a:ext cx="7181215" cy="1285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99700"/>
              </a:lnSpc>
            </a:pPr>
            <a:r>
              <a:rPr dirty="0" sz="2800" spc="-5">
                <a:solidFill>
                  <a:srgbClr val="FFC000"/>
                </a:solidFill>
                <a:latin typeface="Arial"/>
                <a:cs typeface="Arial"/>
              </a:rPr>
              <a:t>Age-Related Differential Microwave radiation  absorption from cell phones (Fernandez </a:t>
            </a:r>
            <a:r>
              <a:rPr dirty="0" sz="2800">
                <a:solidFill>
                  <a:srgbClr val="FFC000"/>
                </a:solidFill>
                <a:latin typeface="Arial"/>
                <a:cs typeface="Arial"/>
              </a:rPr>
              <a:t>et </a:t>
            </a:r>
            <a:r>
              <a:rPr dirty="0" sz="2800" spc="-5">
                <a:solidFill>
                  <a:srgbClr val="FFC000"/>
                </a:solidFill>
                <a:latin typeface="Arial"/>
                <a:cs typeface="Arial"/>
              </a:rPr>
              <a:t>al,  </a:t>
            </a:r>
            <a:r>
              <a:rPr dirty="0" sz="2800" spc="-5">
                <a:solidFill>
                  <a:srgbClr val="FFC000"/>
                </a:solidFill>
                <a:latin typeface="Arial"/>
                <a:cs typeface="Arial"/>
              </a:rPr>
              <a:t>2015)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6200" y="1946275"/>
            <a:ext cx="5257800" cy="4911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5364" y="2463165"/>
            <a:ext cx="2036445" cy="144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38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34 year</a:t>
            </a:r>
            <a:r>
              <a:rPr dirty="0" sz="3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old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Adult male  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PAEHT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533400"/>
            <a:ext cx="8610600" cy="433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6936" y="5242559"/>
            <a:ext cx="7523480" cy="53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Normalized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SAR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for the mother and the fetus exposed to a dipole antenna 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in front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the abdomen (courtesy Andreas Christ, IT’IS,</a:t>
            </a:r>
            <a:r>
              <a:rPr dirty="0" sz="1800" spc="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2013)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6611" y="52870"/>
            <a:ext cx="6177915" cy="16179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403860">
              <a:lnSpc>
                <a:spcPts val="5200"/>
              </a:lnSpc>
            </a:pPr>
            <a:r>
              <a:rPr dirty="0" sz="4400" spc="-5"/>
              <a:t>Radiation from phone  absorbed into</a:t>
            </a:r>
            <a:r>
              <a:rPr dirty="0" sz="4400" spc="-10"/>
              <a:t> </a:t>
            </a:r>
            <a:r>
              <a:rPr dirty="0" sz="4400" spc="-5"/>
              <a:t>head/body</a:t>
            </a:r>
            <a:endParaRPr sz="4400"/>
          </a:p>
          <a:p>
            <a:pPr marL="2144395">
              <a:lnSpc>
                <a:spcPts val="2260"/>
              </a:lnSpc>
            </a:pPr>
            <a:r>
              <a:rPr dirty="0" sz="2000" spc="-5"/>
              <a:t>Hugh </a:t>
            </a:r>
            <a:r>
              <a:rPr dirty="0" sz="2000" spc="-50"/>
              <a:t>Taylor,</a:t>
            </a:r>
            <a:r>
              <a:rPr dirty="0" sz="2000" spc="-95"/>
              <a:t> </a:t>
            </a:r>
            <a:r>
              <a:rPr dirty="0" sz="2000" spc="-5"/>
              <a:t>2013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04800" y="1784350"/>
            <a:ext cx="5440362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15000" y="2438400"/>
            <a:ext cx="2505075" cy="3743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5287" y="1066800"/>
            <a:ext cx="51943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4477" y="66040"/>
            <a:ext cx="5339715" cy="8350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1125" marR="5080" indent="-99060">
              <a:lnSpc>
                <a:spcPts val="3300"/>
              </a:lnSpc>
            </a:pPr>
            <a:r>
              <a:rPr dirty="0" sz="2800" spc="-5" b="1">
                <a:latin typeface="Arial"/>
                <a:cs typeface="Arial"/>
              </a:rPr>
              <a:t>Brain grows rapidly throughout  embryonic &amp; early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life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5340" y="6141720"/>
            <a:ext cx="186436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BBE0E3"/>
                </a:solidFill>
                <a:latin typeface="Arial"/>
                <a:cs typeface="Arial"/>
              </a:rPr>
              <a:t>Hugh </a:t>
            </a:r>
            <a:r>
              <a:rPr dirty="0" sz="1800" spc="-45">
                <a:solidFill>
                  <a:srgbClr val="BBE0E3"/>
                </a:solidFill>
                <a:latin typeface="Arial"/>
                <a:cs typeface="Arial"/>
              </a:rPr>
              <a:t>Taylor,</a:t>
            </a:r>
            <a:r>
              <a:rPr dirty="0" sz="1800" spc="-85">
                <a:solidFill>
                  <a:srgbClr val="BBE0E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BBE0E3"/>
                </a:solidFill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7524" y="3160991"/>
            <a:ext cx="3910329" cy="3011170"/>
          </a:xfrm>
          <a:custGeom>
            <a:avLst/>
            <a:gdLst/>
            <a:ahLst/>
            <a:cxnLst/>
            <a:rect l="l" t="t" r="r" b="b"/>
            <a:pathLst>
              <a:path w="3910329" h="3011170">
                <a:moveTo>
                  <a:pt x="968997" y="0"/>
                </a:moveTo>
                <a:lnTo>
                  <a:pt x="10287" y="8610"/>
                </a:lnTo>
                <a:lnTo>
                  <a:pt x="0" y="368909"/>
                </a:lnTo>
                <a:lnTo>
                  <a:pt x="10287" y="1677289"/>
                </a:lnTo>
                <a:lnTo>
                  <a:pt x="34162" y="2294940"/>
                </a:lnTo>
                <a:lnTo>
                  <a:pt x="3470262" y="3010945"/>
                </a:lnTo>
                <a:lnTo>
                  <a:pt x="3899954" y="3010945"/>
                </a:lnTo>
                <a:lnTo>
                  <a:pt x="3910228" y="2480503"/>
                </a:lnTo>
                <a:lnTo>
                  <a:pt x="3884218" y="1007973"/>
                </a:lnTo>
                <a:lnTo>
                  <a:pt x="3819080" y="21513"/>
                </a:lnTo>
                <a:lnTo>
                  <a:pt x="2193455" y="17030"/>
                </a:lnTo>
                <a:lnTo>
                  <a:pt x="968997" y="0"/>
                </a:lnTo>
                <a:close/>
              </a:path>
            </a:pathLst>
          </a:custGeom>
          <a:solidFill>
            <a:srgbClr val="A86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23968" y="5666860"/>
            <a:ext cx="2449195" cy="580390"/>
          </a:xfrm>
          <a:custGeom>
            <a:avLst/>
            <a:gdLst/>
            <a:ahLst/>
            <a:cxnLst/>
            <a:rect l="l" t="t" r="r" b="b"/>
            <a:pathLst>
              <a:path w="2449195" h="580389">
                <a:moveTo>
                  <a:pt x="0" y="0"/>
                </a:moveTo>
                <a:lnTo>
                  <a:pt x="13017" y="274999"/>
                </a:lnTo>
                <a:lnTo>
                  <a:pt x="23342" y="547794"/>
                </a:lnTo>
                <a:lnTo>
                  <a:pt x="596264" y="579827"/>
                </a:lnTo>
                <a:lnTo>
                  <a:pt x="2448636" y="534887"/>
                </a:lnTo>
                <a:lnTo>
                  <a:pt x="2435529" y="281237"/>
                </a:lnTo>
                <a:lnTo>
                  <a:pt x="2076437" y="219823"/>
                </a:lnTo>
                <a:lnTo>
                  <a:pt x="1075880" y="145073"/>
                </a:lnTo>
                <a:lnTo>
                  <a:pt x="244690" y="40493"/>
                </a:lnTo>
                <a:lnTo>
                  <a:pt x="0" y="0"/>
                </a:lnTo>
                <a:close/>
              </a:path>
            </a:pathLst>
          </a:custGeom>
          <a:solidFill>
            <a:srgbClr val="B8B8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20539" y="5752295"/>
            <a:ext cx="2259330" cy="467359"/>
          </a:xfrm>
          <a:custGeom>
            <a:avLst/>
            <a:gdLst/>
            <a:ahLst/>
            <a:cxnLst/>
            <a:rect l="l" t="t" r="r" b="b"/>
            <a:pathLst>
              <a:path w="2259329" h="467360">
                <a:moveTo>
                  <a:pt x="1359426" y="159754"/>
                </a:moveTo>
                <a:lnTo>
                  <a:pt x="752538" y="159754"/>
                </a:lnTo>
                <a:lnTo>
                  <a:pt x="849096" y="219393"/>
                </a:lnTo>
                <a:lnTo>
                  <a:pt x="968997" y="370687"/>
                </a:lnTo>
                <a:lnTo>
                  <a:pt x="1005370" y="466805"/>
                </a:lnTo>
                <a:lnTo>
                  <a:pt x="2245639" y="453898"/>
                </a:lnTo>
                <a:lnTo>
                  <a:pt x="2258745" y="264332"/>
                </a:lnTo>
                <a:lnTo>
                  <a:pt x="1359426" y="159754"/>
                </a:lnTo>
                <a:close/>
              </a:path>
              <a:path w="2259329" h="467360">
                <a:moveTo>
                  <a:pt x="0" y="0"/>
                </a:moveTo>
                <a:lnTo>
                  <a:pt x="4876" y="108576"/>
                </a:lnTo>
                <a:lnTo>
                  <a:pt x="315226" y="185567"/>
                </a:lnTo>
                <a:lnTo>
                  <a:pt x="406387" y="159754"/>
                </a:lnTo>
                <a:lnTo>
                  <a:pt x="1359426" y="159754"/>
                </a:lnTo>
                <a:lnTo>
                  <a:pt x="1005370" y="119260"/>
                </a:lnTo>
                <a:lnTo>
                  <a:pt x="468769" y="48954"/>
                </a:lnTo>
                <a:lnTo>
                  <a:pt x="0" y="0"/>
                </a:lnTo>
                <a:close/>
              </a:path>
            </a:pathLst>
          </a:custGeom>
          <a:solidFill>
            <a:srgbClr val="D9D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5629" y="5809710"/>
            <a:ext cx="2040255" cy="392430"/>
          </a:xfrm>
          <a:custGeom>
            <a:avLst/>
            <a:gdLst/>
            <a:ahLst/>
            <a:cxnLst/>
            <a:rect l="l" t="t" r="r" b="b"/>
            <a:pathLst>
              <a:path w="2040254" h="392429">
                <a:moveTo>
                  <a:pt x="0" y="0"/>
                </a:moveTo>
                <a:lnTo>
                  <a:pt x="677659" y="119260"/>
                </a:lnTo>
                <a:lnTo>
                  <a:pt x="1565833" y="392037"/>
                </a:lnTo>
                <a:lnTo>
                  <a:pt x="2034705" y="379578"/>
                </a:lnTo>
                <a:lnTo>
                  <a:pt x="2039950" y="259871"/>
                </a:lnTo>
                <a:lnTo>
                  <a:pt x="583793" y="66290"/>
                </a:lnTo>
                <a:lnTo>
                  <a:pt x="0" y="0"/>
                </a:lnTo>
                <a:close/>
              </a:path>
            </a:pathLst>
          </a:custGeom>
          <a:solidFill>
            <a:srgbClr val="EDE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28146" y="5908051"/>
            <a:ext cx="187960" cy="321945"/>
          </a:xfrm>
          <a:custGeom>
            <a:avLst/>
            <a:gdLst/>
            <a:ahLst/>
            <a:cxnLst/>
            <a:rect l="l" t="t" r="r" b="b"/>
            <a:pathLst>
              <a:path w="187960" h="321945">
                <a:moveTo>
                  <a:pt x="5422" y="0"/>
                </a:moveTo>
                <a:lnTo>
                  <a:pt x="0" y="319509"/>
                </a:lnTo>
                <a:lnTo>
                  <a:pt x="137807" y="321732"/>
                </a:lnTo>
                <a:lnTo>
                  <a:pt x="187718" y="157532"/>
                </a:lnTo>
                <a:lnTo>
                  <a:pt x="5422" y="0"/>
                </a:lnTo>
                <a:close/>
              </a:path>
            </a:pathLst>
          </a:custGeom>
          <a:solidFill>
            <a:srgbClr val="A3A3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92002" y="5920509"/>
            <a:ext cx="622935" cy="324485"/>
          </a:xfrm>
          <a:custGeom>
            <a:avLst/>
            <a:gdLst/>
            <a:ahLst/>
            <a:cxnLst/>
            <a:rect l="l" t="t" r="r" b="b"/>
            <a:pathLst>
              <a:path w="622935" h="324485">
                <a:moveTo>
                  <a:pt x="297307" y="0"/>
                </a:moveTo>
                <a:lnTo>
                  <a:pt x="128028" y="36479"/>
                </a:lnTo>
                <a:lnTo>
                  <a:pt x="0" y="196234"/>
                </a:lnTo>
                <a:lnTo>
                  <a:pt x="0" y="309274"/>
                </a:lnTo>
                <a:lnTo>
                  <a:pt x="622846" y="323955"/>
                </a:lnTo>
                <a:lnTo>
                  <a:pt x="617423" y="255873"/>
                </a:lnTo>
                <a:lnTo>
                  <a:pt x="555028" y="121483"/>
                </a:lnTo>
                <a:lnTo>
                  <a:pt x="419938" y="15129"/>
                </a:lnTo>
                <a:lnTo>
                  <a:pt x="297307" y="0"/>
                </a:lnTo>
                <a:close/>
              </a:path>
            </a:pathLst>
          </a:custGeom>
          <a:solidFill>
            <a:srgbClr val="D1D1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87112" y="5937861"/>
            <a:ext cx="607695" cy="287655"/>
          </a:xfrm>
          <a:custGeom>
            <a:avLst/>
            <a:gdLst/>
            <a:ahLst/>
            <a:cxnLst/>
            <a:rect l="l" t="t" r="r" b="b"/>
            <a:pathLst>
              <a:path w="607695" h="287654">
                <a:moveTo>
                  <a:pt x="268008" y="0"/>
                </a:moveTo>
                <a:lnTo>
                  <a:pt x="117182" y="38271"/>
                </a:lnTo>
                <a:lnTo>
                  <a:pt x="30924" y="127721"/>
                </a:lnTo>
                <a:lnTo>
                  <a:pt x="0" y="236297"/>
                </a:lnTo>
                <a:lnTo>
                  <a:pt x="205638" y="236297"/>
                </a:lnTo>
                <a:lnTo>
                  <a:pt x="231660" y="238521"/>
                </a:lnTo>
                <a:lnTo>
                  <a:pt x="299478" y="238521"/>
                </a:lnTo>
                <a:lnTo>
                  <a:pt x="317931" y="240743"/>
                </a:lnTo>
                <a:lnTo>
                  <a:pt x="320116" y="246981"/>
                </a:lnTo>
                <a:lnTo>
                  <a:pt x="328244" y="255424"/>
                </a:lnTo>
                <a:lnTo>
                  <a:pt x="333121" y="262111"/>
                </a:lnTo>
                <a:lnTo>
                  <a:pt x="338556" y="270554"/>
                </a:lnTo>
                <a:lnTo>
                  <a:pt x="346138" y="281237"/>
                </a:lnTo>
                <a:lnTo>
                  <a:pt x="351561" y="287475"/>
                </a:lnTo>
                <a:lnTo>
                  <a:pt x="607123" y="287475"/>
                </a:lnTo>
                <a:lnTo>
                  <a:pt x="604418" y="225614"/>
                </a:lnTo>
                <a:lnTo>
                  <a:pt x="601675" y="223391"/>
                </a:lnTo>
                <a:lnTo>
                  <a:pt x="341274" y="223391"/>
                </a:lnTo>
                <a:lnTo>
                  <a:pt x="335826" y="210933"/>
                </a:lnTo>
                <a:lnTo>
                  <a:pt x="333121" y="195803"/>
                </a:lnTo>
                <a:lnTo>
                  <a:pt x="325539" y="178882"/>
                </a:lnTo>
                <a:lnTo>
                  <a:pt x="320116" y="163752"/>
                </a:lnTo>
                <a:lnTo>
                  <a:pt x="312508" y="144625"/>
                </a:lnTo>
                <a:lnTo>
                  <a:pt x="309803" y="127721"/>
                </a:lnTo>
                <a:lnTo>
                  <a:pt x="302196" y="108576"/>
                </a:lnTo>
                <a:lnTo>
                  <a:pt x="296773" y="91224"/>
                </a:lnTo>
                <a:lnTo>
                  <a:pt x="291896" y="72097"/>
                </a:lnTo>
                <a:lnTo>
                  <a:pt x="283743" y="52952"/>
                </a:lnTo>
                <a:lnTo>
                  <a:pt x="278866" y="38271"/>
                </a:lnTo>
                <a:lnTo>
                  <a:pt x="276161" y="25365"/>
                </a:lnTo>
                <a:lnTo>
                  <a:pt x="270725" y="14681"/>
                </a:lnTo>
                <a:lnTo>
                  <a:pt x="268008" y="6238"/>
                </a:lnTo>
                <a:lnTo>
                  <a:pt x="268008" y="0"/>
                </a:lnTo>
                <a:close/>
              </a:path>
            </a:pathLst>
          </a:custGeom>
          <a:solidFill>
            <a:srgbClr val="F0F0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64959" y="5426112"/>
            <a:ext cx="453390" cy="777875"/>
          </a:xfrm>
          <a:custGeom>
            <a:avLst/>
            <a:gdLst/>
            <a:ahLst/>
            <a:cxnLst/>
            <a:rect l="l" t="t" r="r" b="b"/>
            <a:pathLst>
              <a:path w="453390" h="777875">
                <a:moveTo>
                  <a:pt x="429679" y="0"/>
                </a:moveTo>
                <a:lnTo>
                  <a:pt x="0" y="515747"/>
                </a:lnTo>
                <a:lnTo>
                  <a:pt x="0" y="777857"/>
                </a:lnTo>
                <a:lnTo>
                  <a:pt x="453072" y="777857"/>
                </a:lnTo>
                <a:lnTo>
                  <a:pt x="432307" y="464586"/>
                </a:lnTo>
                <a:lnTo>
                  <a:pt x="429679" y="0"/>
                </a:lnTo>
                <a:close/>
              </a:path>
            </a:pathLst>
          </a:custGeom>
          <a:solidFill>
            <a:srgbClr val="B8B8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8858" y="4771987"/>
            <a:ext cx="2866390" cy="1174750"/>
          </a:xfrm>
          <a:custGeom>
            <a:avLst/>
            <a:gdLst/>
            <a:ahLst/>
            <a:cxnLst/>
            <a:rect l="l" t="t" r="r" b="b"/>
            <a:pathLst>
              <a:path w="2866390" h="1174750">
                <a:moveTo>
                  <a:pt x="287007" y="543331"/>
                </a:moveTo>
                <a:lnTo>
                  <a:pt x="0" y="890858"/>
                </a:lnTo>
                <a:lnTo>
                  <a:pt x="938072" y="1012358"/>
                </a:lnTo>
                <a:lnTo>
                  <a:pt x="2420366" y="1174335"/>
                </a:lnTo>
                <a:lnTo>
                  <a:pt x="2865780" y="647890"/>
                </a:lnTo>
                <a:lnTo>
                  <a:pt x="2865780" y="573138"/>
                </a:lnTo>
                <a:lnTo>
                  <a:pt x="424814" y="573138"/>
                </a:lnTo>
                <a:lnTo>
                  <a:pt x="313042" y="564680"/>
                </a:lnTo>
                <a:lnTo>
                  <a:pt x="287007" y="543331"/>
                </a:lnTo>
                <a:close/>
              </a:path>
              <a:path w="2866390" h="1174750">
                <a:moveTo>
                  <a:pt x="919619" y="0"/>
                </a:moveTo>
                <a:lnTo>
                  <a:pt x="596811" y="266534"/>
                </a:lnTo>
                <a:lnTo>
                  <a:pt x="581075" y="553999"/>
                </a:lnTo>
                <a:lnTo>
                  <a:pt x="424814" y="573138"/>
                </a:lnTo>
                <a:lnTo>
                  <a:pt x="2865780" y="573138"/>
                </a:lnTo>
                <a:lnTo>
                  <a:pt x="2865780" y="145059"/>
                </a:lnTo>
                <a:lnTo>
                  <a:pt x="1946312" y="78752"/>
                </a:lnTo>
                <a:lnTo>
                  <a:pt x="1571231" y="78752"/>
                </a:lnTo>
                <a:lnTo>
                  <a:pt x="1295082" y="23571"/>
                </a:lnTo>
                <a:lnTo>
                  <a:pt x="919619" y="0"/>
                </a:lnTo>
                <a:close/>
              </a:path>
              <a:path w="2866390" h="1174750">
                <a:moveTo>
                  <a:pt x="1798027" y="68059"/>
                </a:moveTo>
                <a:lnTo>
                  <a:pt x="1571231" y="78752"/>
                </a:lnTo>
                <a:lnTo>
                  <a:pt x="1946312" y="78752"/>
                </a:lnTo>
                <a:lnTo>
                  <a:pt x="1798027" y="68059"/>
                </a:lnTo>
                <a:close/>
              </a:path>
            </a:pathLst>
          </a:custGeom>
          <a:solidFill>
            <a:srgbClr val="D9D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4466" y="2619997"/>
            <a:ext cx="3131654" cy="3613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92002" y="5230317"/>
            <a:ext cx="2478405" cy="571500"/>
          </a:xfrm>
          <a:custGeom>
            <a:avLst/>
            <a:gdLst/>
            <a:ahLst/>
            <a:cxnLst/>
            <a:rect l="l" t="t" r="r" b="b"/>
            <a:pathLst>
              <a:path w="2478404" h="571500">
                <a:moveTo>
                  <a:pt x="771512" y="234518"/>
                </a:moveTo>
                <a:lnTo>
                  <a:pt x="388467" y="294144"/>
                </a:lnTo>
                <a:lnTo>
                  <a:pt x="8128" y="336410"/>
                </a:lnTo>
                <a:lnTo>
                  <a:pt x="0" y="357776"/>
                </a:lnTo>
                <a:lnTo>
                  <a:pt x="1172451" y="492166"/>
                </a:lnTo>
                <a:lnTo>
                  <a:pt x="1922716" y="560249"/>
                </a:lnTo>
                <a:lnTo>
                  <a:pt x="2087283" y="570932"/>
                </a:lnTo>
                <a:lnTo>
                  <a:pt x="2239620" y="404939"/>
                </a:lnTo>
                <a:lnTo>
                  <a:pt x="1422565" y="404939"/>
                </a:lnTo>
                <a:lnTo>
                  <a:pt x="1195793" y="396048"/>
                </a:lnTo>
                <a:lnTo>
                  <a:pt x="1036815" y="362223"/>
                </a:lnTo>
                <a:lnTo>
                  <a:pt x="888695" y="306603"/>
                </a:lnTo>
                <a:lnTo>
                  <a:pt x="771512" y="234518"/>
                </a:lnTo>
                <a:close/>
              </a:path>
              <a:path w="2478404" h="571500">
                <a:moveTo>
                  <a:pt x="2477846" y="0"/>
                </a:moveTo>
                <a:lnTo>
                  <a:pt x="2261260" y="195795"/>
                </a:lnTo>
                <a:lnTo>
                  <a:pt x="1990686" y="317284"/>
                </a:lnTo>
                <a:lnTo>
                  <a:pt x="1665033" y="385364"/>
                </a:lnTo>
                <a:lnTo>
                  <a:pt x="1422565" y="404939"/>
                </a:lnTo>
                <a:lnTo>
                  <a:pt x="2239620" y="404939"/>
                </a:lnTo>
                <a:lnTo>
                  <a:pt x="2245741" y="398270"/>
                </a:lnTo>
                <a:lnTo>
                  <a:pt x="2462110" y="149059"/>
                </a:lnTo>
                <a:lnTo>
                  <a:pt x="2477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46546" y="4541824"/>
            <a:ext cx="65405" cy="211454"/>
          </a:xfrm>
          <a:custGeom>
            <a:avLst/>
            <a:gdLst/>
            <a:ahLst/>
            <a:cxnLst/>
            <a:rect l="l" t="t" r="r" b="b"/>
            <a:pathLst>
              <a:path w="65404" h="211454">
                <a:moveTo>
                  <a:pt x="0" y="0"/>
                </a:moveTo>
                <a:lnTo>
                  <a:pt x="4876" y="53416"/>
                </a:lnTo>
                <a:lnTo>
                  <a:pt x="10325" y="140715"/>
                </a:lnTo>
                <a:lnTo>
                  <a:pt x="4876" y="200405"/>
                </a:lnTo>
                <a:lnTo>
                  <a:pt x="36347" y="208826"/>
                </a:lnTo>
                <a:lnTo>
                  <a:pt x="56984" y="210985"/>
                </a:lnTo>
                <a:lnTo>
                  <a:pt x="65112" y="138379"/>
                </a:lnTo>
                <a:lnTo>
                  <a:pt x="65112" y="57530"/>
                </a:lnTo>
                <a:lnTo>
                  <a:pt x="56984" y="2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29553" y="4554728"/>
            <a:ext cx="31750" cy="207010"/>
          </a:xfrm>
          <a:custGeom>
            <a:avLst/>
            <a:gdLst/>
            <a:ahLst/>
            <a:cxnLst/>
            <a:rect l="l" t="t" r="r" b="b"/>
            <a:pathLst>
              <a:path w="31750" h="207010">
                <a:moveTo>
                  <a:pt x="0" y="0"/>
                </a:moveTo>
                <a:lnTo>
                  <a:pt x="10325" y="59690"/>
                </a:lnTo>
                <a:lnTo>
                  <a:pt x="10325" y="134086"/>
                </a:lnTo>
                <a:lnTo>
                  <a:pt x="5422" y="204711"/>
                </a:lnTo>
                <a:lnTo>
                  <a:pt x="26060" y="206502"/>
                </a:lnTo>
                <a:lnTo>
                  <a:pt x="28765" y="138391"/>
                </a:lnTo>
                <a:lnTo>
                  <a:pt x="31483" y="51269"/>
                </a:lnTo>
                <a:lnTo>
                  <a:pt x="28765" y="2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61508" y="2824708"/>
            <a:ext cx="1230033" cy="1913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96676" y="3832491"/>
            <a:ext cx="628650" cy="300990"/>
          </a:xfrm>
          <a:custGeom>
            <a:avLst/>
            <a:gdLst/>
            <a:ahLst/>
            <a:cxnLst/>
            <a:rect l="l" t="t" r="r" b="b"/>
            <a:pathLst>
              <a:path w="628650" h="300989">
                <a:moveTo>
                  <a:pt x="226771" y="0"/>
                </a:moveTo>
                <a:lnTo>
                  <a:pt x="21158" y="1803"/>
                </a:lnTo>
                <a:lnTo>
                  <a:pt x="5422" y="159905"/>
                </a:lnTo>
                <a:lnTo>
                  <a:pt x="0" y="300443"/>
                </a:lnTo>
                <a:lnTo>
                  <a:pt x="18453" y="276961"/>
                </a:lnTo>
                <a:lnTo>
                  <a:pt x="73240" y="247027"/>
                </a:lnTo>
                <a:lnTo>
                  <a:pt x="187718" y="212788"/>
                </a:lnTo>
                <a:lnTo>
                  <a:pt x="349415" y="185178"/>
                </a:lnTo>
                <a:lnTo>
                  <a:pt x="625551" y="144665"/>
                </a:lnTo>
                <a:lnTo>
                  <a:pt x="628269" y="42303"/>
                </a:lnTo>
                <a:lnTo>
                  <a:pt x="628269" y="1803"/>
                </a:lnTo>
                <a:lnTo>
                  <a:pt x="226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86363" y="4497361"/>
            <a:ext cx="237490" cy="123825"/>
          </a:xfrm>
          <a:custGeom>
            <a:avLst/>
            <a:gdLst/>
            <a:ahLst/>
            <a:cxnLst/>
            <a:rect l="l" t="t" r="r" b="b"/>
            <a:pathLst>
              <a:path w="237489" h="123825">
                <a:moveTo>
                  <a:pt x="0" y="0"/>
                </a:moveTo>
                <a:lnTo>
                  <a:pt x="2705" y="65963"/>
                </a:lnTo>
                <a:lnTo>
                  <a:pt x="13030" y="112572"/>
                </a:lnTo>
                <a:lnTo>
                  <a:pt x="237083" y="123329"/>
                </a:lnTo>
                <a:lnTo>
                  <a:pt x="86258" y="74396"/>
                </a:lnTo>
                <a:lnTo>
                  <a:pt x="23317" y="360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77524" y="6095394"/>
            <a:ext cx="88900" cy="119380"/>
          </a:xfrm>
          <a:custGeom>
            <a:avLst/>
            <a:gdLst/>
            <a:ahLst/>
            <a:cxnLst/>
            <a:rect l="l" t="t" r="r" b="b"/>
            <a:pathLst>
              <a:path w="88900" h="119379">
                <a:moveTo>
                  <a:pt x="5422" y="0"/>
                </a:moveTo>
                <a:lnTo>
                  <a:pt x="0" y="110798"/>
                </a:lnTo>
                <a:lnTo>
                  <a:pt x="78104" y="119260"/>
                </a:lnTo>
                <a:lnTo>
                  <a:pt x="88430" y="57397"/>
                </a:lnTo>
                <a:lnTo>
                  <a:pt x="5422" y="0"/>
                </a:lnTo>
                <a:close/>
              </a:path>
            </a:pathLst>
          </a:custGeom>
          <a:solidFill>
            <a:srgbClr val="8080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50765" y="5877792"/>
            <a:ext cx="693420" cy="337185"/>
          </a:xfrm>
          <a:custGeom>
            <a:avLst/>
            <a:gdLst/>
            <a:ahLst/>
            <a:cxnLst/>
            <a:rect l="l" t="t" r="r" b="b"/>
            <a:pathLst>
              <a:path w="693420" h="337185">
                <a:moveTo>
                  <a:pt x="367296" y="0"/>
                </a:moveTo>
                <a:lnTo>
                  <a:pt x="312508" y="2223"/>
                </a:lnTo>
                <a:lnTo>
                  <a:pt x="254990" y="8891"/>
                </a:lnTo>
                <a:lnTo>
                  <a:pt x="208330" y="25796"/>
                </a:lnTo>
                <a:lnTo>
                  <a:pt x="166560" y="42717"/>
                </a:lnTo>
                <a:lnTo>
                  <a:pt x="130213" y="66307"/>
                </a:lnTo>
                <a:lnTo>
                  <a:pt x="98742" y="91672"/>
                </a:lnTo>
                <a:lnTo>
                  <a:pt x="72682" y="119691"/>
                </a:lnTo>
                <a:lnTo>
                  <a:pt x="39052" y="179330"/>
                </a:lnTo>
                <a:lnTo>
                  <a:pt x="23317" y="206918"/>
                </a:lnTo>
                <a:lnTo>
                  <a:pt x="15189" y="236727"/>
                </a:lnTo>
                <a:lnTo>
                  <a:pt x="7581" y="262093"/>
                </a:lnTo>
                <a:lnTo>
                  <a:pt x="4864" y="287906"/>
                </a:lnTo>
                <a:lnTo>
                  <a:pt x="0" y="304810"/>
                </a:lnTo>
                <a:lnTo>
                  <a:pt x="0" y="336862"/>
                </a:lnTo>
                <a:lnTo>
                  <a:pt x="56946" y="322181"/>
                </a:lnTo>
                <a:lnTo>
                  <a:pt x="56946" y="309274"/>
                </a:lnTo>
                <a:lnTo>
                  <a:pt x="62395" y="296367"/>
                </a:lnTo>
                <a:lnTo>
                  <a:pt x="78130" y="238951"/>
                </a:lnTo>
                <a:lnTo>
                  <a:pt x="101447" y="196234"/>
                </a:lnTo>
                <a:lnTo>
                  <a:pt x="135089" y="151293"/>
                </a:lnTo>
                <a:lnTo>
                  <a:pt x="179577" y="110799"/>
                </a:lnTo>
                <a:lnTo>
                  <a:pt x="239255" y="80989"/>
                </a:lnTo>
                <a:lnTo>
                  <a:pt x="315213" y="64067"/>
                </a:lnTo>
                <a:lnTo>
                  <a:pt x="549593" y="64067"/>
                </a:lnTo>
                <a:lnTo>
                  <a:pt x="533869" y="53400"/>
                </a:lnTo>
                <a:lnTo>
                  <a:pt x="500227" y="34256"/>
                </a:lnTo>
                <a:lnTo>
                  <a:pt x="461175" y="17353"/>
                </a:lnTo>
                <a:lnTo>
                  <a:pt x="416674" y="6668"/>
                </a:lnTo>
                <a:lnTo>
                  <a:pt x="367296" y="0"/>
                </a:lnTo>
                <a:close/>
              </a:path>
              <a:path w="693420" h="337185">
                <a:moveTo>
                  <a:pt x="549593" y="64067"/>
                </a:moveTo>
                <a:lnTo>
                  <a:pt x="359168" y="64067"/>
                </a:lnTo>
                <a:lnTo>
                  <a:pt x="400938" y="66307"/>
                </a:lnTo>
                <a:lnTo>
                  <a:pt x="437286" y="74750"/>
                </a:lnTo>
                <a:lnTo>
                  <a:pt x="500227" y="106801"/>
                </a:lnTo>
                <a:lnTo>
                  <a:pt x="546887" y="149519"/>
                </a:lnTo>
                <a:lnTo>
                  <a:pt x="580529" y="200698"/>
                </a:lnTo>
                <a:lnTo>
                  <a:pt x="598970" y="249635"/>
                </a:lnTo>
                <a:lnTo>
                  <a:pt x="606577" y="271002"/>
                </a:lnTo>
                <a:lnTo>
                  <a:pt x="614705" y="294144"/>
                </a:lnTo>
                <a:lnTo>
                  <a:pt x="617423" y="309274"/>
                </a:lnTo>
                <a:lnTo>
                  <a:pt x="619582" y="323955"/>
                </a:lnTo>
                <a:lnTo>
                  <a:pt x="619582" y="332416"/>
                </a:lnTo>
                <a:lnTo>
                  <a:pt x="622312" y="336862"/>
                </a:lnTo>
                <a:lnTo>
                  <a:pt x="692848" y="326177"/>
                </a:lnTo>
                <a:lnTo>
                  <a:pt x="687400" y="309274"/>
                </a:lnTo>
                <a:lnTo>
                  <a:pt x="684695" y="290128"/>
                </a:lnTo>
                <a:lnTo>
                  <a:pt x="679818" y="268780"/>
                </a:lnTo>
                <a:lnTo>
                  <a:pt x="671690" y="242966"/>
                </a:lnTo>
                <a:lnTo>
                  <a:pt x="661377" y="215379"/>
                </a:lnTo>
                <a:lnTo>
                  <a:pt x="651052" y="185550"/>
                </a:lnTo>
                <a:lnTo>
                  <a:pt x="635317" y="157962"/>
                </a:lnTo>
                <a:lnTo>
                  <a:pt x="614705" y="130374"/>
                </a:lnTo>
                <a:lnTo>
                  <a:pt x="591388" y="100563"/>
                </a:lnTo>
                <a:lnTo>
                  <a:pt x="565340" y="74750"/>
                </a:lnTo>
                <a:lnTo>
                  <a:pt x="549593" y="64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05044" y="5880016"/>
            <a:ext cx="531495" cy="326390"/>
          </a:xfrm>
          <a:custGeom>
            <a:avLst/>
            <a:gdLst/>
            <a:ahLst/>
            <a:cxnLst/>
            <a:rect l="l" t="t" r="r" b="b"/>
            <a:pathLst>
              <a:path w="531495" h="326389">
                <a:moveTo>
                  <a:pt x="93865" y="0"/>
                </a:moveTo>
                <a:lnTo>
                  <a:pt x="0" y="0"/>
                </a:lnTo>
                <a:lnTo>
                  <a:pt x="169265" y="66306"/>
                </a:lnTo>
                <a:lnTo>
                  <a:pt x="270751" y="68082"/>
                </a:lnTo>
                <a:lnTo>
                  <a:pt x="299491" y="83211"/>
                </a:lnTo>
                <a:lnTo>
                  <a:pt x="346151" y="119259"/>
                </a:lnTo>
                <a:lnTo>
                  <a:pt x="380326" y="159754"/>
                </a:lnTo>
                <a:lnTo>
                  <a:pt x="406387" y="204694"/>
                </a:lnTo>
                <a:lnTo>
                  <a:pt x="421576" y="245188"/>
                </a:lnTo>
                <a:lnTo>
                  <a:pt x="429704" y="264332"/>
                </a:lnTo>
                <a:lnTo>
                  <a:pt x="435127" y="281237"/>
                </a:lnTo>
                <a:lnTo>
                  <a:pt x="437311" y="296367"/>
                </a:lnTo>
                <a:lnTo>
                  <a:pt x="440016" y="307050"/>
                </a:lnTo>
                <a:lnTo>
                  <a:pt x="440016" y="323954"/>
                </a:lnTo>
                <a:lnTo>
                  <a:pt x="442722" y="326176"/>
                </a:lnTo>
                <a:lnTo>
                  <a:pt x="531152" y="323954"/>
                </a:lnTo>
                <a:lnTo>
                  <a:pt x="523570" y="285682"/>
                </a:lnTo>
                <a:lnTo>
                  <a:pt x="513257" y="247411"/>
                </a:lnTo>
                <a:lnTo>
                  <a:pt x="484492" y="183327"/>
                </a:lnTo>
                <a:lnTo>
                  <a:pt x="442722" y="129943"/>
                </a:lnTo>
                <a:lnTo>
                  <a:pt x="398233" y="87656"/>
                </a:lnTo>
                <a:lnTo>
                  <a:pt x="374904" y="68082"/>
                </a:lnTo>
                <a:lnTo>
                  <a:pt x="354304" y="51177"/>
                </a:lnTo>
                <a:lnTo>
                  <a:pt x="333121" y="38271"/>
                </a:lnTo>
                <a:lnTo>
                  <a:pt x="317411" y="29810"/>
                </a:lnTo>
                <a:lnTo>
                  <a:pt x="302196" y="19126"/>
                </a:lnTo>
                <a:lnTo>
                  <a:pt x="291350" y="15129"/>
                </a:lnTo>
                <a:lnTo>
                  <a:pt x="283743" y="10683"/>
                </a:lnTo>
                <a:lnTo>
                  <a:pt x="268033" y="8442"/>
                </a:lnTo>
                <a:lnTo>
                  <a:pt x="252298" y="6667"/>
                </a:lnTo>
                <a:lnTo>
                  <a:pt x="213220" y="6667"/>
                </a:lnTo>
                <a:lnTo>
                  <a:pt x="187185" y="4444"/>
                </a:lnTo>
                <a:lnTo>
                  <a:pt x="163855" y="4444"/>
                </a:lnTo>
                <a:lnTo>
                  <a:pt x="143243" y="2222"/>
                </a:lnTo>
                <a:lnTo>
                  <a:pt x="119900" y="2222"/>
                </a:lnTo>
                <a:lnTo>
                  <a:pt x="93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97839" y="5630811"/>
            <a:ext cx="297180" cy="596900"/>
          </a:xfrm>
          <a:custGeom>
            <a:avLst/>
            <a:gdLst/>
            <a:ahLst/>
            <a:cxnLst/>
            <a:rect l="l" t="t" r="r" b="b"/>
            <a:pathLst>
              <a:path w="297179" h="596900">
                <a:moveTo>
                  <a:pt x="289153" y="0"/>
                </a:moveTo>
                <a:lnTo>
                  <a:pt x="166547" y="159754"/>
                </a:lnTo>
                <a:lnTo>
                  <a:pt x="4813" y="357780"/>
                </a:lnTo>
                <a:lnTo>
                  <a:pt x="0" y="596748"/>
                </a:lnTo>
                <a:lnTo>
                  <a:pt x="122618" y="396500"/>
                </a:lnTo>
                <a:lnTo>
                  <a:pt x="296799" y="93894"/>
                </a:lnTo>
                <a:lnTo>
                  <a:pt x="289153" y="0"/>
                </a:lnTo>
                <a:close/>
              </a:path>
            </a:pathLst>
          </a:custGeom>
          <a:solidFill>
            <a:srgbClr val="9494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18036" y="4936172"/>
            <a:ext cx="170180" cy="400685"/>
          </a:xfrm>
          <a:custGeom>
            <a:avLst/>
            <a:gdLst/>
            <a:ahLst/>
            <a:cxnLst/>
            <a:rect l="l" t="t" r="r" b="b"/>
            <a:pathLst>
              <a:path w="170179" h="400685">
                <a:moveTo>
                  <a:pt x="23863" y="0"/>
                </a:moveTo>
                <a:lnTo>
                  <a:pt x="0" y="125501"/>
                </a:lnTo>
                <a:lnTo>
                  <a:pt x="0" y="338632"/>
                </a:lnTo>
                <a:lnTo>
                  <a:pt x="44488" y="389813"/>
                </a:lnTo>
                <a:lnTo>
                  <a:pt x="156794" y="400494"/>
                </a:lnTo>
                <a:lnTo>
                  <a:pt x="169811" y="236296"/>
                </a:lnTo>
                <a:lnTo>
                  <a:pt x="164388" y="40487"/>
                </a:lnTo>
                <a:lnTo>
                  <a:pt x="135636" y="36042"/>
                </a:lnTo>
                <a:lnTo>
                  <a:pt x="70523" y="21361"/>
                </a:lnTo>
                <a:lnTo>
                  <a:pt x="23863" y="0"/>
                </a:lnTo>
                <a:close/>
              </a:path>
            </a:pathLst>
          </a:custGeom>
          <a:solidFill>
            <a:srgbClr val="BDC9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57089" y="3365703"/>
            <a:ext cx="149225" cy="360680"/>
          </a:xfrm>
          <a:custGeom>
            <a:avLst/>
            <a:gdLst/>
            <a:ahLst/>
            <a:cxnLst/>
            <a:rect l="l" t="t" r="r" b="b"/>
            <a:pathLst>
              <a:path w="149225" h="360679">
                <a:moveTo>
                  <a:pt x="13576" y="0"/>
                </a:moveTo>
                <a:lnTo>
                  <a:pt x="2730" y="191808"/>
                </a:lnTo>
                <a:lnTo>
                  <a:pt x="0" y="360133"/>
                </a:lnTo>
                <a:lnTo>
                  <a:pt x="132930" y="356006"/>
                </a:lnTo>
                <a:lnTo>
                  <a:pt x="148666" y="195935"/>
                </a:lnTo>
                <a:lnTo>
                  <a:pt x="143789" y="38366"/>
                </a:lnTo>
                <a:lnTo>
                  <a:pt x="13576" y="0"/>
                </a:lnTo>
                <a:close/>
              </a:path>
            </a:pathLst>
          </a:custGeom>
          <a:solidFill>
            <a:srgbClr val="BDC9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26926" y="3395649"/>
            <a:ext cx="80645" cy="339090"/>
          </a:xfrm>
          <a:custGeom>
            <a:avLst/>
            <a:gdLst/>
            <a:ahLst/>
            <a:cxnLst/>
            <a:rect l="l" t="t" r="r" b="b"/>
            <a:pathLst>
              <a:path w="80645" h="339089">
                <a:moveTo>
                  <a:pt x="69989" y="0"/>
                </a:moveTo>
                <a:lnTo>
                  <a:pt x="7581" y="8420"/>
                </a:lnTo>
                <a:lnTo>
                  <a:pt x="13004" y="119202"/>
                </a:lnTo>
                <a:lnTo>
                  <a:pt x="0" y="338607"/>
                </a:lnTo>
                <a:lnTo>
                  <a:pt x="80302" y="336283"/>
                </a:lnTo>
                <a:lnTo>
                  <a:pt x="78117" y="174777"/>
                </a:lnTo>
                <a:lnTo>
                  <a:pt x="69989" y="0"/>
                </a:lnTo>
                <a:close/>
              </a:path>
            </a:pathLst>
          </a:custGeom>
          <a:solidFill>
            <a:srgbClr val="7A94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56378" y="4906352"/>
            <a:ext cx="109855" cy="447675"/>
          </a:xfrm>
          <a:custGeom>
            <a:avLst/>
            <a:gdLst/>
            <a:ahLst/>
            <a:cxnLst/>
            <a:rect l="l" t="t" r="r" b="b"/>
            <a:pathLst>
              <a:path w="109854" h="447675">
                <a:moveTo>
                  <a:pt x="104190" y="0"/>
                </a:moveTo>
                <a:lnTo>
                  <a:pt x="0" y="27597"/>
                </a:lnTo>
                <a:lnTo>
                  <a:pt x="41782" y="40500"/>
                </a:lnTo>
                <a:lnTo>
                  <a:pt x="67817" y="48958"/>
                </a:lnTo>
                <a:lnTo>
                  <a:pt x="75425" y="206476"/>
                </a:lnTo>
                <a:lnTo>
                  <a:pt x="70548" y="447662"/>
                </a:lnTo>
                <a:lnTo>
                  <a:pt x="109600" y="436981"/>
                </a:lnTo>
                <a:lnTo>
                  <a:pt x="109600" y="268338"/>
                </a:lnTo>
                <a:lnTo>
                  <a:pt x="104190" y="0"/>
                </a:lnTo>
                <a:close/>
              </a:path>
            </a:pathLst>
          </a:custGeom>
          <a:solidFill>
            <a:srgbClr val="7A94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90529" y="4697590"/>
            <a:ext cx="548005" cy="247650"/>
          </a:xfrm>
          <a:custGeom>
            <a:avLst/>
            <a:gdLst/>
            <a:ahLst/>
            <a:cxnLst/>
            <a:rect l="l" t="t" r="r" b="b"/>
            <a:pathLst>
              <a:path w="548004" h="247650">
                <a:moveTo>
                  <a:pt x="10312" y="151345"/>
                </a:moveTo>
                <a:lnTo>
                  <a:pt x="0" y="193636"/>
                </a:lnTo>
                <a:lnTo>
                  <a:pt x="2705" y="195859"/>
                </a:lnTo>
                <a:lnTo>
                  <a:pt x="8153" y="202526"/>
                </a:lnTo>
                <a:lnTo>
                  <a:pt x="13030" y="206540"/>
                </a:lnTo>
                <a:lnTo>
                  <a:pt x="18440" y="208762"/>
                </a:lnTo>
                <a:lnTo>
                  <a:pt x="28765" y="214985"/>
                </a:lnTo>
                <a:lnTo>
                  <a:pt x="41782" y="219456"/>
                </a:lnTo>
                <a:lnTo>
                  <a:pt x="52082" y="223443"/>
                </a:lnTo>
                <a:lnTo>
                  <a:pt x="88442" y="232359"/>
                </a:lnTo>
                <a:lnTo>
                  <a:pt x="114477" y="238582"/>
                </a:lnTo>
                <a:lnTo>
                  <a:pt x="138366" y="240804"/>
                </a:lnTo>
                <a:lnTo>
                  <a:pt x="169290" y="244817"/>
                </a:lnTo>
                <a:lnTo>
                  <a:pt x="203479" y="244817"/>
                </a:lnTo>
                <a:lnTo>
                  <a:pt x="242531" y="247040"/>
                </a:lnTo>
                <a:lnTo>
                  <a:pt x="278879" y="244817"/>
                </a:lnTo>
                <a:lnTo>
                  <a:pt x="315226" y="243027"/>
                </a:lnTo>
                <a:lnTo>
                  <a:pt x="346697" y="238582"/>
                </a:lnTo>
                <a:lnTo>
                  <a:pt x="377621" y="236359"/>
                </a:lnTo>
                <a:lnTo>
                  <a:pt x="403669" y="230111"/>
                </a:lnTo>
                <a:lnTo>
                  <a:pt x="429704" y="225666"/>
                </a:lnTo>
                <a:lnTo>
                  <a:pt x="453593" y="219456"/>
                </a:lnTo>
                <a:lnTo>
                  <a:pt x="474205" y="214985"/>
                </a:lnTo>
                <a:lnTo>
                  <a:pt x="505675" y="202526"/>
                </a:lnTo>
                <a:lnTo>
                  <a:pt x="518693" y="198081"/>
                </a:lnTo>
                <a:lnTo>
                  <a:pt x="528993" y="193636"/>
                </a:lnTo>
                <a:lnTo>
                  <a:pt x="536600" y="189623"/>
                </a:lnTo>
                <a:lnTo>
                  <a:pt x="544728" y="187401"/>
                </a:lnTo>
                <a:lnTo>
                  <a:pt x="247408" y="187401"/>
                </a:lnTo>
                <a:lnTo>
                  <a:pt x="213766" y="185178"/>
                </a:lnTo>
                <a:lnTo>
                  <a:pt x="187744" y="182956"/>
                </a:lnTo>
                <a:lnTo>
                  <a:pt x="161683" y="181178"/>
                </a:lnTo>
                <a:lnTo>
                  <a:pt x="138366" y="181178"/>
                </a:lnTo>
                <a:lnTo>
                  <a:pt x="114477" y="176720"/>
                </a:lnTo>
                <a:lnTo>
                  <a:pt x="96583" y="174497"/>
                </a:lnTo>
                <a:lnTo>
                  <a:pt x="78130" y="172719"/>
                </a:lnTo>
                <a:lnTo>
                  <a:pt x="65100" y="168275"/>
                </a:lnTo>
                <a:lnTo>
                  <a:pt x="49364" y="166052"/>
                </a:lnTo>
                <a:lnTo>
                  <a:pt x="39077" y="162039"/>
                </a:lnTo>
                <a:lnTo>
                  <a:pt x="28765" y="159816"/>
                </a:lnTo>
                <a:lnTo>
                  <a:pt x="21158" y="155371"/>
                </a:lnTo>
                <a:lnTo>
                  <a:pt x="10312" y="151345"/>
                </a:lnTo>
                <a:close/>
              </a:path>
              <a:path w="548004" h="247650">
                <a:moveTo>
                  <a:pt x="487222" y="0"/>
                </a:moveTo>
                <a:lnTo>
                  <a:pt x="487222" y="151345"/>
                </a:lnTo>
                <a:lnTo>
                  <a:pt x="481787" y="151345"/>
                </a:lnTo>
                <a:lnTo>
                  <a:pt x="471487" y="155371"/>
                </a:lnTo>
                <a:lnTo>
                  <a:pt x="463880" y="159816"/>
                </a:lnTo>
                <a:lnTo>
                  <a:pt x="453593" y="162039"/>
                </a:lnTo>
                <a:lnTo>
                  <a:pt x="442721" y="166052"/>
                </a:lnTo>
                <a:lnTo>
                  <a:pt x="429704" y="168275"/>
                </a:lnTo>
                <a:lnTo>
                  <a:pt x="414515" y="172719"/>
                </a:lnTo>
                <a:lnTo>
                  <a:pt x="396062" y="174497"/>
                </a:lnTo>
                <a:lnTo>
                  <a:pt x="375450" y="176720"/>
                </a:lnTo>
                <a:lnTo>
                  <a:pt x="354304" y="181178"/>
                </a:lnTo>
                <a:lnTo>
                  <a:pt x="328244" y="181178"/>
                </a:lnTo>
                <a:lnTo>
                  <a:pt x="247408" y="187401"/>
                </a:lnTo>
                <a:lnTo>
                  <a:pt x="544728" y="187401"/>
                </a:lnTo>
                <a:lnTo>
                  <a:pt x="547433" y="182956"/>
                </a:lnTo>
                <a:lnTo>
                  <a:pt x="547433" y="10756"/>
                </a:lnTo>
                <a:lnTo>
                  <a:pt x="487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13160" y="3338105"/>
            <a:ext cx="75565" cy="414020"/>
          </a:xfrm>
          <a:custGeom>
            <a:avLst/>
            <a:gdLst/>
            <a:ahLst/>
            <a:cxnLst/>
            <a:rect l="l" t="t" r="r" b="b"/>
            <a:pathLst>
              <a:path w="75564" h="414020">
                <a:moveTo>
                  <a:pt x="15735" y="0"/>
                </a:moveTo>
                <a:lnTo>
                  <a:pt x="0" y="406730"/>
                </a:lnTo>
                <a:lnTo>
                  <a:pt x="75399" y="413550"/>
                </a:lnTo>
                <a:lnTo>
                  <a:pt x="72694" y="400634"/>
                </a:lnTo>
                <a:lnTo>
                  <a:pt x="70523" y="383603"/>
                </a:lnTo>
                <a:lnTo>
                  <a:pt x="70523" y="112572"/>
                </a:lnTo>
                <a:lnTo>
                  <a:pt x="72694" y="87299"/>
                </a:lnTo>
                <a:lnTo>
                  <a:pt x="72694" y="38353"/>
                </a:lnTo>
                <a:lnTo>
                  <a:pt x="75399" y="33870"/>
                </a:lnTo>
                <a:lnTo>
                  <a:pt x="15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11902" y="3438309"/>
            <a:ext cx="57785" cy="294005"/>
          </a:xfrm>
          <a:custGeom>
            <a:avLst/>
            <a:gdLst/>
            <a:ahLst/>
            <a:cxnLst/>
            <a:rect l="l" t="t" r="r" b="b"/>
            <a:pathLst>
              <a:path w="57785" h="294004">
                <a:moveTo>
                  <a:pt x="5422" y="0"/>
                </a:moveTo>
                <a:lnTo>
                  <a:pt x="0" y="168148"/>
                </a:lnTo>
                <a:lnTo>
                  <a:pt x="5422" y="276771"/>
                </a:lnTo>
                <a:lnTo>
                  <a:pt x="49923" y="293624"/>
                </a:lnTo>
                <a:lnTo>
                  <a:pt x="57505" y="119202"/>
                </a:lnTo>
                <a:lnTo>
                  <a:pt x="57505" y="8420"/>
                </a:lnTo>
                <a:lnTo>
                  <a:pt x="28740" y="6273"/>
                </a:lnTo>
                <a:lnTo>
                  <a:pt x="5422" y="0"/>
                </a:lnTo>
                <a:close/>
              </a:path>
            </a:pathLst>
          </a:custGeom>
          <a:solidFill>
            <a:srgbClr val="D9E0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91265" y="3301707"/>
            <a:ext cx="263525" cy="83185"/>
          </a:xfrm>
          <a:custGeom>
            <a:avLst/>
            <a:gdLst/>
            <a:ahLst/>
            <a:cxnLst/>
            <a:rect l="l" t="t" r="r" b="b"/>
            <a:pathLst>
              <a:path w="263525" h="83185">
                <a:moveTo>
                  <a:pt x="98755" y="0"/>
                </a:moveTo>
                <a:lnTo>
                  <a:pt x="26060" y="4483"/>
                </a:lnTo>
                <a:lnTo>
                  <a:pt x="0" y="25819"/>
                </a:lnTo>
                <a:lnTo>
                  <a:pt x="0" y="36398"/>
                </a:lnTo>
                <a:lnTo>
                  <a:pt x="114490" y="38188"/>
                </a:lnTo>
                <a:lnTo>
                  <a:pt x="158991" y="83185"/>
                </a:lnTo>
                <a:lnTo>
                  <a:pt x="263143" y="44996"/>
                </a:lnTo>
                <a:lnTo>
                  <a:pt x="260438" y="29756"/>
                </a:lnTo>
                <a:lnTo>
                  <a:pt x="127507" y="29756"/>
                </a:lnTo>
                <a:lnTo>
                  <a:pt x="98755" y="0"/>
                </a:lnTo>
                <a:close/>
              </a:path>
            </a:pathLst>
          </a:custGeom>
          <a:solidFill>
            <a:srgbClr val="D9E0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07013" y="3346703"/>
            <a:ext cx="93980" cy="34290"/>
          </a:xfrm>
          <a:custGeom>
            <a:avLst/>
            <a:gdLst/>
            <a:ahLst/>
            <a:cxnLst/>
            <a:rect l="l" t="t" r="r" b="b"/>
            <a:pathLst>
              <a:path w="93979" h="34289">
                <a:moveTo>
                  <a:pt x="93865" y="0"/>
                </a:moveTo>
                <a:lnTo>
                  <a:pt x="0" y="12369"/>
                </a:lnTo>
                <a:lnTo>
                  <a:pt x="93865" y="33705"/>
                </a:lnTo>
                <a:lnTo>
                  <a:pt x="93865" y="0"/>
                </a:lnTo>
                <a:close/>
              </a:path>
            </a:pathLst>
          </a:custGeom>
          <a:solidFill>
            <a:srgbClr val="96AB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24196" y="3299383"/>
            <a:ext cx="88900" cy="28575"/>
          </a:xfrm>
          <a:custGeom>
            <a:avLst/>
            <a:gdLst/>
            <a:ahLst/>
            <a:cxnLst/>
            <a:rect l="l" t="t" r="r" b="b"/>
            <a:pathLst>
              <a:path w="88900" h="28575">
                <a:moveTo>
                  <a:pt x="20637" y="0"/>
                </a:moveTo>
                <a:lnTo>
                  <a:pt x="0" y="28143"/>
                </a:lnTo>
                <a:lnTo>
                  <a:pt x="88455" y="25806"/>
                </a:lnTo>
                <a:lnTo>
                  <a:pt x="20637" y="0"/>
                </a:lnTo>
                <a:close/>
              </a:path>
            </a:pathLst>
          </a:custGeom>
          <a:solidFill>
            <a:srgbClr val="96AB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96713" y="3297770"/>
            <a:ext cx="104775" cy="34290"/>
          </a:xfrm>
          <a:custGeom>
            <a:avLst/>
            <a:gdLst/>
            <a:ahLst/>
            <a:cxnLst/>
            <a:rect l="l" t="t" r="r" b="b"/>
            <a:pathLst>
              <a:path w="104775" h="34289">
                <a:moveTo>
                  <a:pt x="43929" y="0"/>
                </a:moveTo>
                <a:lnTo>
                  <a:pt x="0" y="20789"/>
                </a:lnTo>
                <a:lnTo>
                  <a:pt x="104165" y="33693"/>
                </a:lnTo>
                <a:lnTo>
                  <a:pt x="43929" y="0"/>
                </a:lnTo>
                <a:close/>
              </a:path>
            </a:pathLst>
          </a:custGeom>
          <a:solidFill>
            <a:srgbClr val="EBF0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24196" y="3339896"/>
            <a:ext cx="148590" cy="45085"/>
          </a:xfrm>
          <a:custGeom>
            <a:avLst/>
            <a:gdLst/>
            <a:ahLst/>
            <a:cxnLst/>
            <a:rect l="l" t="t" r="r" b="b"/>
            <a:pathLst>
              <a:path w="148589" h="45085">
                <a:moveTo>
                  <a:pt x="0" y="0"/>
                </a:moveTo>
                <a:lnTo>
                  <a:pt x="72720" y="44996"/>
                </a:lnTo>
                <a:lnTo>
                  <a:pt x="148120" y="6807"/>
                </a:lnTo>
                <a:lnTo>
                  <a:pt x="0" y="0"/>
                </a:lnTo>
                <a:close/>
              </a:path>
            </a:pathLst>
          </a:custGeom>
          <a:solidFill>
            <a:srgbClr val="EBF0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28895" y="3267836"/>
            <a:ext cx="187325" cy="151765"/>
          </a:xfrm>
          <a:custGeom>
            <a:avLst/>
            <a:gdLst/>
            <a:ahLst/>
            <a:cxnLst/>
            <a:rect l="l" t="t" r="r" b="b"/>
            <a:pathLst>
              <a:path w="187325" h="151764">
                <a:moveTo>
                  <a:pt x="179565" y="0"/>
                </a:moveTo>
                <a:lnTo>
                  <a:pt x="156248" y="0"/>
                </a:lnTo>
                <a:lnTo>
                  <a:pt x="135089" y="1790"/>
                </a:lnTo>
                <a:lnTo>
                  <a:pt x="114477" y="4114"/>
                </a:lnTo>
                <a:lnTo>
                  <a:pt x="98742" y="6273"/>
                </a:lnTo>
                <a:lnTo>
                  <a:pt x="80822" y="10756"/>
                </a:lnTo>
                <a:lnTo>
                  <a:pt x="65112" y="12547"/>
                </a:lnTo>
                <a:lnTo>
                  <a:pt x="13004" y="36029"/>
                </a:lnTo>
                <a:lnTo>
                  <a:pt x="0" y="53060"/>
                </a:lnTo>
                <a:lnTo>
                  <a:pt x="0" y="76542"/>
                </a:lnTo>
                <a:lnTo>
                  <a:pt x="2159" y="82816"/>
                </a:lnTo>
                <a:lnTo>
                  <a:pt x="4876" y="91236"/>
                </a:lnTo>
                <a:lnTo>
                  <a:pt x="13004" y="97866"/>
                </a:lnTo>
                <a:lnTo>
                  <a:pt x="17894" y="104139"/>
                </a:lnTo>
                <a:lnTo>
                  <a:pt x="28193" y="112572"/>
                </a:lnTo>
                <a:lnTo>
                  <a:pt x="36347" y="119379"/>
                </a:lnTo>
                <a:lnTo>
                  <a:pt x="52082" y="125475"/>
                </a:lnTo>
                <a:lnTo>
                  <a:pt x="62369" y="129959"/>
                </a:lnTo>
                <a:lnTo>
                  <a:pt x="75399" y="136232"/>
                </a:lnTo>
                <a:lnTo>
                  <a:pt x="91135" y="138379"/>
                </a:lnTo>
                <a:lnTo>
                  <a:pt x="106870" y="144652"/>
                </a:lnTo>
                <a:lnTo>
                  <a:pt x="122059" y="144652"/>
                </a:lnTo>
                <a:lnTo>
                  <a:pt x="140512" y="149136"/>
                </a:lnTo>
                <a:lnTo>
                  <a:pt x="158953" y="149136"/>
                </a:lnTo>
                <a:lnTo>
                  <a:pt x="176860" y="151295"/>
                </a:lnTo>
                <a:lnTo>
                  <a:pt x="187172" y="95719"/>
                </a:lnTo>
                <a:lnTo>
                  <a:pt x="171983" y="93573"/>
                </a:lnTo>
                <a:lnTo>
                  <a:pt x="137794" y="93573"/>
                </a:lnTo>
                <a:lnTo>
                  <a:pt x="124777" y="91236"/>
                </a:lnTo>
                <a:lnTo>
                  <a:pt x="117195" y="91236"/>
                </a:lnTo>
                <a:lnTo>
                  <a:pt x="109042" y="89446"/>
                </a:lnTo>
                <a:lnTo>
                  <a:pt x="104165" y="89446"/>
                </a:lnTo>
                <a:lnTo>
                  <a:pt x="91135" y="84962"/>
                </a:lnTo>
                <a:lnTo>
                  <a:pt x="83007" y="81025"/>
                </a:lnTo>
                <a:lnTo>
                  <a:pt x="78117" y="76542"/>
                </a:lnTo>
                <a:lnTo>
                  <a:pt x="78117" y="70269"/>
                </a:lnTo>
                <a:lnTo>
                  <a:pt x="80822" y="59689"/>
                </a:lnTo>
                <a:lnTo>
                  <a:pt x="93852" y="57353"/>
                </a:lnTo>
                <a:lnTo>
                  <a:pt x="101447" y="53060"/>
                </a:lnTo>
                <a:lnTo>
                  <a:pt x="111747" y="50723"/>
                </a:lnTo>
                <a:lnTo>
                  <a:pt x="185013" y="50723"/>
                </a:lnTo>
                <a:lnTo>
                  <a:pt x="179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69408" y="3265678"/>
            <a:ext cx="219075" cy="153670"/>
          </a:xfrm>
          <a:custGeom>
            <a:avLst/>
            <a:gdLst/>
            <a:ahLst/>
            <a:cxnLst/>
            <a:rect l="l" t="t" r="r" b="b"/>
            <a:pathLst>
              <a:path w="219075" h="153670">
                <a:moveTo>
                  <a:pt x="54787" y="0"/>
                </a:moveTo>
                <a:lnTo>
                  <a:pt x="39052" y="0"/>
                </a:lnTo>
                <a:lnTo>
                  <a:pt x="23342" y="2159"/>
                </a:lnTo>
                <a:lnTo>
                  <a:pt x="0" y="52882"/>
                </a:lnTo>
                <a:lnTo>
                  <a:pt x="78130" y="52882"/>
                </a:lnTo>
                <a:lnTo>
                  <a:pt x="88430" y="55219"/>
                </a:lnTo>
                <a:lnTo>
                  <a:pt x="101447" y="57365"/>
                </a:lnTo>
                <a:lnTo>
                  <a:pt x="111772" y="57365"/>
                </a:lnTo>
                <a:lnTo>
                  <a:pt x="119900" y="59512"/>
                </a:lnTo>
                <a:lnTo>
                  <a:pt x="127508" y="59512"/>
                </a:lnTo>
                <a:lnTo>
                  <a:pt x="135636" y="63639"/>
                </a:lnTo>
                <a:lnTo>
                  <a:pt x="143243" y="68122"/>
                </a:lnTo>
                <a:lnTo>
                  <a:pt x="145948" y="76542"/>
                </a:lnTo>
                <a:lnTo>
                  <a:pt x="140525" y="83185"/>
                </a:lnTo>
                <a:lnTo>
                  <a:pt x="127508" y="87122"/>
                </a:lnTo>
                <a:lnTo>
                  <a:pt x="117182" y="89458"/>
                </a:lnTo>
                <a:lnTo>
                  <a:pt x="109601" y="91605"/>
                </a:lnTo>
                <a:lnTo>
                  <a:pt x="96570" y="93395"/>
                </a:lnTo>
                <a:lnTo>
                  <a:pt x="88430" y="95732"/>
                </a:lnTo>
                <a:lnTo>
                  <a:pt x="75425" y="95732"/>
                </a:lnTo>
                <a:lnTo>
                  <a:pt x="65100" y="97878"/>
                </a:lnTo>
                <a:lnTo>
                  <a:pt x="33629" y="97878"/>
                </a:lnTo>
                <a:lnTo>
                  <a:pt x="31470" y="100025"/>
                </a:lnTo>
                <a:lnTo>
                  <a:pt x="18440" y="153454"/>
                </a:lnTo>
                <a:lnTo>
                  <a:pt x="80848" y="148971"/>
                </a:lnTo>
                <a:lnTo>
                  <a:pt x="104165" y="144665"/>
                </a:lnTo>
                <a:lnTo>
                  <a:pt x="127508" y="142875"/>
                </a:lnTo>
                <a:lnTo>
                  <a:pt x="145948" y="138391"/>
                </a:lnTo>
                <a:lnTo>
                  <a:pt x="161683" y="132118"/>
                </a:lnTo>
                <a:lnTo>
                  <a:pt x="176872" y="127635"/>
                </a:lnTo>
                <a:lnTo>
                  <a:pt x="189903" y="121538"/>
                </a:lnTo>
                <a:lnTo>
                  <a:pt x="198031" y="114731"/>
                </a:lnTo>
                <a:lnTo>
                  <a:pt x="202907" y="108635"/>
                </a:lnTo>
                <a:lnTo>
                  <a:pt x="208343" y="100025"/>
                </a:lnTo>
                <a:lnTo>
                  <a:pt x="213766" y="93395"/>
                </a:lnTo>
                <a:lnTo>
                  <a:pt x="215925" y="87122"/>
                </a:lnTo>
                <a:lnTo>
                  <a:pt x="215925" y="72428"/>
                </a:lnTo>
                <a:lnTo>
                  <a:pt x="218643" y="63639"/>
                </a:lnTo>
                <a:lnTo>
                  <a:pt x="176872" y="23126"/>
                </a:lnTo>
                <a:lnTo>
                  <a:pt x="163842" y="19189"/>
                </a:lnTo>
                <a:lnTo>
                  <a:pt x="150825" y="14706"/>
                </a:lnTo>
                <a:lnTo>
                  <a:pt x="135636" y="12915"/>
                </a:lnTo>
                <a:lnTo>
                  <a:pt x="119900" y="8432"/>
                </a:lnTo>
                <a:lnTo>
                  <a:pt x="104165" y="6273"/>
                </a:lnTo>
                <a:lnTo>
                  <a:pt x="88430" y="3949"/>
                </a:lnTo>
                <a:lnTo>
                  <a:pt x="54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75529" y="4982895"/>
            <a:ext cx="75565" cy="360680"/>
          </a:xfrm>
          <a:custGeom>
            <a:avLst/>
            <a:gdLst/>
            <a:ahLst/>
            <a:cxnLst/>
            <a:rect l="l" t="t" r="r" b="b"/>
            <a:pathLst>
              <a:path w="75564" h="360679">
                <a:moveTo>
                  <a:pt x="2743" y="0"/>
                </a:moveTo>
                <a:lnTo>
                  <a:pt x="0" y="219824"/>
                </a:lnTo>
                <a:lnTo>
                  <a:pt x="0" y="343090"/>
                </a:lnTo>
                <a:lnTo>
                  <a:pt x="65112" y="360438"/>
                </a:lnTo>
                <a:lnTo>
                  <a:pt x="75425" y="166433"/>
                </a:lnTo>
                <a:lnTo>
                  <a:pt x="75425" y="12915"/>
                </a:lnTo>
                <a:lnTo>
                  <a:pt x="41795" y="6680"/>
                </a:lnTo>
                <a:lnTo>
                  <a:pt x="2743" y="0"/>
                </a:lnTo>
                <a:close/>
              </a:path>
            </a:pathLst>
          </a:custGeom>
          <a:solidFill>
            <a:srgbClr val="D9E0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01863" y="5004257"/>
            <a:ext cx="0" cy="290195"/>
          </a:xfrm>
          <a:custGeom>
            <a:avLst/>
            <a:gdLst/>
            <a:ahLst/>
            <a:cxnLst/>
            <a:rect l="l" t="t" r="r" b="b"/>
            <a:pathLst>
              <a:path w="0" h="290195">
                <a:moveTo>
                  <a:pt x="0" y="0"/>
                </a:moveTo>
                <a:lnTo>
                  <a:pt x="0" y="289687"/>
                </a:lnTo>
              </a:path>
            </a:pathLst>
          </a:custGeom>
          <a:ln w="15709">
            <a:solidFill>
              <a:srgbClr val="EBF0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926545" y="5008702"/>
            <a:ext cx="0" cy="294640"/>
          </a:xfrm>
          <a:custGeom>
            <a:avLst/>
            <a:gdLst/>
            <a:ahLst/>
            <a:cxnLst/>
            <a:rect l="l" t="t" r="r" b="b"/>
            <a:pathLst>
              <a:path w="0" h="294639">
                <a:moveTo>
                  <a:pt x="0" y="0"/>
                </a:moveTo>
                <a:lnTo>
                  <a:pt x="0" y="294132"/>
                </a:lnTo>
              </a:path>
            </a:pathLst>
          </a:custGeom>
          <a:ln w="13030">
            <a:solidFill>
              <a:srgbClr val="EBF0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78971" y="4897894"/>
            <a:ext cx="378460" cy="486409"/>
          </a:xfrm>
          <a:custGeom>
            <a:avLst/>
            <a:gdLst/>
            <a:ahLst/>
            <a:cxnLst/>
            <a:rect l="l" t="t" r="r" b="b"/>
            <a:pathLst>
              <a:path w="378460" h="486410">
                <a:moveTo>
                  <a:pt x="2717" y="14681"/>
                </a:moveTo>
                <a:lnTo>
                  <a:pt x="0" y="36055"/>
                </a:lnTo>
                <a:lnTo>
                  <a:pt x="0" y="153543"/>
                </a:lnTo>
                <a:lnTo>
                  <a:pt x="2717" y="187350"/>
                </a:lnTo>
                <a:lnTo>
                  <a:pt x="2717" y="219392"/>
                </a:lnTo>
                <a:lnTo>
                  <a:pt x="5422" y="255422"/>
                </a:lnTo>
                <a:lnTo>
                  <a:pt x="5422" y="285254"/>
                </a:lnTo>
                <a:lnTo>
                  <a:pt x="8140" y="315061"/>
                </a:lnTo>
                <a:lnTo>
                  <a:pt x="8140" y="385368"/>
                </a:lnTo>
                <a:lnTo>
                  <a:pt x="10845" y="400494"/>
                </a:lnTo>
                <a:lnTo>
                  <a:pt x="10845" y="417423"/>
                </a:lnTo>
                <a:lnTo>
                  <a:pt x="15735" y="425869"/>
                </a:lnTo>
                <a:lnTo>
                  <a:pt x="18453" y="430314"/>
                </a:lnTo>
                <a:lnTo>
                  <a:pt x="26034" y="436549"/>
                </a:lnTo>
                <a:lnTo>
                  <a:pt x="31483" y="443217"/>
                </a:lnTo>
                <a:lnTo>
                  <a:pt x="41770" y="449453"/>
                </a:lnTo>
                <a:lnTo>
                  <a:pt x="49923" y="456120"/>
                </a:lnTo>
                <a:lnTo>
                  <a:pt x="75958" y="468579"/>
                </a:lnTo>
                <a:lnTo>
                  <a:pt x="93852" y="475272"/>
                </a:lnTo>
                <a:lnTo>
                  <a:pt x="109588" y="479259"/>
                </a:lnTo>
                <a:lnTo>
                  <a:pt x="132930" y="481482"/>
                </a:lnTo>
                <a:lnTo>
                  <a:pt x="156794" y="485940"/>
                </a:lnTo>
                <a:lnTo>
                  <a:pt x="182854" y="485940"/>
                </a:lnTo>
                <a:lnTo>
                  <a:pt x="208876" y="483717"/>
                </a:lnTo>
                <a:lnTo>
                  <a:pt x="273989" y="477050"/>
                </a:lnTo>
                <a:lnTo>
                  <a:pt x="317944" y="464578"/>
                </a:lnTo>
                <a:lnTo>
                  <a:pt x="333679" y="460133"/>
                </a:lnTo>
                <a:lnTo>
                  <a:pt x="341261" y="456120"/>
                </a:lnTo>
                <a:lnTo>
                  <a:pt x="349415" y="451675"/>
                </a:lnTo>
                <a:lnTo>
                  <a:pt x="356996" y="447230"/>
                </a:lnTo>
                <a:lnTo>
                  <a:pt x="365150" y="443217"/>
                </a:lnTo>
                <a:lnTo>
                  <a:pt x="372732" y="438772"/>
                </a:lnTo>
                <a:lnTo>
                  <a:pt x="375437" y="438772"/>
                </a:lnTo>
                <a:lnTo>
                  <a:pt x="375437" y="428091"/>
                </a:lnTo>
                <a:lnTo>
                  <a:pt x="193141" y="428091"/>
                </a:lnTo>
                <a:lnTo>
                  <a:pt x="177406" y="425869"/>
                </a:lnTo>
                <a:lnTo>
                  <a:pt x="151371" y="425869"/>
                </a:lnTo>
                <a:lnTo>
                  <a:pt x="141058" y="424091"/>
                </a:lnTo>
                <a:lnTo>
                  <a:pt x="128041" y="419646"/>
                </a:lnTo>
                <a:lnTo>
                  <a:pt x="117741" y="417423"/>
                </a:lnTo>
                <a:lnTo>
                  <a:pt x="109588" y="413410"/>
                </a:lnTo>
                <a:lnTo>
                  <a:pt x="102006" y="411187"/>
                </a:lnTo>
                <a:lnTo>
                  <a:pt x="86271" y="402729"/>
                </a:lnTo>
                <a:lnTo>
                  <a:pt x="75958" y="396049"/>
                </a:lnTo>
                <a:lnTo>
                  <a:pt x="70535" y="394284"/>
                </a:lnTo>
                <a:lnTo>
                  <a:pt x="67817" y="392061"/>
                </a:lnTo>
                <a:lnTo>
                  <a:pt x="67817" y="23139"/>
                </a:lnTo>
                <a:lnTo>
                  <a:pt x="2717" y="14681"/>
                </a:lnTo>
                <a:close/>
              </a:path>
              <a:path w="378460" h="486410">
                <a:moveTo>
                  <a:pt x="372732" y="0"/>
                </a:moveTo>
                <a:lnTo>
                  <a:pt x="307619" y="6235"/>
                </a:lnTo>
                <a:lnTo>
                  <a:pt x="307619" y="57416"/>
                </a:lnTo>
                <a:lnTo>
                  <a:pt x="310337" y="85001"/>
                </a:lnTo>
                <a:lnTo>
                  <a:pt x="310337" y="214934"/>
                </a:lnTo>
                <a:lnTo>
                  <a:pt x="313042" y="249212"/>
                </a:lnTo>
                <a:lnTo>
                  <a:pt x="313042" y="400494"/>
                </a:lnTo>
                <a:lnTo>
                  <a:pt x="310337" y="400494"/>
                </a:lnTo>
                <a:lnTo>
                  <a:pt x="304914" y="402729"/>
                </a:lnTo>
                <a:lnTo>
                  <a:pt x="294601" y="406742"/>
                </a:lnTo>
                <a:lnTo>
                  <a:pt x="273989" y="411187"/>
                </a:lnTo>
                <a:lnTo>
                  <a:pt x="263143" y="413410"/>
                </a:lnTo>
                <a:lnTo>
                  <a:pt x="252831" y="415632"/>
                </a:lnTo>
                <a:lnTo>
                  <a:pt x="245224" y="419646"/>
                </a:lnTo>
                <a:lnTo>
                  <a:pt x="232219" y="419646"/>
                </a:lnTo>
                <a:lnTo>
                  <a:pt x="221907" y="421868"/>
                </a:lnTo>
                <a:lnTo>
                  <a:pt x="206171" y="425869"/>
                </a:lnTo>
                <a:lnTo>
                  <a:pt x="193141" y="428091"/>
                </a:lnTo>
                <a:lnTo>
                  <a:pt x="375437" y="428091"/>
                </a:lnTo>
                <a:lnTo>
                  <a:pt x="375437" y="347103"/>
                </a:lnTo>
                <a:lnTo>
                  <a:pt x="378155" y="313296"/>
                </a:lnTo>
                <a:lnTo>
                  <a:pt x="375437" y="276796"/>
                </a:lnTo>
                <a:lnTo>
                  <a:pt x="375437" y="132168"/>
                </a:lnTo>
                <a:lnTo>
                  <a:pt x="372732" y="102362"/>
                </a:lnTo>
                <a:lnTo>
                  <a:pt x="372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73580" y="3436162"/>
            <a:ext cx="0" cy="285750"/>
          </a:xfrm>
          <a:custGeom>
            <a:avLst/>
            <a:gdLst/>
            <a:ahLst/>
            <a:cxnLst/>
            <a:rect l="l" t="t" r="r" b="b"/>
            <a:pathLst>
              <a:path w="0" h="285750">
                <a:moveTo>
                  <a:pt x="0" y="0"/>
                </a:moveTo>
                <a:lnTo>
                  <a:pt x="0" y="285546"/>
                </a:lnTo>
              </a:path>
            </a:pathLst>
          </a:custGeom>
          <a:ln w="26022">
            <a:solidFill>
              <a:srgbClr val="6380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32788" y="3457486"/>
            <a:ext cx="0" cy="257810"/>
          </a:xfrm>
          <a:custGeom>
            <a:avLst/>
            <a:gdLst/>
            <a:ahLst/>
            <a:cxnLst/>
            <a:rect l="l" t="t" r="r" b="b"/>
            <a:pathLst>
              <a:path w="0" h="257810">
                <a:moveTo>
                  <a:pt x="0" y="0"/>
                </a:moveTo>
                <a:lnTo>
                  <a:pt x="0" y="257594"/>
                </a:lnTo>
              </a:path>
            </a:pathLst>
          </a:custGeom>
          <a:ln w="10299">
            <a:solidFill>
              <a:srgbClr val="EBF0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49881" y="3463581"/>
            <a:ext cx="0" cy="256540"/>
          </a:xfrm>
          <a:custGeom>
            <a:avLst/>
            <a:gdLst/>
            <a:ahLst/>
            <a:cxnLst/>
            <a:rect l="l" t="t" r="r" b="b"/>
            <a:pathLst>
              <a:path w="0" h="256539">
                <a:moveTo>
                  <a:pt x="0" y="0"/>
                </a:moveTo>
                <a:lnTo>
                  <a:pt x="0" y="255981"/>
                </a:lnTo>
              </a:path>
            </a:pathLst>
          </a:custGeom>
          <a:ln w="7581">
            <a:solidFill>
              <a:srgbClr val="EBF0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40415" y="3695903"/>
            <a:ext cx="925194" cy="1035685"/>
          </a:xfrm>
          <a:custGeom>
            <a:avLst/>
            <a:gdLst/>
            <a:ahLst/>
            <a:cxnLst/>
            <a:rect l="l" t="t" r="r" b="b"/>
            <a:pathLst>
              <a:path w="925195" h="1035685">
                <a:moveTo>
                  <a:pt x="91160" y="0"/>
                </a:moveTo>
                <a:lnTo>
                  <a:pt x="31470" y="0"/>
                </a:lnTo>
                <a:lnTo>
                  <a:pt x="31470" y="4483"/>
                </a:lnTo>
                <a:lnTo>
                  <a:pt x="28752" y="15240"/>
                </a:lnTo>
                <a:lnTo>
                  <a:pt x="23342" y="57543"/>
                </a:lnTo>
                <a:lnTo>
                  <a:pt x="18440" y="121539"/>
                </a:lnTo>
                <a:lnTo>
                  <a:pt x="15735" y="159893"/>
                </a:lnTo>
                <a:lnTo>
                  <a:pt x="13017" y="204711"/>
                </a:lnTo>
                <a:lnTo>
                  <a:pt x="8140" y="249161"/>
                </a:lnTo>
                <a:lnTo>
                  <a:pt x="2717" y="347573"/>
                </a:lnTo>
                <a:lnTo>
                  <a:pt x="2717" y="398310"/>
                </a:lnTo>
                <a:lnTo>
                  <a:pt x="0" y="449580"/>
                </a:lnTo>
                <a:lnTo>
                  <a:pt x="0" y="549605"/>
                </a:lnTo>
                <a:lnTo>
                  <a:pt x="2717" y="599084"/>
                </a:lnTo>
                <a:lnTo>
                  <a:pt x="5422" y="643534"/>
                </a:lnTo>
                <a:lnTo>
                  <a:pt x="8140" y="690676"/>
                </a:lnTo>
                <a:lnTo>
                  <a:pt x="8140" y="731189"/>
                </a:lnTo>
                <a:lnTo>
                  <a:pt x="10312" y="773493"/>
                </a:lnTo>
                <a:lnTo>
                  <a:pt x="10312" y="845921"/>
                </a:lnTo>
                <a:lnTo>
                  <a:pt x="13017" y="880338"/>
                </a:lnTo>
                <a:lnTo>
                  <a:pt x="15735" y="910094"/>
                </a:lnTo>
                <a:lnTo>
                  <a:pt x="15735" y="1035570"/>
                </a:lnTo>
                <a:lnTo>
                  <a:pt x="925055" y="1035570"/>
                </a:lnTo>
                <a:lnTo>
                  <a:pt x="899007" y="988783"/>
                </a:lnTo>
                <a:lnTo>
                  <a:pt x="890879" y="986637"/>
                </a:lnTo>
                <a:lnTo>
                  <a:pt x="807872" y="986637"/>
                </a:lnTo>
                <a:lnTo>
                  <a:pt x="760666" y="984300"/>
                </a:lnTo>
                <a:lnTo>
                  <a:pt x="591388" y="984300"/>
                </a:lnTo>
                <a:lnTo>
                  <a:pt x="526275" y="982687"/>
                </a:lnTo>
                <a:lnTo>
                  <a:pt x="458457" y="982687"/>
                </a:lnTo>
                <a:lnTo>
                  <a:pt x="390639" y="980363"/>
                </a:lnTo>
                <a:lnTo>
                  <a:pt x="325539" y="980363"/>
                </a:lnTo>
                <a:lnTo>
                  <a:pt x="258267" y="978204"/>
                </a:lnTo>
                <a:lnTo>
                  <a:pt x="88442" y="978204"/>
                </a:lnTo>
                <a:lnTo>
                  <a:pt x="88442" y="227838"/>
                </a:lnTo>
                <a:lnTo>
                  <a:pt x="91160" y="164198"/>
                </a:lnTo>
                <a:lnTo>
                  <a:pt x="91160" y="110782"/>
                </a:lnTo>
                <a:lnTo>
                  <a:pt x="93865" y="68110"/>
                </a:lnTo>
                <a:lnTo>
                  <a:pt x="195313" y="68110"/>
                </a:lnTo>
                <a:lnTo>
                  <a:pt x="245237" y="65963"/>
                </a:lnTo>
                <a:lnTo>
                  <a:pt x="925055" y="65963"/>
                </a:lnTo>
                <a:lnTo>
                  <a:pt x="925055" y="10756"/>
                </a:lnTo>
                <a:lnTo>
                  <a:pt x="456298" y="10756"/>
                </a:lnTo>
                <a:lnTo>
                  <a:pt x="357009" y="6273"/>
                </a:lnTo>
                <a:lnTo>
                  <a:pt x="271272" y="6273"/>
                </a:lnTo>
                <a:lnTo>
                  <a:pt x="232206" y="4483"/>
                </a:lnTo>
                <a:lnTo>
                  <a:pt x="138341" y="4483"/>
                </a:lnTo>
                <a:lnTo>
                  <a:pt x="112306" y="2324"/>
                </a:lnTo>
                <a:lnTo>
                  <a:pt x="91160" y="0"/>
                </a:lnTo>
                <a:close/>
              </a:path>
              <a:path w="925195" h="1035685">
                <a:moveTo>
                  <a:pt x="925055" y="65963"/>
                </a:moveTo>
                <a:lnTo>
                  <a:pt x="833894" y="65963"/>
                </a:lnTo>
                <a:lnTo>
                  <a:pt x="883272" y="68110"/>
                </a:lnTo>
                <a:lnTo>
                  <a:pt x="925055" y="68110"/>
                </a:lnTo>
                <a:lnTo>
                  <a:pt x="925055" y="65963"/>
                </a:lnTo>
                <a:close/>
              </a:path>
              <a:path w="925195" h="1035685">
                <a:moveTo>
                  <a:pt x="925055" y="6273"/>
                </a:moveTo>
                <a:lnTo>
                  <a:pt x="820889" y="6273"/>
                </a:lnTo>
                <a:lnTo>
                  <a:pt x="794842" y="8420"/>
                </a:lnTo>
                <a:lnTo>
                  <a:pt x="685253" y="8420"/>
                </a:lnTo>
                <a:lnTo>
                  <a:pt x="646176" y="10756"/>
                </a:lnTo>
                <a:lnTo>
                  <a:pt x="925055" y="10756"/>
                </a:lnTo>
                <a:lnTo>
                  <a:pt x="925055" y="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774598" y="3096996"/>
            <a:ext cx="73660" cy="51435"/>
          </a:xfrm>
          <a:custGeom>
            <a:avLst/>
            <a:gdLst/>
            <a:ahLst/>
            <a:cxnLst/>
            <a:rect l="l" t="t" r="r" b="b"/>
            <a:pathLst>
              <a:path w="73659" h="51435">
                <a:moveTo>
                  <a:pt x="49834" y="0"/>
                </a:moveTo>
                <a:lnTo>
                  <a:pt x="0" y="42672"/>
                </a:lnTo>
                <a:lnTo>
                  <a:pt x="20980" y="51092"/>
                </a:lnTo>
                <a:lnTo>
                  <a:pt x="73215" y="12915"/>
                </a:lnTo>
                <a:lnTo>
                  <a:pt x="49834" y="0"/>
                </a:lnTo>
                <a:close/>
              </a:path>
            </a:pathLst>
          </a:custGeom>
          <a:solidFill>
            <a:srgbClr val="757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031803" y="4377613"/>
            <a:ext cx="83820" cy="77470"/>
          </a:xfrm>
          <a:custGeom>
            <a:avLst/>
            <a:gdLst/>
            <a:ahLst/>
            <a:cxnLst/>
            <a:rect l="l" t="t" r="r" b="b"/>
            <a:pathLst>
              <a:path w="83820" h="77470">
                <a:moveTo>
                  <a:pt x="49377" y="0"/>
                </a:moveTo>
                <a:lnTo>
                  <a:pt x="31470" y="29946"/>
                </a:lnTo>
                <a:lnTo>
                  <a:pt x="13030" y="57912"/>
                </a:lnTo>
                <a:lnTo>
                  <a:pt x="0" y="68656"/>
                </a:lnTo>
                <a:lnTo>
                  <a:pt x="18453" y="77089"/>
                </a:lnTo>
                <a:lnTo>
                  <a:pt x="49377" y="53428"/>
                </a:lnTo>
                <a:lnTo>
                  <a:pt x="75425" y="25819"/>
                </a:lnTo>
                <a:lnTo>
                  <a:pt x="83553" y="6819"/>
                </a:lnTo>
                <a:lnTo>
                  <a:pt x="49377" y="0"/>
                </a:lnTo>
                <a:close/>
              </a:path>
            </a:pathLst>
          </a:custGeom>
          <a:solidFill>
            <a:srgbClr val="757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177751" y="6009959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26035" y="0"/>
                </a:moveTo>
                <a:lnTo>
                  <a:pt x="0" y="89432"/>
                </a:lnTo>
                <a:lnTo>
                  <a:pt x="88430" y="55623"/>
                </a:lnTo>
                <a:lnTo>
                  <a:pt x="70535" y="25794"/>
                </a:lnTo>
                <a:lnTo>
                  <a:pt x="47193" y="6667"/>
                </a:lnTo>
                <a:lnTo>
                  <a:pt x="26035" y="0"/>
                </a:lnTo>
                <a:close/>
              </a:path>
            </a:pathLst>
          </a:custGeom>
          <a:solidFill>
            <a:srgbClr val="9491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283295" y="3148088"/>
            <a:ext cx="344170" cy="3052445"/>
          </a:xfrm>
          <a:custGeom>
            <a:avLst/>
            <a:gdLst/>
            <a:ahLst/>
            <a:cxnLst/>
            <a:rect l="l" t="t" r="r" b="b"/>
            <a:pathLst>
              <a:path w="344170" h="3052445">
                <a:moveTo>
                  <a:pt x="255054" y="0"/>
                </a:moveTo>
                <a:lnTo>
                  <a:pt x="0" y="0"/>
                </a:lnTo>
                <a:lnTo>
                  <a:pt x="13119" y="64173"/>
                </a:lnTo>
                <a:lnTo>
                  <a:pt x="187299" y="64173"/>
                </a:lnTo>
                <a:lnTo>
                  <a:pt x="187299" y="102362"/>
                </a:lnTo>
                <a:lnTo>
                  <a:pt x="189928" y="166535"/>
                </a:lnTo>
                <a:lnTo>
                  <a:pt x="195389" y="247561"/>
                </a:lnTo>
                <a:lnTo>
                  <a:pt x="200202" y="347586"/>
                </a:lnTo>
                <a:lnTo>
                  <a:pt x="205663" y="458368"/>
                </a:lnTo>
                <a:lnTo>
                  <a:pt x="210464" y="579894"/>
                </a:lnTo>
                <a:lnTo>
                  <a:pt x="215938" y="712012"/>
                </a:lnTo>
                <a:lnTo>
                  <a:pt x="221399" y="850404"/>
                </a:lnTo>
                <a:lnTo>
                  <a:pt x="226212" y="991120"/>
                </a:lnTo>
                <a:lnTo>
                  <a:pt x="231673" y="1131658"/>
                </a:lnTo>
                <a:lnTo>
                  <a:pt x="237134" y="1270038"/>
                </a:lnTo>
                <a:lnTo>
                  <a:pt x="241947" y="1406639"/>
                </a:lnTo>
                <a:lnTo>
                  <a:pt x="244779" y="1532115"/>
                </a:lnTo>
                <a:lnTo>
                  <a:pt x="250253" y="1651469"/>
                </a:lnTo>
                <a:lnTo>
                  <a:pt x="252437" y="1756041"/>
                </a:lnTo>
                <a:lnTo>
                  <a:pt x="252437" y="2207717"/>
                </a:lnTo>
                <a:lnTo>
                  <a:pt x="250253" y="2303843"/>
                </a:lnTo>
                <a:lnTo>
                  <a:pt x="250253" y="2582856"/>
                </a:lnTo>
                <a:lnTo>
                  <a:pt x="247408" y="2663845"/>
                </a:lnTo>
                <a:lnTo>
                  <a:pt x="247408" y="2990021"/>
                </a:lnTo>
                <a:lnTo>
                  <a:pt x="57048" y="2990021"/>
                </a:lnTo>
                <a:lnTo>
                  <a:pt x="57048" y="3051884"/>
                </a:lnTo>
                <a:lnTo>
                  <a:pt x="343573" y="3051884"/>
                </a:lnTo>
                <a:lnTo>
                  <a:pt x="341388" y="3038977"/>
                </a:lnTo>
                <a:lnTo>
                  <a:pt x="341388" y="2883220"/>
                </a:lnTo>
                <a:lnTo>
                  <a:pt x="335927" y="2796011"/>
                </a:lnTo>
                <a:lnTo>
                  <a:pt x="335927" y="2698101"/>
                </a:lnTo>
                <a:lnTo>
                  <a:pt x="333082" y="2587301"/>
                </a:lnTo>
                <a:lnTo>
                  <a:pt x="333082" y="2472038"/>
                </a:lnTo>
                <a:lnTo>
                  <a:pt x="330454" y="2344331"/>
                </a:lnTo>
                <a:lnTo>
                  <a:pt x="328269" y="2214384"/>
                </a:lnTo>
                <a:lnTo>
                  <a:pt x="328269" y="2080006"/>
                </a:lnTo>
                <a:lnTo>
                  <a:pt x="325653" y="1945614"/>
                </a:lnTo>
                <a:lnTo>
                  <a:pt x="325653" y="1444993"/>
                </a:lnTo>
                <a:lnTo>
                  <a:pt x="322808" y="1329740"/>
                </a:lnTo>
                <a:lnTo>
                  <a:pt x="320179" y="1210525"/>
                </a:lnTo>
                <a:lnTo>
                  <a:pt x="317347" y="1087196"/>
                </a:lnTo>
                <a:lnTo>
                  <a:pt x="315379" y="967460"/>
                </a:lnTo>
                <a:lnTo>
                  <a:pt x="309918" y="844308"/>
                </a:lnTo>
                <a:lnTo>
                  <a:pt x="304457" y="724560"/>
                </a:lnTo>
                <a:lnTo>
                  <a:pt x="302260" y="609650"/>
                </a:lnTo>
                <a:lnTo>
                  <a:pt x="299643" y="498881"/>
                </a:lnTo>
                <a:lnTo>
                  <a:pt x="291338" y="394373"/>
                </a:lnTo>
                <a:lnTo>
                  <a:pt x="286524" y="298640"/>
                </a:lnTo>
                <a:lnTo>
                  <a:pt x="283908" y="215468"/>
                </a:lnTo>
                <a:lnTo>
                  <a:pt x="278447" y="142875"/>
                </a:lnTo>
                <a:lnTo>
                  <a:pt x="276263" y="83350"/>
                </a:lnTo>
                <a:lnTo>
                  <a:pt x="273418" y="38722"/>
                </a:lnTo>
                <a:lnTo>
                  <a:pt x="270789" y="10756"/>
                </a:lnTo>
                <a:lnTo>
                  <a:pt x="270789" y="2336"/>
                </a:lnTo>
                <a:lnTo>
                  <a:pt x="255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330069" y="3244354"/>
            <a:ext cx="172085" cy="2860040"/>
          </a:xfrm>
          <a:custGeom>
            <a:avLst/>
            <a:gdLst/>
            <a:ahLst/>
            <a:cxnLst/>
            <a:rect l="l" t="t" r="r" b="b"/>
            <a:pathLst>
              <a:path w="172084" h="2860040">
                <a:moveTo>
                  <a:pt x="83489" y="0"/>
                </a:moveTo>
                <a:lnTo>
                  <a:pt x="0" y="0"/>
                </a:lnTo>
                <a:lnTo>
                  <a:pt x="26009" y="266014"/>
                </a:lnTo>
                <a:lnTo>
                  <a:pt x="33655" y="622020"/>
                </a:lnTo>
                <a:lnTo>
                  <a:pt x="49390" y="1056716"/>
                </a:lnTo>
                <a:lnTo>
                  <a:pt x="54635" y="1451089"/>
                </a:lnTo>
                <a:lnTo>
                  <a:pt x="70370" y="1819528"/>
                </a:lnTo>
                <a:lnTo>
                  <a:pt x="78016" y="2209800"/>
                </a:lnTo>
                <a:lnTo>
                  <a:pt x="78016" y="2567579"/>
                </a:lnTo>
                <a:lnTo>
                  <a:pt x="83489" y="2767827"/>
                </a:lnTo>
                <a:lnTo>
                  <a:pt x="83489" y="2857259"/>
                </a:lnTo>
                <a:lnTo>
                  <a:pt x="150799" y="2859500"/>
                </a:lnTo>
                <a:lnTo>
                  <a:pt x="171996" y="2448318"/>
                </a:lnTo>
                <a:lnTo>
                  <a:pt x="171996" y="2028672"/>
                </a:lnTo>
                <a:lnTo>
                  <a:pt x="166535" y="1593926"/>
                </a:lnTo>
                <a:lnTo>
                  <a:pt x="153428" y="1148499"/>
                </a:lnTo>
                <a:lnTo>
                  <a:pt x="122605" y="656259"/>
                </a:lnTo>
                <a:lnTo>
                  <a:pt x="101409" y="219227"/>
                </a:lnTo>
                <a:lnTo>
                  <a:pt x="83489" y="0"/>
                </a:lnTo>
                <a:close/>
              </a:path>
            </a:pathLst>
          </a:custGeom>
          <a:solidFill>
            <a:srgbClr val="B3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298702" y="5988592"/>
            <a:ext cx="106680" cy="213360"/>
          </a:xfrm>
          <a:custGeom>
            <a:avLst/>
            <a:gdLst/>
            <a:ahLst/>
            <a:cxnLst/>
            <a:rect l="l" t="t" r="r" b="b"/>
            <a:pathLst>
              <a:path w="106679" h="213360">
                <a:moveTo>
                  <a:pt x="91135" y="0"/>
                </a:moveTo>
                <a:lnTo>
                  <a:pt x="36271" y="119708"/>
                </a:lnTo>
                <a:lnTo>
                  <a:pt x="0" y="213155"/>
                </a:lnTo>
                <a:lnTo>
                  <a:pt x="106210" y="211381"/>
                </a:lnTo>
                <a:lnTo>
                  <a:pt x="91135" y="0"/>
                </a:lnTo>
                <a:close/>
              </a:path>
            </a:pathLst>
          </a:custGeom>
          <a:solidFill>
            <a:srgbClr val="D9D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84916" y="5274805"/>
            <a:ext cx="2951480" cy="984885"/>
          </a:xfrm>
          <a:custGeom>
            <a:avLst/>
            <a:gdLst/>
            <a:ahLst/>
            <a:cxnLst/>
            <a:rect l="l" t="t" r="r" b="b"/>
            <a:pathLst>
              <a:path w="2951479" h="984885">
                <a:moveTo>
                  <a:pt x="823061" y="982565"/>
                </a:moveTo>
                <a:lnTo>
                  <a:pt x="549592" y="982565"/>
                </a:lnTo>
                <a:lnTo>
                  <a:pt x="682523" y="984788"/>
                </a:lnTo>
                <a:lnTo>
                  <a:pt x="823061" y="982565"/>
                </a:lnTo>
                <a:close/>
              </a:path>
              <a:path w="2951479" h="984885">
                <a:moveTo>
                  <a:pt x="346138" y="0"/>
                </a:moveTo>
                <a:lnTo>
                  <a:pt x="343979" y="2235"/>
                </a:lnTo>
                <a:lnTo>
                  <a:pt x="333121" y="12903"/>
                </a:lnTo>
                <a:lnTo>
                  <a:pt x="317931" y="29832"/>
                </a:lnTo>
                <a:lnTo>
                  <a:pt x="299478" y="51181"/>
                </a:lnTo>
                <a:lnTo>
                  <a:pt x="276161" y="76987"/>
                </a:lnTo>
                <a:lnTo>
                  <a:pt x="250113" y="104571"/>
                </a:lnTo>
                <a:lnTo>
                  <a:pt x="221348" y="136626"/>
                </a:lnTo>
                <a:lnTo>
                  <a:pt x="192608" y="170434"/>
                </a:lnTo>
                <a:lnTo>
                  <a:pt x="161683" y="204711"/>
                </a:lnTo>
                <a:lnTo>
                  <a:pt x="132918" y="238963"/>
                </a:lnTo>
                <a:lnTo>
                  <a:pt x="101447" y="270573"/>
                </a:lnTo>
                <a:lnTo>
                  <a:pt x="75399" y="302602"/>
                </a:lnTo>
                <a:lnTo>
                  <a:pt x="52070" y="330640"/>
                </a:lnTo>
                <a:lnTo>
                  <a:pt x="28752" y="356006"/>
                </a:lnTo>
                <a:lnTo>
                  <a:pt x="13017" y="375150"/>
                </a:lnTo>
                <a:lnTo>
                  <a:pt x="0" y="396500"/>
                </a:lnTo>
                <a:lnTo>
                  <a:pt x="0" y="526444"/>
                </a:lnTo>
                <a:lnTo>
                  <a:pt x="2705" y="566939"/>
                </a:lnTo>
                <a:lnTo>
                  <a:pt x="4864" y="609655"/>
                </a:lnTo>
                <a:lnTo>
                  <a:pt x="7581" y="654165"/>
                </a:lnTo>
                <a:lnTo>
                  <a:pt x="15722" y="794776"/>
                </a:lnTo>
                <a:lnTo>
                  <a:pt x="15722" y="839715"/>
                </a:lnTo>
                <a:lnTo>
                  <a:pt x="20599" y="886448"/>
                </a:lnTo>
                <a:lnTo>
                  <a:pt x="20599" y="926942"/>
                </a:lnTo>
                <a:lnTo>
                  <a:pt x="23317" y="965662"/>
                </a:lnTo>
                <a:lnTo>
                  <a:pt x="36334" y="969660"/>
                </a:lnTo>
                <a:lnTo>
                  <a:pt x="75399" y="974105"/>
                </a:lnTo>
                <a:lnTo>
                  <a:pt x="424802" y="982565"/>
                </a:lnTo>
                <a:lnTo>
                  <a:pt x="968984" y="982565"/>
                </a:lnTo>
                <a:lnTo>
                  <a:pt x="1114933" y="980343"/>
                </a:lnTo>
                <a:lnTo>
                  <a:pt x="1409547" y="980343"/>
                </a:lnTo>
                <a:lnTo>
                  <a:pt x="1550060" y="978120"/>
                </a:lnTo>
                <a:lnTo>
                  <a:pt x="1680273" y="978120"/>
                </a:lnTo>
                <a:lnTo>
                  <a:pt x="2029167" y="971882"/>
                </a:lnTo>
                <a:lnTo>
                  <a:pt x="2242908" y="971882"/>
                </a:lnTo>
                <a:lnTo>
                  <a:pt x="2341702" y="969660"/>
                </a:lnTo>
                <a:lnTo>
                  <a:pt x="2943821" y="969660"/>
                </a:lnTo>
                <a:lnTo>
                  <a:pt x="2948489" y="922926"/>
                </a:lnTo>
                <a:lnTo>
                  <a:pt x="1010780" y="922926"/>
                </a:lnTo>
                <a:lnTo>
                  <a:pt x="880554" y="920704"/>
                </a:lnTo>
                <a:lnTo>
                  <a:pt x="539280" y="920704"/>
                </a:lnTo>
                <a:lnTo>
                  <a:pt x="273431" y="914483"/>
                </a:lnTo>
                <a:lnTo>
                  <a:pt x="208318" y="914483"/>
                </a:lnTo>
                <a:lnTo>
                  <a:pt x="153530" y="912261"/>
                </a:lnTo>
                <a:lnTo>
                  <a:pt x="85712" y="912261"/>
                </a:lnTo>
                <a:lnTo>
                  <a:pt x="85712" y="752506"/>
                </a:lnTo>
                <a:lnTo>
                  <a:pt x="88417" y="713786"/>
                </a:lnTo>
                <a:lnTo>
                  <a:pt x="85712" y="671517"/>
                </a:lnTo>
                <a:lnTo>
                  <a:pt x="85712" y="545571"/>
                </a:lnTo>
                <a:lnTo>
                  <a:pt x="83540" y="505076"/>
                </a:lnTo>
                <a:lnTo>
                  <a:pt x="78130" y="466805"/>
                </a:lnTo>
                <a:lnTo>
                  <a:pt x="75399" y="432549"/>
                </a:lnTo>
                <a:lnTo>
                  <a:pt x="75399" y="398722"/>
                </a:lnTo>
                <a:lnTo>
                  <a:pt x="83540" y="388039"/>
                </a:lnTo>
                <a:lnTo>
                  <a:pt x="93840" y="372910"/>
                </a:lnTo>
                <a:lnTo>
                  <a:pt x="109575" y="353782"/>
                </a:lnTo>
                <a:lnTo>
                  <a:pt x="124764" y="330640"/>
                </a:lnTo>
                <a:lnTo>
                  <a:pt x="148653" y="304825"/>
                </a:lnTo>
                <a:lnTo>
                  <a:pt x="169265" y="277241"/>
                </a:lnTo>
                <a:lnTo>
                  <a:pt x="195313" y="249656"/>
                </a:lnTo>
                <a:lnTo>
                  <a:pt x="218643" y="219837"/>
                </a:lnTo>
                <a:lnTo>
                  <a:pt x="244690" y="187794"/>
                </a:lnTo>
                <a:lnTo>
                  <a:pt x="270713" y="159765"/>
                </a:lnTo>
                <a:lnTo>
                  <a:pt x="296773" y="129946"/>
                </a:lnTo>
                <a:lnTo>
                  <a:pt x="317931" y="102349"/>
                </a:lnTo>
                <a:lnTo>
                  <a:pt x="338531" y="79209"/>
                </a:lnTo>
                <a:lnTo>
                  <a:pt x="359168" y="57861"/>
                </a:lnTo>
                <a:lnTo>
                  <a:pt x="374904" y="42735"/>
                </a:lnTo>
                <a:lnTo>
                  <a:pt x="374904" y="38722"/>
                </a:lnTo>
                <a:lnTo>
                  <a:pt x="372173" y="34277"/>
                </a:lnTo>
                <a:lnTo>
                  <a:pt x="367296" y="25819"/>
                </a:lnTo>
                <a:lnTo>
                  <a:pt x="361873" y="19138"/>
                </a:lnTo>
                <a:lnTo>
                  <a:pt x="356984" y="12903"/>
                </a:lnTo>
                <a:lnTo>
                  <a:pt x="351561" y="6692"/>
                </a:lnTo>
                <a:lnTo>
                  <a:pt x="346138" y="0"/>
                </a:lnTo>
                <a:close/>
              </a:path>
              <a:path w="2951479" h="984885">
                <a:moveTo>
                  <a:pt x="2951467" y="893116"/>
                </a:moveTo>
                <a:lnTo>
                  <a:pt x="2886341" y="893116"/>
                </a:lnTo>
                <a:lnTo>
                  <a:pt x="2839796" y="895339"/>
                </a:lnTo>
                <a:lnTo>
                  <a:pt x="2779471" y="895339"/>
                </a:lnTo>
                <a:lnTo>
                  <a:pt x="2539707" y="901578"/>
                </a:lnTo>
                <a:lnTo>
                  <a:pt x="2438298" y="901578"/>
                </a:lnTo>
                <a:lnTo>
                  <a:pt x="2331427" y="905574"/>
                </a:lnTo>
                <a:lnTo>
                  <a:pt x="2216899" y="905574"/>
                </a:lnTo>
                <a:lnTo>
                  <a:pt x="1969490" y="910038"/>
                </a:lnTo>
                <a:lnTo>
                  <a:pt x="1836547" y="914483"/>
                </a:lnTo>
                <a:lnTo>
                  <a:pt x="1698180" y="914483"/>
                </a:lnTo>
                <a:lnTo>
                  <a:pt x="1560385" y="918481"/>
                </a:lnTo>
                <a:lnTo>
                  <a:pt x="1278788" y="922926"/>
                </a:lnTo>
                <a:lnTo>
                  <a:pt x="2948489" y="922926"/>
                </a:lnTo>
                <a:lnTo>
                  <a:pt x="2951467" y="893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303503" y="2888348"/>
            <a:ext cx="1045210" cy="3633470"/>
          </a:xfrm>
          <a:custGeom>
            <a:avLst/>
            <a:gdLst/>
            <a:ahLst/>
            <a:cxnLst/>
            <a:rect l="l" t="t" r="r" b="b"/>
            <a:pathLst>
              <a:path w="1045209" h="3633470">
                <a:moveTo>
                  <a:pt x="0" y="25806"/>
                </a:moveTo>
                <a:lnTo>
                  <a:pt x="65125" y="191808"/>
                </a:lnTo>
                <a:lnTo>
                  <a:pt x="75399" y="918337"/>
                </a:lnTo>
                <a:lnTo>
                  <a:pt x="96608" y="1928558"/>
                </a:lnTo>
                <a:lnTo>
                  <a:pt x="93764" y="2831913"/>
                </a:lnTo>
                <a:lnTo>
                  <a:pt x="91135" y="3223949"/>
                </a:lnTo>
                <a:lnTo>
                  <a:pt x="132880" y="3398833"/>
                </a:lnTo>
                <a:lnTo>
                  <a:pt x="263144" y="3552362"/>
                </a:lnTo>
                <a:lnTo>
                  <a:pt x="453504" y="3622671"/>
                </a:lnTo>
                <a:lnTo>
                  <a:pt x="661797" y="3633351"/>
                </a:lnTo>
                <a:lnTo>
                  <a:pt x="872921" y="3556367"/>
                </a:lnTo>
                <a:lnTo>
                  <a:pt x="981976" y="3437105"/>
                </a:lnTo>
                <a:lnTo>
                  <a:pt x="1016292" y="3262221"/>
                </a:lnTo>
                <a:lnTo>
                  <a:pt x="1029182" y="2717097"/>
                </a:lnTo>
                <a:lnTo>
                  <a:pt x="1016292" y="1791855"/>
                </a:lnTo>
                <a:lnTo>
                  <a:pt x="1000556" y="779945"/>
                </a:lnTo>
                <a:lnTo>
                  <a:pt x="979792" y="121348"/>
                </a:lnTo>
                <a:lnTo>
                  <a:pt x="1006053" y="72415"/>
                </a:lnTo>
                <a:lnTo>
                  <a:pt x="320624" y="72415"/>
                </a:lnTo>
                <a:lnTo>
                  <a:pt x="0" y="25806"/>
                </a:lnTo>
                <a:close/>
              </a:path>
              <a:path w="1045209" h="3633470">
                <a:moveTo>
                  <a:pt x="1044917" y="0"/>
                </a:moveTo>
                <a:lnTo>
                  <a:pt x="729767" y="72415"/>
                </a:lnTo>
                <a:lnTo>
                  <a:pt x="1006053" y="72415"/>
                </a:lnTo>
                <a:lnTo>
                  <a:pt x="1044917" y="0"/>
                </a:lnTo>
                <a:close/>
              </a:path>
            </a:pathLst>
          </a:custGeom>
          <a:solidFill>
            <a:srgbClr val="A1E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428738" y="3009696"/>
            <a:ext cx="403860" cy="3307715"/>
          </a:xfrm>
          <a:custGeom>
            <a:avLst/>
            <a:gdLst/>
            <a:ahLst/>
            <a:cxnLst/>
            <a:rect l="l" t="t" r="r" b="b"/>
            <a:pathLst>
              <a:path w="403859" h="3307715">
                <a:moveTo>
                  <a:pt x="0" y="0"/>
                </a:moveTo>
                <a:lnTo>
                  <a:pt x="10490" y="55753"/>
                </a:lnTo>
                <a:lnTo>
                  <a:pt x="23380" y="243078"/>
                </a:lnTo>
                <a:lnTo>
                  <a:pt x="26225" y="796988"/>
                </a:lnTo>
                <a:lnTo>
                  <a:pt x="33654" y="1536598"/>
                </a:lnTo>
                <a:lnTo>
                  <a:pt x="33654" y="2199246"/>
                </a:lnTo>
                <a:lnTo>
                  <a:pt x="41313" y="2780869"/>
                </a:lnTo>
                <a:lnTo>
                  <a:pt x="41313" y="2989578"/>
                </a:lnTo>
                <a:lnTo>
                  <a:pt x="57048" y="3149781"/>
                </a:lnTo>
                <a:lnTo>
                  <a:pt x="75399" y="3217863"/>
                </a:lnTo>
                <a:lnTo>
                  <a:pt x="122173" y="3269042"/>
                </a:lnTo>
                <a:lnTo>
                  <a:pt x="187299" y="3296630"/>
                </a:lnTo>
                <a:lnTo>
                  <a:pt x="289153" y="3307295"/>
                </a:lnTo>
                <a:lnTo>
                  <a:pt x="137909" y="3158224"/>
                </a:lnTo>
                <a:lnTo>
                  <a:pt x="122173" y="2928165"/>
                </a:lnTo>
                <a:lnTo>
                  <a:pt x="239318" y="2810680"/>
                </a:lnTo>
                <a:lnTo>
                  <a:pt x="328269" y="2787536"/>
                </a:lnTo>
                <a:lnTo>
                  <a:pt x="403669" y="2770184"/>
                </a:lnTo>
                <a:lnTo>
                  <a:pt x="387934" y="2384361"/>
                </a:lnTo>
                <a:lnTo>
                  <a:pt x="390778" y="1538401"/>
                </a:lnTo>
                <a:lnTo>
                  <a:pt x="390778" y="643547"/>
                </a:lnTo>
                <a:lnTo>
                  <a:pt x="359308" y="51269"/>
                </a:lnTo>
                <a:lnTo>
                  <a:pt x="224243" y="44996"/>
                </a:lnTo>
                <a:lnTo>
                  <a:pt x="80429" y="25819"/>
                </a:lnTo>
                <a:lnTo>
                  <a:pt x="0" y="0"/>
                </a:lnTo>
                <a:close/>
              </a:path>
            </a:pathLst>
          </a:custGeom>
          <a:solidFill>
            <a:srgbClr val="B3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446657" y="2914154"/>
            <a:ext cx="886460" cy="3603625"/>
          </a:xfrm>
          <a:custGeom>
            <a:avLst/>
            <a:gdLst/>
            <a:ahLst/>
            <a:cxnLst/>
            <a:rect l="l" t="t" r="r" b="b"/>
            <a:pathLst>
              <a:path w="886459" h="3603625">
                <a:moveTo>
                  <a:pt x="23393" y="3377043"/>
                </a:moveTo>
                <a:lnTo>
                  <a:pt x="57480" y="3454016"/>
                </a:lnTo>
                <a:lnTo>
                  <a:pt x="159105" y="3541241"/>
                </a:lnTo>
                <a:lnTo>
                  <a:pt x="338543" y="3596864"/>
                </a:lnTo>
                <a:lnTo>
                  <a:pt x="495465" y="3603096"/>
                </a:lnTo>
                <a:lnTo>
                  <a:pt x="646277" y="3564826"/>
                </a:lnTo>
                <a:lnTo>
                  <a:pt x="784618" y="3477606"/>
                </a:lnTo>
                <a:lnTo>
                  <a:pt x="800281" y="3451793"/>
                </a:lnTo>
                <a:lnTo>
                  <a:pt x="245224" y="3451793"/>
                </a:lnTo>
                <a:lnTo>
                  <a:pt x="174853" y="3443331"/>
                </a:lnTo>
                <a:lnTo>
                  <a:pt x="86334" y="3415745"/>
                </a:lnTo>
                <a:lnTo>
                  <a:pt x="23393" y="3377043"/>
                </a:lnTo>
                <a:close/>
              </a:path>
              <a:path w="886459" h="3603625">
                <a:moveTo>
                  <a:pt x="854557" y="0"/>
                </a:moveTo>
                <a:lnTo>
                  <a:pt x="664629" y="23126"/>
                </a:lnTo>
                <a:lnTo>
                  <a:pt x="323469" y="46608"/>
                </a:lnTo>
                <a:lnTo>
                  <a:pt x="0" y="51092"/>
                </a:lnTo>
                <a:lnTo>
                  <a:pt x="78244" y="74218"/>
                </a:lnTo>
                <a:lnTo>
                  <a:pt x="208508" y="97878"/>
                </a:lnTo>
                <a:lnTo>
                  <a:pt x="440613" y="112572"/>
                </a:lnTo>
                <a:lnTo>
                  <a:pt x="445427" y="314960"/>
                </a:lnTo>
                <a:lnTo>
                  <a:pt x="450888" y="960640"/>
                </a:lnTo>
                <a:lnTo>
                  <a:pt x="450888" y="1706537"/>
                </a:lnTo>
                <a:lnTo>
                  <a:pt x="463994" y="2635669"/>
                </a:lnTo>
                <a:lnTo>
                  <a:pt x="466623" y="2872413"/>
                </a:lnTo>
                <a:lnTo>
                  <a:pt x="557758" y="2884872"/>
                </a:lnTo>
                <a:lnTo>
                  <a:pt x="664629" y="2923143"/>
                </a:lnTo>
                <a:lnTo>
                  <a:pt x="729767" y="3029945"/>
                </a:lnTo>
                <a:lnTo>
                  <a:pt x="740041" y="3166110"/>
                </a:lnTo>
                <a:lnTo>
                  <a:pt x="690638" y="3292038"/>
                </a:lnTo>
                <a:lnTo>
                  <a:pt x="596874" y="3387708"/>
                </a:lnTo>
                <a:lnTo>
                  <a:pt x="448259" y="3430443"/>
                </a:lnTo>
                <a:lnTo>
                  <a:pt x="362584" y="3445573"/>
                </a:lnTo>
                <a:lnTo>
                  <a:pt x="245224" y="3451793"/>
                </a:lnTo>
                <a:lnTo>
                  <a:pt x="800281" y="3451793"/>
                </a:lnTo>
                <a:lnTo>
                  <a:pt x="854557" y="3362344"/>
                </a:lnTo>
                <a:lnTo>
                  <a:pt x="877951" y="3187459"/>
                </a:lnTo>
                <a:lnTo>
                  <a:pt x="886028" y="2870191"/>
                </a:lnTo>
                <a:lnTo>
                  <a:pt x="862647" y="2073198"/>
                </a:lnTo>
                <a:lnTo>
                  <a:pt x="854557" y="1361643"/>
                </a:lnTo>
                <a:lnTo>
                  <a:pt x="849756" y="517525"/>
                </a:lnTo>
                <a:lnTo>
                  <a:pt x="854557" y="0"/>
                </a:lnTo>
                <a:close/>
              </a:path>
            </a:pathLst>
          </a:custGeom>
          <a:solidFill>
            <a:srgbClr val="8FCC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85786" y="3076028"/>
            <a:ext cx="221615" cy="3034665"/>
          </a:xfrm>
          <a:custGeom>
            <a:avLst/>
            <a:gdLst/>
            <a:ahLst/>
            <a:cxnLst/>
            <a:rect l="l" t="t" r="r" b="b"/>
            <a:pathLst>
              <a:path w="221615" h="3034665">
                <a:moveTo>
                  <a:pt x="0" y="0"/>
                </a:moveTo>
                <a:lnTo>
                  <a:pt x="5460" y="46786"/>
                </a:lnTo>
                <a:lnTo>
                  <a:pt x="13106" y="249161"/>
                </a:lnTo>
                <a:lnTo>
                  <a:pt x="21196" y="1050277"/>
                </a:lnTo>
                <a:lnTo>
                  <a:pt x="28841" y="1887728"/>
                </a:lnTo>
                <a:lnTo>
                  <a:pt x="28841" y="2605959"/>
                </a:lnTo>
                <a:lnTo>
                  <a:pt x="34086" y="2902327"/>
                </a:lnTo>
                <a:lnTo>
                  <a:pt x="57480" y="3034046"/>
                </a:lnTo>
                <a:lnTo>
                  <a:pt x="57480" y="2923246"/>
                </a:lnTo>
                <a:lnTo>
                  <a:pt x="104241" y="2795526"/>
                </a:lnTo>
                <a:lnTo>
                  <a:pt x="221399" y="2731441"/>
                </a:lnTo>
                <a:lnTo>
                  <a:pt x="216585" y="1721751"/>
                </a:lnTo>
                <a:lnTo>
                  <a:pt x="216585" y="837133"/>
                </a:lnTo>
                <a:lnTo>
                  <a:pt x="219214" y="343103"/>
                </a:lnTo>
                <a:lnTo>
                  <a:pt x="208279" y="27609"/>
                </a:lnTo>
                <a:lnTo>
                  <a:pt x="167195" y="20967"/>
                </a:lnTo>
                <a:lnTo>
                  <a:pt x="73215" y="14693"/>
                </a:lnTo>
                <a:lnTo>
                  <a:pt x="0" y="0"/>
                </a:lnTo>
                <a:close/>
              </a:path>
            </a:pathLst>
          </a:custGeom>
          <a:solidFill>
            <a:srgbClr val="D1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28940" y="2937281"/>
            <a:ext cx="626110" cy="3512185"/>
          </a:xfrm>
          <a:custGeom>
            <a:avLst/>
            <a:gdLst/>
            <a:ahLst/>
            <a:cxnLst/>
            <a:rect l="l" t="t" r="r" b="b"/>
            <a:pathLst>
              <a:path w="626109" h="3512185">
                <a:moveTo>
                  <a:pt x="0" y="3460718"/>
                </a:moveTo>
                <a:lnTo>
                  <a:pt x="60312" y="3492750"/>
                </a:lnTo>
                <a:lnTo>
                  <a:pt x="145999" y="3511884"/>
                </a:lnTo>
                <a:lnTo>
                  <a:pt x="265976" y="3507433"/>
                </a:lnTo>
                <a:lnTo>
                  <a:pt x="380504" y="3492750"/>
                </a:lnTo>
                <a:lnTo>
                  <a:pt x="437496" y="3466938"/>
                </a:lnTo>
                <a:lnTo>
                  <a:pt x="133096" y="3466938"/>
                </a:lnTo>
                <a:lnTo>
                  <a:pt x="62941" y="3464714"/>
                </a:lnTo>
                <a:lnTo>
                  <a:pt x="0" y="3460718"/>
                </a:lnTo>
                <a:close/>
              </a:path>
              <a:path w="626109" h="3512185">
                <a:moveTo>
                  <a:pt x="607148" y="0"/>
                </a:moveTo>
                <a:lnTo>
                  <a:pt x="453720" y="18999"/>
                </a:lnTo>
                <a:lnTo>
                  <a:pt x="367385" y="25819"/>
                </a:lnTo>
                <a:lnTo>
                  <a:pt x="349465" y="190017"/>
                </a:lnTo>
                <a:lnTo>
                  <a:pt x="365201" y="703414"/>
                </a:lnTo>
                <a:lnTo>
                  <a:pt x="375475" y="1440332"/>
                </a:lnTo>
                <a:lnTo>
                  <a:pt x="383120" y="2499512"/>
                </a:lnTo>
                <a:lnTo>
                  <a:pt x="388594" y="2868414"/>
                </a:lnTo>
                <a:lnTo>
                  <a:pt x="448259" y="2889782"/>
                </a:lnTo>
                <a:lnTo>
                  <a:pt x="518845" y="2955640"/>
                </a:lnTo>
                <a:lnTo>
                  <a:pt x="560590" y="3085566"/>
                </a:lnTo>
                <a:lnTo>
                  <a:pt x="547484" y="3192368"/>
                </a:lnTo>
                <a:lnTo>
                  <a:pt x="471639" y="3317867"/>
                </a:lnTo>
                <a:lnTo>
                  <a:pt x="359740" y="3415760"/>
                </a:lnTo>
                <a:lnTo>
                  <a:pt x="237134" y="3460718"/>
                </a:lnTo>
                <a:lnTo>
                  <a:pt x="133096" y="3466938"/>
                </a:lnTo>
                <a:lnTo>
                  <a:pt x="437496" y="3466938"/>
                </a:lnTo>
                <a:lnTo>
                  <a:pt x="479729" y="3447811"/>
                </a:lnTo>
                <a:lnTo>
                  <a:pt x="557758" y="3392618"/>
                </a:lnTo>
                <a:lnTo>
                  <a:pt x="602335" y="3300963"/>
                </a:lnTo>
                <a:lnTo>
                  <a:pt x="625729" y="3162110"/>
                </a:lnTo>
                <a:lnTo>
                  <a:pt x="625729" y="2853284"/>
                </a:lnTo>
                <a:lnTo>
                  <a:pt x="607148" y="2160866"/>
                </a:lnTo>
                <a:lnTo>
                  <a:pt x="591413" y="1261440"/>
                </a:lnTo>
                <a:lnTo>
                  <a:pt x="573493" y="485965"/>
                </a:lnTo>
                <a:lnTo>
                  <a:pt x="576326" y="70269"/>
                </a:lnTo>
                <a:lnTo>
                  <a:pt x="583755" y="25819"/>
                </a:lnTo>
                <a:lnTo>
                  <a:pt x="607148" y="0"/>
                </a:lnTo>
                <a:close/>
              </a:path>
            </a:pathLst>
          </a:custGeom>
          <a:solidFill>
            <a:srgbClr val="7DB3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24902" y="3124961"/>
            <a:ext cx="93980" cy="2787650"/>
          </a:xfrm>
          <a:custGeom>
            <a:avLst/>
            <a:gdLst/>
            <a:ahLst/>
            <a:cxnLst/>
            <a:rect l="l" t="t" r="r" b="b"/>
            <a:pathLst>
              <a:path w="93979" h="2787650">
                <a:moveTo>
                  <a:pt x="73215" y="0"/>
                </a:moveTo>
                <a:lnTo>
                  <a:pt x="0" y="0"/>
                </a:lnTo>
                <a:lnTo>
                  <a:pt x="2628" y="146989"/>
                </a:lnTo>
                <a:lnTo>
                  <a:pt x="8089" y="406742"/>
                </a:lnTo>
                <a:lnTo>
                  <a:pt x="18364" y="905611"/>
                </a:lnTo>
                <a:lnTo>
                  <a:pt x="18364" y="1451279"/>
                </a:lnTo>
                <a:lnTo>
                  <a:pt x="26009" y="1885975"/>
                </a:lnTo>
                <a:lnTo>
                  <a:pt x="26009" y="2448445"/>
                </a:lnTo>
                <a:lnTo>
                  <a:pt x="28625" y="2787087"/>
                </a:lnTo>
                <a:lnTo>
                  <a:pt x="75844" y="2727465"/>
                </a:lnTo>
                <a:lnTo>
                  <a:pt x="93764" y="2697637"/>
                </a:lnTo>
                <a:lnTo>
                  <a:pt x="86118" y="2488944"/>
                </a:lnTo>
                <a:lnTo>
                  <a:pt x="93764" y="2026589"/>
                </a:lnTo>
                <a:lnTo>
                  <a:pt x="88950" y="1514906"/>
                </a:lnTo>
                <a:lnTo>
                  <a:pt x="88950" y="1040053"/>
                </a:lnTo>
                <a:lnTo>
                  <a:pt x="91135" y="547458"/>
                </a:lnTo>
                <a:lnTo>
                  <a:pt x="73215" y="0"/>
                </a:lnTo>
                <a:close/>
              </a:path>
            </a:pathLst>
          </a:custGeom>
          <a:solidFill>
            <a:srgbClr val="E8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21511" y="3127298"/>
            <a:ext cx="49530" cy="2703830"/>
          </a:xfrm>
          <a:custGeom>
            <a:avLst/>
            <a:gdLst/>
            <a:ahLst/>
            <a:cxnLst/>
            <a:rect l="l" t="t" r="r" b="b"/>
            <a:pathLst>
              <a:path w="49529" h="2703829">
                <a:moveTo>
                  <a:pt x="0" y="0"/>
                </a:moveTo>
                <a:lnTo>
                  <a:pt x="10261" y="306527"/>
                </a:lnTo>
                <a:lnTo>
                  <a:pt x="20535" y="768832"/>
                </a:lnTo>
                <a:lnTo>
                  <a:pt x="18351" y="1163205"/>
                </a:lnTo>
                <a:lnTo>
                  <a:pt x="15735" y="1625511"/>
                </a:lnTo>
                <a:lnTo>
                  <a:pt x="20535" y="2068753"/>
                </a:lnTo>
                <a:lnTo>
                  <a:pt x="18351" y="2499066"/>
                </a:lnTo>
                <a:lnTo>
                  <a:pt x="25996" y="2703761"/>
                </a:lnTo>
                <a:lnTo>
                  <a:pt x="49390" y="2695300"/>
                </a:lnTo>
                <a:lnTo>
                  <a:pt x="36271" y="2428760"/>
                </a:lnTo>
                <a:lnTo>
                  <a:pt x="41732" y="1915223"/>
                </a:lnTo>
                <a:lnTo>
                  <a:pt x="36271" y="1431543"/>
                </a:lnTo>
                <a:lnTo>
                  <a:pt x="36271" y="694626"/>
                </a:lnTo>
                <a:lnTo>
                  <a:pt x="33654" y="151295"/>
                </a:lnTo>
                <a:lnTo>
                  <a:pt x="33654" y="1790"/>
                </a:lnTo>
                <a:lnTo>
                  <a:pt x="0" y="0"/>
                </a:lnTo>
                <a:close/>
              </a:path>
            </a:pathLst>
          </a:custGeom>
          <a:solidFill>
            <a:srgbClr val="E8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40916" y="3018307"/>
            <a:ext cx="172085" cy="2960370"/>
          </a:xfrm>
          <a:custGeom>
            <a:avLst/>
            <a:gdLst/>
            <a:ahLst/>
            <a:cxnLst/>
            <a:rect l="l" t="t" r="r" b="b"/>
            <a:pathLst>
              <a:path w="172084" h="2960370">
                <a:moveTo>
                  <a:pt x="104038" y="0"/>
                </a:moveTo>
                <a:lnTo>
                  <a:pt x="54635" y="10579"/>
                </a:lnTo>
                <a:lnTo>
                  <a:pt x="0" y="17208"/>
                </a:lnTo>
                <a:lnTo>
                  <a:pt x="18364" y="36385"/>
                </a:lnTo>
                <a:lnTo>
                  <a:pt x="33439" y="692835"/>
                </a:lnTo>
                <a:lnTo>
                  <a:pt x="54635" y="1525841"/>
                </a:lnTo>
                <a:lnTo>
                  <a:pt x="70370" y="2444292"/>
                </a:lnTo>
                <a:lnTo>
                  <a:pt x="96380" y="2834120"/>
                </a:lnTo>
                <a:lnTo>
                  <a:pt x="171780" y="2960048"/>
                </a:lnTo>
                <a:lnTo>
                  <a:pt x="166535" y="2791402"/>
                </a:lnTo>
                <a:lnTo>
                  <a:pt x="145783" y="2137257"/>
                </a:lnTo>
                <a:lnTo>
                  <a:pt x="138341" y="1372222"/>
                </a:lnTo>
                <a:lnTo>
                  <a:pt x="117144" y="748042"/>
                </a:lnTo>
                <a:lnTo>
                  <a:pt x="104038" y="217436"/>
                </a:lnTo>
                <a:lnTo>
                  <a:pt x="104038" y="0"/>
                </a:lnTo>
                <a:close/>
              </a:path>
            </a:pathLst>
          </a:custGeom>
          <a:solidFill>
            <a:srgbClr val="6E99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199248" y="2668930"/>
            <a:ext cx="1227416" cy="3873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668160" y="2707119"/>
            <a:ext cx="135255" cy="100330"/>
          </a:xfrm>
          <a:custGeom>
            <a:avLst/>
            <a:gdLst/>
            <a:ahLst/>
            <a:cxnLst/>
            <a:rect l="l" t="t" r="r" b="b"/>
            <a:pathLst>
              <a:path w="135254" h="100330">
                <a:moveTo>
                  <a:pt x="26009" y="0"/>
                </a:moveTo>
                <a:lnTo>
                  <a:pt x="7645" y="2324"/>
                </a:lnTo>
                <a:lnTo>
                  <a:pt x="0" y="12903"/>
                </a:lnTo>
                <a:lnTo>
                  <a:pt x="4813" y="32080"/>
                </a:lnTo>
                <a:lnTo>
                  <a:pt x="30822" y="64173"/>
                </a:lnTo>
                <a:lnTo>
                  <a:pt x="72783" y="89446"/>
                </a:lnTo>
                <a:lnTo>
                  <a:pt x="106438" y="100202"/>
                </a:lnTo>
                <a:lnTo>
                  <a:pt x="124802" y="100202"/>
                </a:lnTo>
                <a:lnTo>
                  <a:pt x="135064" y="91770"/>
                </a:lnTo>
                <a:lnTo>
                  <a:pt x="135064" y="74752"/>
                </a:lnTo>
                <a:lnTo>
                  <a:pt x="122174" y="57531"/>
                </a:lnTo>
                <a:lnTo>
                  <a:pt x="95948" y="34226"/>
                </a:lnTo>
                <a:lnTo>
                  <a:pt x="59664" y="12903"/>
                </a:lnTo>
                <a:lnTo>
                  <a:pt x="26009" y="0"/>
                </a:lnTo>
                <a:close/>
              </a:path>
            </a:pathLst>
          </a:custGeom>
          <a:solidFill>
            <a:srgbClr val="B3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844969" y="2898914"/>
            <a:ext cx="156845" cy="109220"/>
          </a:xfrm>
          <a:custGeom>
            <a:avLst/>
            <a:gdLst/>
            <a:ahLst/>
            <a:cxnLst/>
            <a:rect l="l" t="t" r="r" b="b"/>
            <a:pathLst>
              <a:path w="156845" h="109219">
                <a:moveTo>
                  <a:pt x="36499" y="0"/>
                </a:moveTo>
                <a:lnTo>
                  <a:pt x="0" y="23672"/>
                </a:lnTo>
                <a:lnTo>
                  <a:pt x="21208" y="46786"/>
                </a:lnTo>
                <a:lnTo>
                  <a:pt x="57480" y="77088"/>
                </a:lnTo>
                <a:lnTo>
                  <a:pt x="96608" y="100215"/>
                </a:lnTo>
                <a:lnTo>
                  <a:pt x="127634" y="108635"/>
                </a:lnTo>
                <a:lnTo>
                  <a:pt x="145999" y="108635"/>
                </a:lnTo>
                <a:lnTo>
                  <a:pt x="153644" y="104698"/>
                </a:lnTo>
                <a:lnTo>
                  <a:pt x="156273" y="97878"/>
                </a:lnTo>
                <a:lnTo>
                  <a:pt x="145999" y="72605"/>
                </a:lnTo>
                <a:lnTo>
                  <a:pt x="117144" y="42849"/>
                </a:lnTo>
                <a:lnTo>
                  <a:pt x="70599" y="15239"/>
                </a:lnTo>
                <a:lnTo>
                  <a:pt x="36499" y="0"/>
                </a:lnTo>
                <a:close/>
              </a:path>
            </a:pathLst>
          </a:custGeom>
          <a:solidFill>
            <a:srgbClr val="B3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657238" y="2745473"/>
            <a:ext cx="172085" cy="89535"/>
          </a:xfrm>
          <a:custGeom>
            <a:avLst/>
            <a:gdLst/>
            <a:ahLst/>
            <a:cxnLst/>
            <a:rect l="l" t="t" r="r" b="b"/>
            <a:pathLst>
              <a:path w="172084" h="89535">
                <a:moveTo>
                  <a:pt x="0" y="0"/>
                </a:moveTo>
                <a:lnTo>
                  <a:pt x="34302" y="51092"/>
                </a:lnTo>
                <a:lnTo>
                  <a:pt x="70586" y="72428"/>
                </a:lnTo>
                <a:lnTo>
                  <a:pt x="117360" y="87655"/>
                </a:lnTo>
                <a:lnTo>
                  <a:pt x="151460" y="89446"/>
                </a:lnTo>
                <a:lnTo>
                  <a:pt x="167195" y="89446"/>
                </a:lnTo>
                <a:lnTo>
                  <a:pt x="171996" y="79235"/>
                </a:lnTo>
                <a:lnTo>
                  <a:pt x="171996" y="76898"/>
                </a:lnTo>
                <a:lnTo>
                  <a:pt x="130251" y="76898"/>
                </a:lnTo>
                <a:lnTo>
                  <a:pt x="102057" y="72428"/>
                </a:lnTo>
                <a:lnTo>
                  <a:pt x="67970" y="59512"/>
                </a:lnTo>
                <a:lnTo>
                  <a:pt x="34302" y="36398"/>
                </a:lnTo>
                <a:lnTo>
                  <a:pt x="8293" y="12903"/>
                </a:lnTo>
                <a:lnTo>
                  <a:pt x="0" y="0"/>
                </a:lnTo>
                <a:close/>
              </a:path>
              <a:path w="172084" h="89535">
                <a:moveTo>
                  <a:pt x="164350" y="47142"/>
                </a:moveTo>
                <a:lnTo>
                  <a:pt x="161721" y="61849"/>
                </a:lnTo>
                <a:lnTo>
                  <a:pt x="148615" y="74752"/>
                </a:lnTo>
                <a:lnTo>
                  <a:pt x="130251" y="76898"/>
                </a:lnTo>
                <a:lnTo>
                  <a:pt x="171996" y="76898"/>
                </a:lnTo>
                <a:lnTo>
                  <a:pt x="171996" y="61849"/>
                </a:lnTo>
                <a:lnTo>
                  <a:pt x="164350" y="47142"/>
                </a:lnTo>
                <a:close/>
              </a:path>
            </a:pathLst>
          </a:custGeom>
          <a:solidFill>
            <a:srgbClr val="8FCC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686080" y="2720022"/>
            <a:ext cx="86360" cy="62230"/>
          </a:xfrm>
          <a:custGeom>
            <a:avLst/>
            <a:gdLst/>
            <a:ahLst/>
            <a:cxnLst/>
            <a:rect l="l" t="t" r="r" b="b"/>
            <a:pathLst>
              <a:path w="86359" h="62230">
                <a:moveTo>
                  <a:pt x="12903" y="0"/>
                </a:moveTo>
                <a:lnTo>
                  <a:pt x="5461" y="0"/>
                </a:lnTo>
                <a:lnTo>
                  <a:pt x="0" y="2324"/>
                </a:lnTo>
                <a:lnTo>
                  <a:pt x="8089" y="17030"/>
                </a:lnTo>
                <a:lnTo>
                  <a:pt x="28638" y="34239"/>
                </a:lnTo>
                <a:lnTo>
                  <a:pt x="47205" y="51269"/>
                </a:lnTo>
                <a:lnTo>
                  <a:pt x="67754" y="59689"/>
                </a:lnTo>
                <a:lnTo>
                  <a:pt x="78028" y="61849"/>
                </a:lnTo>
                <a:lnTo>
                  <a:pt x="86334" y="59689"/>
                </a:lnTo>
                <a:lnTo>
                  <a:pt x="86334" y="51269"/>
                </a:lnTo>
                <a:lnTo>
                  <a:pt x="73215" y="38353"/>
                </a:lnTo>
                <a:lnTo>
                  <a:pt x="52019" y="19176"/>
                </a:lnTo>
                <a:lnTo>
                  <a:pt x="31470" y="6273"/>
                </a:lnTo>
                <a:lnTo>
                  <a:pt x="12903" y="0"/>
                </a:lnTo>
                <a:close/>
              </a:path>
            </a:pathLst>
          </a:custGeom>
          <a:solidFill>
            <a:srgbClr val="D1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868362" y="2909671"/>
            <a:ext cx="107314" cy="78740"/>
          </a:xfrm>
          <a:custGeom>
            <a:avLst/>
            <a:gdLst/>
            <a:ahLst/>
            <a:cxnLst/>
            <a:rect l="l" t="t" r="r" b="b"/>
            <a:pathLst>
              <a:path w="107315" h="78739">
                <a:moveTo>
                  <a:pt x="0" y="0"/>
                </a:moveTo>
                <a:lnTo>
                  <a:pt x="23812" y="29756"/>
                </a:lnTo>
                <a:lnTo>
                  <a:pt x="78016" y="74752"/>
                </a:lnTo>
                <a:lnTo>
                  <a:pt x="96596" y="78701"/>
                </a:lnTo>
                <a:lnTo>
                  <a:pt x="106870" y="76542"/>
                </a:lnTo>
                <a:lnTo>
                  <a:pt x="106870" y="72428"/>
                </a:lnTo>
                <a:lnTo>
                  <a:pt x="96596" y="59512"/>
                </a:lnTo>
                <a:lnTo>
                  <a:pt x="73215" y="36029"/>
                </a:lnTo>
                <a:lnTo>
                  <a:pt x="41744" y="16852"/>
                </a:lnTo>
                <a:lnTo>
                  <a:pt x="13106" y="4483"/>
                </a:lnTo>
                <a:lnTo>
                  <a:pt x="0" y="0"/>
                </a:lnTo>
                <a:close/>
              </a:path>
            </a:pathLst>
          </a:custGeom>
          <a:solidFill>
            <a:srgbClr val="D1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853059" y="2950184"/>
            <a:ext cx="174625" cy="81280"/>
          </a:xfrm>
          <a:custGeom>
            <a:avLst/>
            <a:gdLst/>
            <a:ahLst/>
            <a:cxnLst/>
            <a:rect l="l" t="t" r="r" b="b"/>
            <a:pathLst>
              <a:path w="174625" h="81280">
                <a:moveTo>
                  <a:pt x="0" y="0"/>
                </a:moveTo>
                <a:lnTo>
                  <a:pt x="54419" y="51092"/>
                </a:lnTo>
                <a:lnTo>
                  <a:pt x="88519" y="68122"/>
                </a:lnTo>
                <a:lnTo>
                  <a:pt x="145554" y="81025"/>
                </a:lnTo>
                <a:lnTo>
                  <a:pt x="161290" y="81025"/>
                </a:lnTo>
                <a:lnTo>
                  <a:pt x="171564" y="74752"/>
                </a:lnTo>
                <a:lnTo>
                  <a:pt x="172132" y="72428"/>
                </a:lnTo>
                <a:lnTo>
                  <a:pt x="148183" y="72428"/>
                </a:lnTo>
                <a:lnTo>
                  <a:pt x="91351" y="61849"/>
                </a:lnTo>
                <a:lnTo>
                  <a:pt x="59880" y="48945"/>
                </a:lnTo>
                <a:lnTo>
                  <a:pt x="28409" y="27609"/>
                </a:lnTo>
                <a:lnTo>
                  <a:pt x="7645" y="6096"/>
                </a:lnTo>
                <a:lnTo>
                  <a:pt x="0" y="0"/>
                </a:lnTo>
                <a:close/>
              </a:path>
              <a:path w="174625" h="81280">
                <a:moveTo>
                  <a:pt x="171564" y="51092"/>
                </a:moveTo>
                <a:lnTo>
                  <a:pt x="163918" y="63995"/>
                </a:lnTo>
                <a:lnTo>
                  <a:pt x="148183" y="72428"/>
                </a:lnTo>
                <a:lnTo>
                  <a:pt x="172132" y="72428"/>
                </a:lnTo>
                <a:lnTo>
                  <a:pt x="174193" y="63995"/>
                </a:lnTo>
                <a:lnTo>
                  <a:pt x="171564" y="51092"/>
                </a:lnTo>
                <a:close/>
              </a:path>
            </a:pathLst>
          </a:custGeom>
          <a:solidFill>
            <a:srgbClr val="8FCC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95415" y="2877591"/>
            <a:ext cx="607060" cy="390525"/>
          </a:xfrm>
          <a:custGeom>
            <a:avLst/>
            <a:gdLst/>
            <a:ahLst/>
            <a:cxnLst/>
            <a:rect l="l" t="t" r="r" b="b"/>
            <a:pathLst>
              <a:path w="607059" h="390525">
                <a:moveTo>
                  <a:pt x="526173" y="0"/>
                </a:moveTo>
                <a:lnTo>
                  <a:pt x="507809" y="12903"/>
                </a:lnTo>
                <a:lnTo>
                  <a:pt x="484428" y="29756"/>
                </a:lnTo>
                <a:lnTo>
                  <a:pt x="452958" y="51269"/>
                </a:lnTo>
                <a:lnTo>
                  <a:pt x="419303" y="77076"/>
                </a:lnTo>
                <a:lnTo>
                  <a:pt x="377558" y="102349"/>
                </a:lnTo>
                <a:lnTo>
                  <a:pt x="333628" y="132105"/>
                </a:lnTo>
                <a:lnTo>
                  <a:pt x="286410" y="162051"/>
                </a:lnTo>
                <a:lnTo>
                  <a:pt x="242481" y="193954"/>
                </a:lnTo>
                <a:lnTo>
                  <a:pt x="195275" y="223888"/>
                </a:lnTo>
                <a:lnTo>
                  <a:pt x="109600" y="277304"/>
                </a:lnTo>
                <a:lnTo>
                  <a:pt x="72707" y="302590"/>
                </a:lnTo>
                <a:lnTo>
                  <a:pt x="41783" y="319976"/>
                </a:lnTo>
                <a:lnTo>
                  <a:pt x="18440" y="334670"/>
                </a:lnTo>
                <a:lnTo>
                  <a:pt x="5422" y="345249"/>
                </a:lnTo>
                <a:lnTo>
                  <a:pt x="0" y="349732"/>
                </a:lnTo>
                <a:lnTo>
                  <a:pt x="31470" y="390245"/>
                </a:lnTo>
                <a:lnTo>
                  <a:pt x="31470" y="388086"/>
                </a:lnTo>
                <a:lnTo>
                  <a:pt x="33629" y="385762"/>
                </a:lnTo>
                <a:lnTo>
                  <a:pt x="39077" y="381457"/>
                </a:lnTo>
                <a:lnTo>
                  <a:pt x="49364" y="377329"/>
                </a:lnTo>
                <a:lnTo>
                  <a:pt x="57518" y="370700"/>
                </a:lnTo>
                <a:lnTo>
                  <a:pt x="70523" y="364426"/>
                </a:lnTo>
                <a:lnTo>
                  <a:pt x="80835" y="356006"/>
                </a:lnTo>
                <a:lnTo>
                  <a:pt x="98742" y="347573"/>
                </a:lnTo>
                <a:lnTo>
                  <a:pt x="114477" y="334670"/>
                </a:lnTo>
                <a:lnTo>
                  <a:pt x="135610" y="321767"/>
                </a:lnTo>
                <a:lnTo>
                  <a:pt x="153530" y="309219"/>
                </a:lnTo>
                <a:lnTo>
                  <a:pt x="176923" y="296316"/>
                </a:lnTo>
                <a:lnTo>
                  <a:pt x="200736" y="279463"/>
                </a:lnTo>
                <a:lnTo>
                  <a:pt x="226745" y="264401"/>
                </a:lnTo>
                <a:lnTo>
                  <a:pt x="252755" y="247370"/>
                </a:lnTo>
                <a:lnTo>
                  <a:pt x="281609" y="230162"/>
                </a:lnTo>
                <a:lnTo>
                  <a:pt x="309803" y="210985"/>
                </a:lnTo>
                <a:lnTo>
                  <a:pt x="338645" y="191808"/>
                </a:lnTo>
                <a:lnTo>
                  <a:pt x="370116" y="172618"/>
                </a:lnTo>
                <a:lnTo>
                  <a:pt x="398754" y="153619"/>
                </a:lnTo>
                <a:lnTo>
                  <a:pt x="424764" y="134442"/>
                </a:lnTo>
                <a:lnTo>
                  <a:pt x="452958" y="115265"/>
                </a:lnTo>
                <a:lnTo>
                  <a:pt x="476999" y="98412"/>
                </a:lnTo>
                <a:lnTo>
                  <a:pt x="503008" y="83172"/>
                </a:lnTo>
                <a:lnTo>
                  <a:pt x="523544" y="66319"/>
                </a:lnTo>
                <a:lnTo>
                  <a:pt x="544093" y="51269"/>
                </a:lnTo>
                <a:lnTo>
                  <a:pt x="559828" y="38353"/>
                </a:lnTo>
                <a:lnTo>
                  <a:pt x="578408" y="27965"/>
                </a:lnTo>
                <a:lnTo>
                  <a:pt x="588683" y="19176"/>
                </a:lnTo>
                <a:lnTo>
                  <a:pt x="598957" y="12903"/>
                </a:lnTo>
                <a:lnTo>
                  <a:pt x="604418" y="8420"/>
                </a:lnTo>
                <a:lnTo>
                  <a:pt x="607034" y="8420"/>
                </a:lnTo>
                <a:lnTo>
                  <a:pt x="526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376615" y="3303866"/>
            <a:ext cx="89535" cy="2751455"/>
          </a:xfrm>
          <a:custGeom>
            <a:avLst/>
            <a:gdLst/>
            <a:ahLst/>
            <a:cxnLst/>
            <a:rect l="l" t="t" r="r" b="b"/>
            <a:pathLst>
              <a:path w="89534" h="2751454">
                <a:moveTo>
                  <a:pt x="0" y="0"/>
                </a:moveTo>
                <a:lnTo>
                  <a:pt x="18580" y="477545"/>
                </a:lnTo>
                <a:lnTo>
                  <a:pt x="44589" y="1316824"/>
                </a:lnTo>
                <a:lnTo>
                  <a:pt x="65138" y="2032800"/>
                </a:lnTo>
                <a:lnTo>
                  <a:pt x="60325" y="2751033"/>
                </a:lnTo>
                <a:lnTo>
                  <a:pt x="80873" y="2561468"/>
                </a:lnTo>
                <a:lnTo>
                  <a:pt x="88963" y="2073287"/>
                </a:lnTo>
                <a:lnTo>
                  <a:pt x="78244" y="1363967"/>
                </a:lnTo>
                <a:lnTo>
                  <a:pt x="39128" y="560362"/>
                </a:lnTo>
                <a:lnTo>
                  <a:pt x="0" y="0"/>
                </a:lnTo>
                <a:close/>
              </a:path>
            </a:pathLst>
          </a:custGeom>
          <a:solidFill>
            <a:srgbClr val="B8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8215">
              <a:lnSpc>
                <a:spcPts val="5230"/>
              </a:lnSpc>
            </a:pPr>
            <a:r>
              <a:rPr dirty="0" sz="4400" spc="-15"/>
              <a:t>Vulnerability </a:t>
            </a:r>
            <a:r>
              <a:rPr dirty="0" sz="4400" spc="-5"/>
              <a:t>to </a:t>
            </a:r>
            <a:r>
              <a:rPr dirty="0" sz="4400" spc="-100"/>
              <a:t>Toxic</a:t>
            </a:r>
            <a:r>
              <a:rPr dirty="0" sz="4400" spc="-114"/>
              <a:t> </a:t>
            </a:r>
            <a:r>
              <a:rPr dirty="0" sz="4400" spc="-5"/>
              <a:t>Insult</a:t>
            </a:r>
            <a:endParaRPr sz="4400"/>
          </a:p>
        </p:txBody>
      </p:sp>
      <p:sp>
        <p:nvSpPr>
          <p:cNvPr id="69" name="object 69"/>
          <p:cNvSpPr txBox="1"/>
          <p:nvPr/>
        </p:nvSpPr>
        <p:spPr>
          <a:xfrm>
            <a:off x="495300" y="717708"/>
            <a:ext cx="7657465" cy="3855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1155" indent="-300355">
              <a:lnSpc>
                <a:spcPts val="3790"/>
              </a:lnSpc>
              <a:buChar char="•"/>
              <a:tabLst>
                <a:tab pos="3937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Depends on the rate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3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proliferation</a:t>
            </a:r>
            <a:endParaRPr sz="3200">
              <a:latin typeface="Arial"/>
              <a:cs typeface="Arial"/>
            </a:endParaRPr>
          </a:p>
          <a:p>
            <a:pPr marL="351155" marR="5080" indent="-300355">
              <a:lnSpc>
                <a:spcPts val="3800"/>
              </a:lnSpc>
              <a:spcBef>
                <a:spcPts val="819"/>
              </a:spcBef>
              <a:buChar char="•"/>
              <a:tabLst>
                <a:tab pos="3937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Therefore, younger faster growing cells  are more vulnerable, i.e.,</a:t>
            </a:r>
            <a:r>
              <a:rPr dirty="0" sz="3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spermatocytes</a:t>
            </a:r>
            <a:endParaRPr sz="3200">
              <a:latin typeface="Arial"/>
              <a:cs typeface="Arial"/>
            </a:endParaRPr>
          </a:p>
          <a:p>
            <a:pPr marL="351155" marR="3683635">
              <a:lnSpc>
                <a:spcPts val="4500"/>
              </a:lnSpc>
              <a:spcBef>
                <a:spcPts val="240"/>
              </a:spcBef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neuronal stem cells,  mouse</a:t>
            </a:r>
            <a:r>
              <a:rPr dirty="0" sz="3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embryonic</a:t>
            </a:r>
            <a:endParaRPr sz="3200">
              <a:latin typeface="Arial"/>
              <a:cs typeface="Arial"/>
            </a:endParaRPr>
          </a:p>
          <a:p>
            <a:pPr marL="12700" marR="4744720">
              <a:lnSpc>
                <a:spcPts val="45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(all have</a:t>
            </a: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thinner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Membranes!?)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413" y="2284412"/>
            <a:ext cx="9018905" cy="4345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750">
              <a:latin typeface="Times New Roman"/>
              <a:cs typeface="Times New Roman"/>
            </a:endParaRPr>
          </a:p>
          <a:p>
            <a:pPr algn="ctr" marR="31242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9178" y="191299"/>
            <a:ext cx="7442200" cy="18364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000" spc="-5">
                <a:solidFill>
                  <a:srgbClr val="FFCC66"/>
                </a:solidFill>
              </a:rPr>
              <a:t>Experiments</a:t>
            </a:r>
            <a:endParaRPr sz="4000"/>
          </a:p>
          <a:p>
            <a:pPr algn="ctr" marL="12700" marR="5080">
              <a:lnSpc>
                <a:spcPct val="100000"/>
              </a:lnSpc>
            </a:pPr>
            <a:r>
              <a:rPr dirty="0" sz="4000" spc="-5">
                <a:solidFill>
                  <a:srgbClr val="FFCC66"/>
                </a:solidFill>
              </a:rPr>
              <a:t>with Human Sperm Show </a:t>
            </a:r>
            <a:r>
              <a:rPr dirty="0" sz="4000" spc="-15">
                <a:solidFill>
                  <a:srgbClr val="FFCC66"/>
                </a:solidFill>
              </a:rPr>
              <a:t>Effects  </a:t>
            </a:r>
            <a:r>
              <a:rPr dirty="0" sz="4000">
                <a:solidFill>
                  <a:srgbClr val="FFCC66"/>
                </a:solidFill>
              </a:rPr>
              <a:t>not </a:t>
            </a:r>
            <a:r>
              <a:rPr dirty="0" sz="4000" spc="-40">
                <a:solidFill>
                  <a:srgbClr val="FFCC66"/>
                </a:solidFill>
              </a:rPr>
              <a:t>Tied </a:t>
            </a:r>
            <a:r>
              <a:rPr dirty="0" sz="4000" spc="-5">
                <a:solidFill>
                  <a:srgbClr val="FFCC66"/>
                </a:solidFill>
              </a:rPr>
              <a:t>with</a:t>
            </a:r>
            <a:r>
              <a:rPr dirty="0" sz="4000" spc="-80">
                <a:solidFill>
                  <a:srgbClr val="FFCC66"/>
                </a:solidFill>
              </a:rPr>
              <a:t> </a:t>
            </a:r>
            <a:r>
              <a:rPr dirty="0" sz="4000" spc="-5">
                <a:solidFill>
                  <a:srgbClr val="FFCC66"/>
                </a:solidFill>
              </a:rPr>
              <a:t>Heating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324225" y="2476500"/>
            <a:ext cx="2495550" cy="312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5413" y="2284412"/>
            <a:ext cx="9018586" cy="4344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5100" y="2509837"/>
            <a:ext cx="391223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latin typeface="Times New Roman"/>
                <a:cs typeface="Times New Roman"/>
              </a:rPr>
              <a:t>Cell Phone</a:t>
            </a:r>
            <a:r>
              <a:rPr dirty="0" sz="3600" spc="-4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Exposed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0912" y="2590800"/>
            <a:ext cx="222758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latin typeface="Times New Roman"/>
                <a:cs typeface="Times New Roman"/>
              </a:rPr>
              <a:t>Not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Exposed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3725" y="5703887"/>
            <a:ext cx="3419475" cy="1023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248" y="0"/>
            <a:ext cx="5523230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/>
              <a:t>Presentation</a:t>
            </a:r>
            <a:r>
              <a:rPr dirty="0" sz="4400" spc="-20"/>
              <a:t> </a:t>
            </a:r>
            <a:r>
              <a:rPr dirty="0" sz="4400" spc="-5"/>
              <a:t>overview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431800"/>
            <a:ext cx="7305040" cy="645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What is cell phone</a:t>
            </a:r>
            <a:r>
              <a:rPr dirty="0" sz="2400" spc="1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radiation?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In vitro and in vivo evidence 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health</a:t>
            </a:r>
            <a:r>
              <a:rPr dirty="0" sz="2400" spc="8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impacts: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sperm damage </a:t>
            </a:r>
            <a:r>
              <a:rPr dirty="0" sz="1600" spc="-5">
                <a:solidFill>
                  <a:srgbClr val="DADBF3"/>
                </a:solidFill>
                <a:latin typeface="Arial"/>
                <a:cs typeface="Arial"/>
              </a:rPr>
              <a:t>(Aitken, </a:t>
            </a:r>
            <a:r>
              <a:rPr dirty="0" sz="1600">
                <a:solidFill>
                  <a:srgbClr val="DADBF3"/>
                </a:solidFill>
                <a:latin typeface="Arial"/>
                <a:cs typeface="Arial"/>
              </a:rPr>
              <a:t>MD,  </a:t>
            </a:r>
            <a:r>
              <a:rPr dirty="0" sz="1600" spc="-5">
                <a:solidFill>
                  <a:srgbClr val="DADBF3"/>
                </a:solidFill>
                <a:latin typeface="Arial"/>
                <a:cs typeface="Arial"/>
              </a:rPr>
              <a:t>Agarwal</a:t>
            </a:r>
            <a:r>
              <a:rPr dirty="0" sz="1600" spc="-50">
                <a:solidFill>
                  <a:srgbClr val="DADBF3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ADBF3"/>
                </a:solidFill>
                <a:latin typeface="Arial"/>
                <a:cs typeface="Arial"/>
              </a:rPr>
              <a:t>MD)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prenatal damage </a:t>
            </a:r>
            <a:r>
              <a:rPr dirty="0" sz="1800" spc="-30">
                <a:solidFill>
                  <a:srgbClr val="D1D1F0"/>
                </a:solidFill>
                <a:latin typeface="Arial"/>
                <a:cs typeface="Arial"/>
              </a:rPr>
              <a:t>(Taylor </a:t>
            </a:r>
            <a:r>
              <a:rPr dirty="0" sz="1800">
                <a:solidFill>
                  <a:srgbClr val="D1D1F0"/>
                </a:solidFill>
                <a:latin typeface="Arial"/>
                <a:cs typeface="Arial"/>
              </a:rPr>
              <a:t>MD, PhD, </a:t>
            </a:r>
            <a:r>
              <a:rPr dirty="0" sz="1800" spc="-5">
                <a:solidFill>
                  <a:srgbClr val="D1D1F0"/>
                </a:solidFill>
                <a:latin typeface="Arial"/>
                <a:cs typeface="Arial"/>
              </a:rPr>
              <a:t>Kaplan,</a:t>
            </a:r>
            <a:r>
              <a:rPr dirty="0" sz="1800" spc="4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1D1F0"/>
                </a:solidFill>
                <a:latin typeface="Arial"/>
                <a:cs typeface="Arial"/>
              </a:rPr>
              <a:t>PhD)</a:t>
            </a:r>
            <a:endParaRPr sz="1800">
              <a:latin typeface="Arial"/>
              <a:cs typeface="Arial"/>
            </a:endParaRPr>
          </a:p>
          <a:p>
            <a:pPr marL="355600" marR="16383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Neurological impacts on brain structure/function 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of 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children </a:t>
            </a:r>
            <a:r>
              <a:rPr dirty="0" sz="1800" spc="-5">
                <a:solidFill>
                  <a:srgbClr val="D1D1F0"/>
                </a:solidFill>
                <a:latin typeface="Arial"/>
                <a:cs typeface="Arial"/>
              </a:rPr>
              <a:t>(Redmayne PhD)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cancer risk and digital dementia in</a:t>
            </a:r>
            <a:r>
              <a:rPr dirty="0" sz="2400" spc="10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children?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National and local </a:t>
            </a:r>
            <a:r>
              <a:rPr dirty="0" sz="2400" spc="-10">
                <a:solidFill>
                  <a:srgbClr val="D1D1F0"/>
                </a:solidFill>
                <a:latin typeface="Arial"/>
                <a:cs typeface="Arial"/>
              </a:rPr>
              <a:t>efforts</a:t>
            </a:r>
            <a:endParaRPr sz="2400">
              <a:latin typeface="Arial"/>
              <a:cs typeface="Arial"/>
            </a:endParaRPr>
          </a:p>
          <a:p>
            <a:pPr marL="887094" marR="123825" indent="84455">
              <a:lnSpc>
                <a:spcPct val="121500"/>
              </a:lnSpc>
              <a:spcBef>
                <a:spcPts val="100"/>
              </a:spcBef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Israel Ministry 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Health, Canadian Parliament 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New laws in France, Belgium,</a:t>
            </a:r>
            <a:r>
              <a:rPr dirty="0" sz="2400" spc="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D1D1F0"/>
                </a:solidFill>
                <a:latin typeface="Arial"/>
                <a:cs typeface="Arial"/>
              </a:rPr>
              <a:t>Taiwan</a:t>
            </a:r>
            <a:endParaRPr sz="2400">
              <a:latin typeface="Arial"/>
              <a:cs typeface="Arial"/>
            </a:endParaRPr>
          </a:p>
          <a:p>
            <a:pPr marL="887094">
              <a:lnSpc>
                <a:spcPct val="100000"/>
              </a:lnSpc>
              <a:spcBef>
                <a:spcPts val="720"/>
              </a:spcBef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Berkely City</a:t>
            </a:r>
            <a:r>
              <a:rPr dirty="0" sz="2400" spc="-1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Ordinance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ts val="2760"/>
              </a:lnSpc>
            </a:pPr>
            <a:r>
              <a:rPr dirty="0" baseline="1157" sz="3600">
                <a:solidFill>
                  <a:srgbClr val="D1D1F0"/>
                </a:solidFill>
                <a:latin typeface="Arial"/>
                <a:cs typeface="Arial"/>
              </a:rPr>
              <a:t>EHT </a:t>
            </a:r>
            <a:r>
              <a:rPr dirty="0" baseline="1157" sz="3600" spc="-7">
                <a:solidFill>
                  <a:srgbClr val="D1D1F0"/>
                </a:solidFill>
                <a:latin typeface="Arial"/>
                <a:cs typeface="Arial"/>
              </a:rPr>
              <a:t>Advice from </a:t>
            </a:r>
            <a:r>
              <a:rPr dirty="0" baseline="1157" sz="3600">
                <a:solidFill>
                  <a:srgbClr val="D1D1F0"/>
                </a:solidFill>
                <a:latin typeface="Arial"/>
                <a:cs typeface="Arial"/>
              </a:rPr>
              <a:t>Expert </a:t>
            </a:r>
            <a:r>
              <a:rPr dirty="0" baseline="1157" sz="3600" spc="-7">
                <a:solidFill>
                  <a:srgbClr val="D1D1F0"/>
                </a:solidFill>
                <a:latin typeface="Arial"/>
                <a:cs typeface="Arial"/>
              </a:rPr>
              <a:t>Groups About How to</a:t>
            </a:r>
            <a:r>
              <a:rPr dirty="0" baseline="1157" sz="3600" spc="-419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baseline="1157" sz="3600" spc="-150">
                <a:solidFill>
                  <a:srgbClr val="D1D1F0"/>
                </a:solidFill>
                <a:latin typeface="Arial"/>
                <a:cs typeface="Arial"/>
              </a:rPr>
              <a:t>Protec</a:t>
            </a:r>
            <a:r>
              <a:rPr dirty="0" sz="1400" spc="-100">
                <a:latin typeface="Arial"/>
                <a:cs typeface="Arial"/>
              </a:rPr>
              <a:t>2</a:t>
            </a:r>
            <a:r>
              <a:rPr dirty="0" baseline="1157" sz="3600" spc="-150">
                <a:solidFill>
                  <a:srgbClr val="D1D1F0"/>
                </a:solidFill>
                <a:latin typeface="Arial"/>
                <a:cs typeface="Arial"/>
              </a:rPr>
              <a:t>t  </a:t>
            </a:r>
            <a:r>
              <a:rPr dirty="0" sz="2400" spc="-30">
                <a:solidFill>
                  <a:srgbClr val="D1D1F0"/>
                </a:solidFill>
                <a:latin typeface="Arial"/>
                <a:cs typeface="Arial"/>
              </a:rPr>
              <a:t>Yourself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and </a:t>
            </a:r>
            <a:r>
              <a:rPr dirty="0" sz="2400" spc="-60">
                <a:solidFill>
                  <a:srgbClr val="D1D1F0"/>
                </a:solidFill>
                <a:latin typeface="Arial"/>
                <a:cs typeface="Arial"/>
              </a:rPr>
              <a:t>Your</a:t>
            </a:r>
            <a:r>
              <a:rPr dirty="0" sz="2400" spc="-5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Family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0"/>
            <a:ext cx="2667000" cy="226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3400" y="4191000"/>
            <a:ext cx="2895600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8025" y="57150"/>
            <a:ext cx="6784975" cy="6675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400">
              <a:latin typeface="Times New Roman"/>
              <a:cs typeface="Times New Roman"/>
            </a:endParaRPr>
          </a:p>
          <a:p>
            <a:pPr marL="1539875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8025" y="57150"/>
            <a:ext cx="6784975" cy="6675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" y="1525371"/>
            <a:ext cx="1275080" cy="82994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dirty="0" sz="1800" spc="-5" i="1">
                <a:solidFill>
                  <a:srgbClr val="FFCC66"/>
                </a:solidFill>
                <a:latin typeface="Arial"/>
                <a:cs typeface="Arial"/>
              </a:rPr>
              <a:t>Laureate  Professor  John</a:t>
            </a:r>
            <a:r>
              <a:rPr dirty="0" sz="1800" spc="370" i="1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CC66"/>
                </a:solidFill>
                <a:latin typeface="Arial"/>
                <a:cs typeface="Arial"/>
              </a:rPr>
              <a:t>Aitken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" y="2616931"/>
            <a:ext cx="1652270" cy="220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</a:pP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Cell Phone  Exposed  Sperm  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Sign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i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f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i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ca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n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FFCC66"/>
                </a:solidFill>
                <a:latin typeface="Arial"/>
                <a:cs typeface="Arial"/>
              </a:rPr>
              <a:t>y </a:t>
            </a:r>
            <a:r>
              <a:rPr dirty="0" sz="240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Reduced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400">
                <a:solidFill>
                  <a:srgbClr val="FFCC66"/>
                </a:solidFill>
                <a:latin typeface="Arial"/>
                <a:cs typeface="Arial"/>
              </a:rPr>
              <a:t>&amp;</a:t>
            </a:r>
            <a:r>
              <a:rPr dirty="0" sz="2400" spc="-7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Damaged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6167437"/>
            <a:ext cx="1978025" cy="593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4652962"/>
            <a:ext cx="2895600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04" rIns="0" bIns="0" rtlCol="0" vert="horz">
            <a:spAutoFit/>
          </a:bodyPr>
          <a:lstStyle/>
          <a:p>
            <a:pPr marL="1932305" marR="5080" indent="-902335">
              <a:lnSpc>
                <a:spcPts val="4300"/>
              </a:lnSpc>
            </a:pPr>
            <a:r>
              <a:rPr dirty="0" sz="3600" spc="-5">
                <a:solidFill>
                  <a:srgbClr val="000000"/>
                </a:solidFill>
              </a:rPr>
              <a:t>Heavier Cell Phone Users Have  Reduced Sperm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Count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747171" y="1835785"/>
            <a:ext cx="5356860" cy="2840355"/>
          </a:xfrm>
          <a:custGeom>
            <a:avLst/>
            <a:gdLst/>
            <a:ahLst/>
            <a:cxnLst/>
            <a:rect l="l" t="t" r="r" b="b"/>
            <a:pathLst>
              <a:path w="5356860" h="2840354">
                <a:moveTo>
                  <a:pt x="0" y="0"/>
                </a:moveTo>
                <a:lnTo>
                  <a:pt x="5356829" y="0"/>
                </a:lnTo>
                <a:lnTo>
                  <a:pt x="5356829" y="2840050"/>
                </a:lnTo>
                <a:lnTo>
                  <a:pt x="0" y="2840050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8696" y="4392701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8696" y="4109554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8696" y="3824262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8696" y="3538956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8696" y="3255810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8696" y="2972676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8696" y="2687370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8696" y="2402065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8696" y="2118931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8696" y="1835784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7171" y="1835784"/>
            <a:ext cx="5356860" cy="2840355"/>
          </a:xfrm>
          <a:custGeom>
            <a:avLst/>
            <a:gdLst/>
            <a:ahLst/>
            <a:cxnLst/>
            <a:rect l="l" t="t" r="r" b="b"/>
            <a:pathLst>
              <a:path w="5356860" h="2840354">
                <a:moveTo>
                  <a:pt x="0" y="0"/>
                </a:moveTo>
                <a:lnTo>
                  <a:pt x="5356826" y="0"/>
                </a:lnTo>
                <a:lnTo>
                  <a:pt x="5356826" y="2840048"/>
                </a:lnTo>
                <a:lnTo>
                  <a:pt x="0" y="284004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292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8551" y="2233485"/>
            <a:ext cx="537210" cy="2442845"/>
          </a:xfrm>
          <a:custGeom>
            <a:avLst/>
            <a:gdLst/>
            <a:ahLst/>
            <a:cxnLst/>
            <a:rect l="l" t="t" r="r" b="b"/>
            <a:pathLst>
              <a:path w="537210" h="2442845">
                <a:moveTo>
                  <a:pt x="0" y="0"/>
                </a:moveTo>
                <a:lnTo>
                  <a:pt x="537208" y="0"/>
                </a:lnTo>
                <a:lnTo>
                  <a:pt x="537208" y="2442349"/>
                </a:lnTo>
                <a:lnTo>
                  <a:pt x="0" y="2442349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8551" y="2233485"/>
            <a:ext cx="537210" cy="2442845"/>
          </a:xfrm>
          <a:custGeom>
            <a:avLst/>
            <a:gdLst/>
            <a:ahLst/>
            <a:cxnLst/>
            <a:rect l="l" t="t" r="r" b="b"/>
            <a:pathLst>
              <a:path w="537210" h="2442845">
                <a:moveTo>
                  <a:pt x="0" y="0"/>
                </a:moveTo>
                <a:lnTo>
                  <a:pt x="537208" y="0"/>
                </a:lnTo>
                <a:lnTo>
                  <a:pt x="537208" y="2442348"/>
                </a:lnTo>
                <a:lnTo>
                  <a:pt x="0" y="244234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86990" y="2713304"/>
            <a:ext cx="537210" cy="1962785"/>
          </a:xfrm>
          <a:custGeom>
            <a:avLst/>
            <a:gdLst/>
            <a:ahLst/>
            <a:cxnLst/>
            <a:rect l="l" t="t" r="r" b="b"/>
            <a:pathLst>
              <a:path w="537210" h="1962785">
                <a:moveTo>
                  <a:pt x="0" y="0"/>
                </a:moveTo>
                <a:lnTo>
                  <a:pt x="537210" y="0"/>
                </a:lnTo>
                <a:lnTo>
                  <a:pt x="537210" y="1962530"/>
                </a:lnTo>
                <a:lnTo>
                  <a:pt x="0" y="1962530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86990" y="2713304"/>
            <a:ext cx="537210" cy="1962785"/>
          </a:xfrm>
          <a:custGeom>
            <a:avLst/>
            <a:gdLst/>
            <a:ahLst/>
            <a:cxnLst/>
            <a:rect l="l" t="t" r="r" b="b"/>
            <a:pathLst>
              <a:path w="537210" h="1962785">
                <a:moveTo>
                  <a:pt x="0" y="0"/>
                </a:moveTo>
                <a:lnTo>
                  <a:pt x="537208" y="0"/>
                </a:lnTo>
                <a:lnTo>
                  <a:pt x="537208" y="1962528"/>
                </a:lnTo>
                <a:lnTo>
                  <a:pt x="0" y="196252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26967" y="3000768"/>
            <a:ext cx="535940" cy="1675130"/>
          </a:xfrm>
          <a:custGeom>
            <a:avLst/>
            <a:gdLst/>
            <a:ahLst/>
            <a:cxnLst/>
            <a:rect l="l" t="t" r="r" b="b"/>
            <a:pathLst>
              <a:path w="535939" h="1675129">
                <a:moveTo>
                  <a:pt x="0" y="0"/>
                </a:moveTo>
                <a:lnTo>
                  <a:pt x="535673" y="0"/>
                </a:lnTo>
                <a:lnTo>
                  <a:pt x="535673" y="1675066"/>
                </a:lnTo>
                <a:lnTo>
                  <a:pt x="0" y="1675066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26967" y="3000768"/>
            <a:ext cx="535940" cy="1675130"/>
          </a:xfrm>
          <a:custGeom>
            <a:avLst/>
            <a:gdLst/>
            <a:ahLst/>
            <a:cxnLst/>
            <a:rect l="l" t="t" r="r" b="b"/>
            <a:pathLst>
              <a:path w="535939" h="1675129">
                <a:moveTo>
                  <a:pt x="0" y="0"/>
                </a:moveTo>
                <a:lnTo>
                  <a:pt x="535682" y="0"/>
                </a:lnTo>
                <a:lnTo>
                  <a:pt x="535682" y="1675068"/>
                </a:lnTo>
                <a:lnTo>
                  <a:pt x="0" y="167506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65407" y="3247174"/>
            <a:ext cx="535940" cy="1428750"/>
          </a:xfrm>
          <a:custGeom>
            <a:avLst/>
            <a:gdLst/>
            <a:ahLst/>
            <a:cxnLst/>
            <a:rect l="l" t="t" r="r" b="b"/>
            <a:pathLst>
              <a:path w="535939" h="1428750">
                <a:moveTo>
                  <a:pt x="0" y="0"/>
                </a:moveTo>
                <a:lnTo>
                  <a:pt x="535685" y="0"/>
                </a:lnTo>
                <a:lnTo>
                  <a:pt x="535685" y="1428661"/>
                </a:lnTo>
                <a:lnTo>
                  <a:pt x="0" y="1428661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65407" y="3247174"/>
            <a:ext cx="535940" cy="1428750"/>
          </a:xfrm>
          <a:custGeom>
            <a:avLst/>
            <a:gdLst/>
            <a:ahLst/>
            <a:cxnLst/>
            <a:rect l="l" t="t" r="r" b="b"/>
            <a:pathLst>
              <a:path w="535939" h="1428750">
                <a:moveTo>
                  <a:pt x="0" y="0"/>
                </a:moveTo>
                <a:lnTo>
                  <a:pt x="535682" y="0"/>
                </a:lnTo>
                <a:lnTo>
                  <a:pt x="535682" y="1428668"/>
                </a:lnTo>
                <a:lnTo>
                  <a:pt x="0" y="142866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8696" y="1835784"/>
            <a:ext cx="1905" cy="2840355"/>
          </a:xfrm>
          <a:custGeom>
            <a:avLst/>
            <a:gdLst/>
            <a:ahLst/>
            <a:cxnLst/>
            <a:rect l="l" t="t" r="r" b="b"/>
            <a:pathLst>
              <a:path w="1904" h="2840354">
                <a:moveTo>
                  <a:pt x="0" y="0"/>
                </a:moveTo>
                <a:lnTo>
                  <a:pt x="1526" y="284004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9016" y="4675835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9016" y="4392701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9016" y="4109554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9016" y="3824262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9016" y="3538956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9016" y="3255810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9016" y="2972676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9016" y="2687370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09016" y="2402065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9016" y="2118931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9016" y="1835784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8696" y="4675835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8696" y="4675836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4" h="56514">
                <a:moveTo>
                  <a:pt x="0" y="56195"/>
                </a:moveTo>
                <a:lnTo>
                  <a:pt x="152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87143" y="4675836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5" h="56514">
                <a:moveTo>
                  <a:pt x="0" y="56195"/>
                </a:moveTo>
                <a:lnTo>
                  <a:pt x="152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27107" y="4675836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4" h="56514">
                <a:moveTo>
                  <a:pt x="0" y="56195"/>
                </a:moveTo>
                <a:lnTo>
                  <a:pt x="152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764023" y="4675836"/>
            <a:ext cx="3175" cy="56515"/>
          </a:xfrm>
          <a:custGeom>
            <a:avLst/>
            <a:gdLst/>
            <a:ahLst/>
            <a:cxnLst/>
            <a:rect l="l" t="t" r="r" b="b"/>
            <a:pathLst>
              <a:path w="3175" h="56514">
                <a:moveTo>
                  <a:pt x="0" y="56195"/>
                </a:moveTo>
                <a:lnTo>
                  <a:pt x="3052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04000" y="4675836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4" h="56514">
                <a:moveTo>
                  <a:pt x="0" y="56195"/>
                </a:moveTo>
                <a:lnTo>
                  <a:pt x="152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053438" y="4807686"/>
            <a:ext cx="788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No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30830" y="4805527"/>
            <a:ext cx="909319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&lt;2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h/day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84675" y="4801196"/>
            <a:ext cx="7118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2h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-5">
                <a:latin typeface="Arial"/>
                <a:cs typeface="Arial"/>
              </a:rPr>
              <a:t>da</a:t>
            </a: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16880" y="4807686"/>
            <a:ext cx="909319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&gt;4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h/day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4500" y="1600200"/>
            <a:ext cx="440690" cy="311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latin typeface="Arial"/>
                <a:cs typeface="Arial"/>
              </a:rPr>
              <a:t>Millions/ml</a:t>
            </a:r>
            <a:endParaRPr sz="700">
              <a:latin typeface="Arial"/>
              <a:cs typeface="Arial"/>
            </a:endParaRPr>
          </a:p>
          <a:p>
            <a:pPr algn="ctr" marR="231140">
              <a:lnSpc>
                <a:spcPct val="100000"/>
              </a:lnSpc>
              <a:spcBef>
                <a:spcPts val="229"/>
              </a:spcBef>
            </a:pPr>
            <a:r>
              <a:rPr dirty="0" sz="800" spc="-5">
                <a:latin typeface="Arial"/>
                <a:cs typeface="Arial"/>
              </a:rPr>
              <a:t>100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90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70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60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15938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8191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16200" y="5675312"/>
            <a:ext cx="6390640" cy="680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Agarawal, Cleveland Clinic, 2008; and  seven other</a:t>
            </a:r>
            <a:r>
              <a:rPr dirty="0" sz="1800" spc="75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studies</a:t>
            </a:r>
            <a:endParaRPr sz="1800">
              <a:latin typeface="Arial"/>
              <a:cs typeface="Arial"/>
            </a:endParaRPr>
          </a:p>
          <a:p>
            <a:pPr marL="1882775">
              <a:lnSpc>
                <a:spcPct val="100000"/>
              </a:lnSpc>
              <a:spcBef>
                <a:spcPts val="950"/>
              </a:spcBef>
            </a:pPr>
            <a:r>
              <a:rPr dirty="0" sz="1800" spc="-5">
                <a:latin typeface="Arial"/>
                <a:cs typeface="Arial"/>
                <a:hlinkClick r:id="rId3"/>
              </a:rPr>
              <a:t>www.environmentalhealthtrust.org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98975" y="6330950"/>
            <a:ext cx="3441700" cy="0"/>
          </a:xfrm>
          <a:custGeom>
            <a:avLst/>
            <a:gdLst/>
            <a:ahLst/>
            <a:cxnLst/>
            <a:rect l="l" t="t" r="r" b="b"/>
            <a:pathLst>
              <a:path w="3441700" h="0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283325" y="2520950"/>
            <a:ext cx="2322512" cy="294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1442" rIns="0" bIns="0" rtlCol="0" vert="horz">
            <a:spAutoFit/>
          </a:bodyPr>
          <a:lstStyle/>
          <a:p>
            <a:pPr marL="2006600">
              <a:lnSpc>
                <a:spcPct val="100000"/>
              </a:lnSpc>
            </a:pP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Wifi damages</a:t>
            </a:r>
            <a:r>
              <a:rPr dirty="0" sz="3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Sperm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36662"/>
            <a:ext cx="9144000" cy="401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5225732"/>
            <a:ext cx="56769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i="1">
                <a:solidFill>
                  <a:srgbClr val="FFCC66"/>
                </a:solidFill>
                <a:latin typeface="Times New Roman"/>
                <a:cs typeface="Times New Roman"/>
              </a:rPr>
              <a:t>Avendano. </a:t>
            </a:r>
            <a:r>
              <a:rPr dirty="0" sz="1800" spc="-5" i="1">
                <a:solidFill>
                  <a:srgbClr val="FFCC66"/>
                </a:solidFill>
                <a:latin typeface="Times New Roman"/>
                <a:cs typeface="Times New Roman"/>
              </a:rPr>
              <a:t>Laptop </a:t>
            </a:r>
            <a:r>
              <a:rPr dirty="0" sz="1800" i="1">
                <a:solidFill>
                  <a:srgbClr val="FFCC66"/>
                </a:solidFill>
                <a:latin typeface="Times New Roman"/>
                <a:cs typeface="Times New Roman"/>
              </a:rPr>
              <a:t>usage and </a:t>
            </a:r>
            <a:r>
              <a:rPr dirty="0" sz="1800" spc="-5" i="1">
                <a:solidFill>
                  <a:srgbClr val="FFCC66"/>
                </a:solidFill>
                <a:latin typeface="Times New Roman"/>
                <a:cs typeface="Times New Roman"/>
              </a:rPr>
              <a:t>sperm </a:t>
            </a:r>
            <a:r>
              <a:rPr dirty="0" sz="1800" spc="-15" i="1">
                <a:solidFill>
                  <a:srgbClr val="FFCC66"/>
                </a:solidFill>
                <a:latin typeface="Times New Roman"/>
                <a:cs typeface="Times New Roman"/>
              </a:rPr>
              <a:t>quality. </a:t>
            </a:r>
            <a:r>
              <a:rPr dirty="0" sz="1800" spc="-5" i="1">
                <a:solidFill>
                  <a:srgbClr val="FFCC66"/>
                </a:solidFill>
                <a:latin typeface="Times New Roman"/>
                <a:cs typeface="Times New Roman"/>
              </a:rPr>
              <a:t>Fertil Steril</a:t>
            </a:r>
            <a:r>
              <a:rPr dirty="0" sz="1800" spc="30" i="1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CC66"/>
                </a:solidFill>
                <a:latin typeface="Times New Roman"/>
                <a:cs typeface="Times New Roman"/>
              </a:rPr>
              <a:t>2012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0"/>
            <a:ext cx="8877300" cy="605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540" y="6098857"/>
            <a:ext cx="2334260" cy="4197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>
              <a:lnSpc>
                <a:spcPts val="1850"/>
              </a:lnSpc>
            </a:pP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Hamada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et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al.,</a:t>
            </a:r>
            <a:r>
              <a:rPr dirty="0" sz="180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00"/>
                </a:solidFill>
                <a:latin typeface="Arial"/>
                <a:cs typeface="Arial"/>
              </a:rPr>
              <a:t>2011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782" rIns="0" bIns="0" rtlCol="0" vert="horz">
            <a:spAutoFit/>
          </a:bodyPr>
          <a:lstStyle/>
          <a:p>
            <a:pPr marL="5461635">
              <a:lnSpc>
                <a:spcPct val="100000"/>
              </a:lnSpc>
            </a:pPr>
            <a:r>
              <a:rPr dirty="0" sz="1800" spc="-30" b="1">
                <a:solidFill>
                  <a:srgbClr val="000000"/>
                </a:solidFill>
                <a:latin typeface="Arial"/>
                <a:cs typeface="Arial"/>
              </a:rPr>
              <a:t>Toxic</a:t>
            </a:r>
            <a:r>
              <a:rPr dirty="0" sz="1800" spc="-7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00"/>
                </a:solidFill>
                <a:latin typeface="Arial"/>
                <a:cs typeface="Arial"/>
              </a:rPr>
              <a:t>chemicals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100"/>
            <a:ext cx="9144000" cy="567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540" y="6294120"/>
            <a:ext cx="3007360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  <a:p>
            <a:pPr marL="1015365">
              <a:lnSpc>
                <a:spcPct val="100000"/>
              </a:lnSpc>
              <a:spcBef>
                <a:spcPts val="20"/>
              </a:spcBef>
            </a:pP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Hamada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et al,</a:t>
            </a:r>
            <a:r>
              <a:rPr dirty="0" sz="1800" spc="-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00"/>
                </a:solidFill>
                <a:latin typeface="Arial"/>
                <a:cs typeface="Arial"/>
              </a:rPr>
              <a:t>2011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3688" y="378777"/>
            <a:ext cx="6529070" cy="9588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780" marR="5080" indent="-1275715">
              <a:lnSpc>
                <a:spcPts val="3800"/>
              </a:lnSpc>
            </a:pP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Adult Rat Testes Before and After  Cell Phone</a:t>
            </a:r>
            <a:r>
              <a:rPr dirty="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Exposure</a:t>
            </a:r>
          </a:p>
        </p:txBody>
      </p:sp>
      <p:sp>
        <p:nvSpPr>
          <p:cNvPr id="4" name="object 4"/>
          <p:cNvSpPr/>
          <p:nvPr/>
        </p:nvSpPr>
        <p:spPr>
          <a:xfrm>
            <a:off x="4643437" y="2133600"/>
            <a:ext cx="3832225" cy="2808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8937" y="2133600"/>
            <a:ext cx="3751262" cy="280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78852" y="1530032"/>
            <a:ext cx="2363470" cy="421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dirty="0" sz="27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35" b="1">
                <a:solidFill>
                  <a:srgbClr val="FFFFFF"/>
                </a:solidFill>
                <a:latin typeface="Arial"/>
                <a:cs typeface="Arial"/>
              </a:rPr>
              <a:t>Testes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1465" y="1549082"/>
            <a:ext cx="2725420" cy="421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5" b="1">
                <a:solidFill>
                  <a:srgbClr val="FFFFFF"/>
                </a:solidFill>
                <a:latin typeface="Arial"/>
                <a:cs typeface="Arial"/>
              </a:rPr>
              <a:t>Damaged</a:t>
            </a:r>
            <a:r>
              <a:rPr dirty="0" sz="27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35" b="1">
                <a:solidFill>
                  <a:srgbClr val="FFFFFF"/>
                </a:solidFill>
                <a:latin typeface="Arial"/>
                <a:cs typeface="Arial"/>
              </a:rPr>
              <a:t>Testes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677" y="5361622"/>
            <a:ext cx="5796280" cy="106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4170" marR="5080">
              <a:lnSpc>
                <a:spcPts val="21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All groups were exposed to the same electromagnetic  frequency for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15, 30,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 60 min daily for two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5"/>
              </a:rPr>
              <a:t>http://www.ncbi.nlm.nih.gov/pmc/articles/PMC3400170/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252" rIns="0" bIns="0" rtlCol="0" vert="horz">
            <a:spAutoFit/>
          </a:bodyPr>
          <a:lstStyle/>
          <a:p>
            <a:pPr marL="1080135" marR="5080" indent="-69850">
              <a:lnSpc>
                <a:spcPts val="33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Prenatal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exposure to EMF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affects the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hippocampus and cerebellum of rats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6536" y="1088910"/>
            <a:ext cx="5368899" cy="3547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9927" y="2682557"/>
            <a:ext cx="7118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4927" y="2538095"/>
            <a:ext cx="890269" cy="551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3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900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Mz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exposed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127" y="4759007"/>
            <a:ext cx="8444230" cy="137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Arrows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point to condensed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cells.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DG, dentate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gyrus; 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V,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ventricle;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cornu ammonis; DG, dentate gyrus;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gc,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granular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250">
              <a:latin typeface="Times New Roman"/>
              <a:cs typeface="Times New Roman"/>
            </a:endParaRPr>
          </a:p>
          <a:p>
            <a:pPr marL="228600" marR="441959">
              <a:lnSpc>
                <a:spcPct val="100000"/>
              </a:lnSpc>
              <a:tabLst>
                <a:tab pos="532511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Prenatal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EMF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exposure caused lower numbers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granule cells in the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dentate gyrus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the rats. (Odaci et 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al,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2008,	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http://www.ncbi.nlm.nih.gov/pubmed/18761003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389" y="2034857"/>
            <a:ext cx="7508240" cy="3053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41069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Hugh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S.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Taylor,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M.D., Chair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Obstetrics, Gynecology and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Reproductive Sciences,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Yale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have shown that behavioral problems in mice that resemble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ADHD are caused by cell phone exposure in the</a:t>
            </a:r>
            <a:r>
              <a:rPr dirty="0" sz="20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womb.</a:t>
            </a:r>
            <a:endParaRPr sz="2000">
              <a:latin typeface="Arial"/>
              <a:cs typeface="Arial"/>
            </a:endParaRPr>
          </a:p>
          <a:p>
            <a:pPr marL="355600" marR="35306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The rise in behavioral disorders in human children may be in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due to fetal cellular telephone irradiation</a:t>
            </a:r>
            <a:r>
              <a:rPr dirty="0" sz="2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exposure.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http://www.ncbi.nlm.nih.gov/pubmed/22428084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2290" y="306070"/>
            <a:ext cx="7329805" cy="13804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Fetal radiofrequency radiation exposure  from cellular telephones affects  neurodevelopment and behavior in mice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739" rIns="0" bIns="0" rtlCol="0" vert="horz">
            <a:spAutoFit/>
          </a:bodyPr>
          <a:lstStyle/>
          <a:p>
            <a:pPr marL="1859914" marR="5080" indent="-1254760">
              <a:lnSpc>
                <a:spcPts val="33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1.8 GHz radiation reduces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cilial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frequency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(mucus clearance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capacity)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9902" y="1374114"/>
            <a:ext cx="5630456" cy="2648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9240" y="4411345"/>
            <a:ext cx="8462010" cy="142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8775" indent="-285750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Human mucosal cells in vitro (In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al,</a:t>
            </a:r>
            <a:r>
              <a:rPr dirty="0" sz="20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2012)</a:t>
            </a:r>
            <a:endParaRPr sz="2000">
              <a:latin typeface="Arial"/>
              <a:cs typeface="Arial"/>
            </a:endParaRPr>
          </a:p>
          <a:p>
            <a:pPr marL="358775" indent="-285750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Associated with increased enzyme protein kinase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C,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that digests</a:t>
            </a:r>
            <a:r>
              <a:rPr dirty="0" sz="20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endParaRPr sz="2000">
              <a:latin typeface="Arial"/>
              <a:cs typeface="Arial"/>
            </a:endParaRPr>
          </a:p>
          <a:p>
            <a:pPr marL="358775" indent="-285750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Reduced ciliary beat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http://www.ncbi.nlm.nih.gov/pubmed/</a:t>
            </a:r>
            <a:r>
              <a:rPr dirty="0" sz="1800" spc="-5" u="sng">
                <a:solidFill>
                  <a:srgbClr val="3C8C93"/>
                </a:solidFill>
                <a:latin typeface="Arial"/>
                <a:cs typeface="Arial"/>
                <a:hlinkClick r:id="rId4"/>
              </a:rPr>
              <a:t>23060235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92250" marR="5080" indent="-910590">
              <a:lnSpc>
                <a:spcPts val="5100"/>
              </a:lnSpc>
            </a:pPr>
            <a:r>
              <a:rPr dirty="0" sz="4300" spc="-5"/>
              <a:t>Digital Dementia Diagnosed in  South Korean</a:t>
            </a:r>
            <a:r>
              <a:rPr dirty="0" sz="4300" spc="-15"/>
              <a:t> </a:t>
            </a:r>
            <a:r>
              <a:rPr dirty="0" sz="4300" spc="-5"/>
              <a:t>Children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381952" y="1403032"/>
            <a:ext cx="8178165" cy="1847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55"/>
              </a:lnSpc>
            </a:pPr>
            <a:r>
              <a:rPr dirty="0" sz="2400" spc="-550">
                <a:solidFill>
                  <a:srgbClr val="F2F2F2"/>
                </a:solidFill>
                <a:latin typeface="Wingdings"/>
                <a:cs typeface="Wingdings"/>
              </a:rPr>
              <a:t></a:t>
            </a:r>
            <a:r>
              <a:rPr dirty="0" sz="2400" spc="-550">
                <a:solidFill>
                  <a:srgbClr val="F2F2F2"/>
                </a:solidFill>
                <a:latin typeface="Times New Roman"/>
                <a:cs typeface="Times New Roman"/>
              </a:rPr>
              <a:t>              </a:t>
            </a: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Characterized </a:t>
            </a:r>
            <a:r>
              <a:rPr dirty="0" sz="2400">
                <a:solidFill>
                  <a:srgbClr val="F2F2F2"/>
                </a:solidFill>
                <a:latin typeface="Arial"/>
                <a:cs typeface="Arial"/>
              </a:rPr>
              <a:t>by: </a:t>
            </a: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memory </a:t>
            </a:r>
            <a:r>
              <a:rPr dirty="0" sz="2400">
                <a:solidFill>
                  <a:srgbClr val="F2F2F2"/>
                </a:solidFill>
                <a:latin typeface="Arial"/>
                <a:cs typeface="Arial"/>
              </a:rPr>
              <a:t>loss, </a:t>
            </a: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attention disorders, lack</a:t>
            </a:r>
            <a:r>
              <a:rPr dirty="0" sz="2400" spc="5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2F2F2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 marR="939165">
              <a:lnSpc>
                <a:spcPts val="2900"/>
              </a:lnSpc>
              <a:spcBef>
                <a:spcPts val="40"/>
              </a:spcBef>
            </a:pP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eye contact and empathy, difficulty feeling or showing  emotions.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50">
                <a:solidFill>
                  <a:srgbClr val="F2F2F2"/>
                </a:solidFill>
                <a:latin typeface="Wingdings"/>
                <a:cs typeface="Wingdings"/>
              </a:rPr>
              <a:t></a:t>
            </a:r>
            <a:r>
              <a:rPr dirty="0" sz="2400" spc="-550">
                <a:solidFill>
                  <a:srgbClr val="F2F2F2"/>
                </a:solidFill>
                <a:latin typeface="Times New Roman"/>
                <a:cs typeface="Times New Roman"/>
              </a:rPr>
              <a:t>              </a:t>
            </a: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Children are </a:t>
            </a:r>
            <a:r>
              <a:rPr dirty="0" sz="2400">
                <a:solidFill>
                  <a:srgbClr val="F2F2F2"/>
                </a:solidFill>
                <a:latin typeface="Arial"/>
                <a:cs typeface="Arial"/>
              </a:rPr>
              <a:t>at </a:t>
            </a: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the greatest risk because their brains</a:t>
            </a:r>
            <a:r>
              <a:rPr dirty="0" sz="2400" spc="10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952" y="3246120"/>
            <a:ext cx="211010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still</a:t>
            </a:r>
            <a:r>
              <a:rPr dirty="0" sz="2400" spc="-3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2F2F2"/>
                </a:solidFill>
                <a:latin typeface="Arial"/>
                <a:cs typeface="Arial"/>
              </a:rPr>
              <a:t>developing.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63950" marR="5080">
              <a:lnSpc>
                <a:spcPct val="99800"/>
              </a:lnSpc>
            </a:pPr>
            <a:r>
              <a:rPr dirty="0" sz="2400" spc="-550" b="0" u="none">
                <a:solidFill>
                  <a:srgbClr val="F2F2F2"/>
                </a:solidFill>
                <a:latin typeface="Wingdings"/>
                <a:cs typeface="Wingdings"/>
              </a:rPr>
              <a:t></a:t>
            </a:r>
            <a:r>
              <a:rPr dirty="0" sz="2400" spc="-550" b="0" u="none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Dr.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Byun </a:t>
            </a:r>
            <a:r>
              <a:rPr dirty="0" sz="2400" spc="-185" b="0" u="none">
                <a:solidFill>
                  <a:srgbClr val="F2F2F2"/>
                </a:solidFill>
                <a:latin typeface="Calibri"/>
                <a:cs typeface="Calibri"/>
              </a:rPr>
              <a:t>Gi-­‐Won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a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cognitive 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expert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from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the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Balance Brain 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Center in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Seoul, South Korea</a:t>
            </a:r>
            <a:r>
              <a:rPr dirty="0" sz="2400" spc="-25" b="0" u="none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states,  </a:t>
            </a:r>
            <a:r>
              <a:rPr dirty="0" sz="2400" spc="15" b="0" u="none">
                <a:solidFill>
                  <a:srgbClr val="F2F2F2"/>
                </a:solidFill>
                <a:latin typeface="Arial"/>
                <a:cs typeface="Arial"/>
              </a:rPr>
              <a:t>“</a:t>
            </a:r>
            <a:r>
              <a:rPr dirty="0" sz="2400" spc="15" b="0" u="none">
                <a:solidFill>
                  <a:srgbClr val="F2F2F2"/>
                </a:solidFill>
                <a:latin typeface="Calibri"/>
                <a:cs typeface="Calibri"/>
              </a:rPr>
              <a:t>Young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People who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are heavy 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technology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users are likely to</a:t>
            </a:r>
            <a:r>
              <a:rPr dirty="0" sz="2400" spc="-55" b="0" u="none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have</a:t>
            </a:r>
            <a:endParaRPr sz="2400">
              <a:latin typeface="Calibri"/>
              <a:cs typeface="Calibri"/>
            </a:endParaRPr>
          </a:p>
          <a:p>
            <a:pPr marL="3663950" marR="222250">
              <a:lnSpc>
                <a:spcPct val="99500"/>
              </a:lnSpc>
              <a:spcBef>
                <a:spcPts val="35"/>
              </a:spcBef>
            </a:pP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a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properly developed </a:t>
            </a:r>
            <a:r>
              <a:rPr dirty="0" sz="2400" spc="-15" b="0" u="none">
                <a:solidFill>
                  <a:srgbClr val="F2F2F2"/>
                </a:solidFill>
                <a:latin typeface="Calibri"/>
                <a:cs typeface="Calibri"/>
              </a:rPr>
              <a:t>left 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hemisphere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of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the brain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while</a:t>
            </a:r>
            <a:r>
              <a:rPr dirty="0" sz="2400" spc="-70" b="0" u="none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the 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right hemisphere </a:t>
            </a:r>
            <a:r>
              <a:rPr dirty="0" sz="2400" spc="-5" b="0" u="none">
                <a:solidFill>
                  <a:srgbClr val="F2F2F2"/>
                </a:solidFill>
                <a:latin typeface="Calibri"/>
                <a:cs typeface="Calibri"/>
              </a:rPr>
              <a:t>will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be unused  </a:t>
            </a:r>
            <a:r>
              <a:rPr dirty="0" sz="2400" b="0" u="none">
                <a:solidFill>
                  <a:srgbClr val="F2F2F2"/>
                </a:solidFill>
                <a:latin typeface="Calibri"/>
                <a:cs typeface="Calibri"/>
              </a:rPr>
              <a:t>and</a:t>
            </a:r>
            <a:r>
              <a:rPr dirty="0" sz="2400" spc="-70" b="0" u="none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400" spc="5" b="0" u="none">
                <a:solidFill>
                  <a:srgbClr val="F2F2F2"/>
                </a:solidFill>
                <a:latin typeface="Calibri"/>
                <a:cs typeface="Calibri"/>
              </a:rPr>
              <a:t>underdeveloped.</a:t>
            </a:r>
            <a:r>
              <a:rPr dirty="0" sz="2400" spc="5" b="0" u="none">
                <a:solidFill>
                  <a:srgbClr val="F2F2F2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700" y="3770312"/>
            <a:ext cx="3308350" cy="269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0" y="0"/>
            <a:ext cx="2895600" cy="235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6812" y="376554"/>
            <a:ext cx="5818505" cy="10826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854835">
              <a:lnSpc>
                <a:spcPts val="4300"/>
              </a:lnSpc>
            </a:pPr>
            <a:r>
              <a:rPr dirty="0" sz="3600" spc="-5" b="1">
                <a:latin typeface="Arial"/>
                <a:cs typeface="Arial"/>
              </a:rPr>
              <a:t>Radiation  Electromagnetic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Spectrum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9625" y="1557337"/>
            <a:ext cx="7419975" cy="3857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49400" y="3695700"/>
            <a:ext cx="4102100" cy="1447800"/>
          </a:xfrm>
          <a:custGeom>
            <a:avLst/>
            <a:gdLst/>
            <a:ahLst/>
            <a:cxnLst/>
            <a:rect l="l" t="t" r="r" b="b"/>
            <a:pathLst>
              <a:path w="4102100" h="1447800">
                <a:moveTo>
                  <a:pt x="0" y="0"/>
                </a:moveTo>
                <a:lnTo>
                  <a:pt x="4102100" y="0"/>
                </a:lnTo>
                <a:lnTo>
                  <a:pt x="4102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00F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9399" y="3695700"/>
            <a:ext cx="4102100" cy="1447800"/>
          </a:xfrm>
          <a:custGeom>
            <a:avLst/>
            <a:gdLst/>
            <a:ahLst/>
            <a:cxnLst/>
            <a:rect l="l" t="t" r="r" b="b"/>
            <a:pathLst>
              <a:path w="4102100" h="1447800">
                <a:moveTo>
                  <a:pt x="0" y="0"/>
                </a:moveTo>
                <a:lnTo>
                  <a:pt x="4102097" y="0"/>
                </a:lnTo>
                <a:lnTo>
                  <a:pt x="4102097" y="1447798"/>
                </a:lnTo>
                <a:lnTo>
                  <a:pt x="0" y="144779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49400" y="3695700"/>
            <a:ext cx="4102100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130"/>
              </a:lnSpc>
            </a:pPr>
            <a:r>
              <a:rPr dirty="0" sz="1800" spc="-5">
                <a:latin typeface="Arial"/>
                <a:cs typeface="Arial"/>
              </a:rPr>
              <a:t>Microwaves:</a:t>
            </a:r>
            <a:endParaRPr sz="1800">
              <a:latin typeface="Arial"/>
              <a:cs typeface="Arial"/>
            </a:endParaRPr>
          </a:p>
          <a:p>
            <a:pPr marL="177165" indent="-139065">
              <a:lnSpc>
                <a:spcPts val="2130"/>
              </a:lnSpc>
              <a:buChar char="-"/>
              <a:tabLst>
                <a:tab pos="177800" algn="l"/>
              </a:tabLst>
            </a:pPr>
            <a:r>
              <a:rPr dirty="0" sz="1800" spc="-5">
                <a:latin typeface="Arial"/>
                <a:cs typeface="Arial"/>
              </a:rPr>
              <a:t>Ovens</a:t>
            </a:r>
            <a:endParaRPr sz="1800">
              <a:latin typeface="Arial"/>
              <a:cs typeface="Arial"/>
            </a:endParaRPr>
          </a:p>
          <a:p>
            <a:pPr marL="177165" indent="-139065">
              <a:lnSpc>
                <a:spcPts val="2130"/>
              </a:lnSpc>
              <a:spcBef>
                <a:spcPts val="40"/>
              </a:spcBef>
              <a:buChar char="-"/>
              <a:tabLst>
                <a:tab pos="177800" algn="l"/>
              </a:tabLst>
            </a:pPr>
            <a:r>
              <a:rPr dirty="0" sz="1800" spc="-5">
                <a:latin typeface="Arial"/>
                <a:cs typeface="Arial"/>
              </a:rPr>
              <a:t>Cellphones (GSM-3G UMTS)</a:t>
            </a:r>
            <a:endParaRPr sz="1800">
              <a:latin typeface="Arial"/>
              <a:cs typeface="Arial"/>
            </a:endParaRPr>
          </a:p>
          <a:p>
            <a:pPr marL="177165" indent="-139065">
              <a:lnSpc>
                <a:spcPts val="2130"/>
              </a:lnSpc>
              <a:buChar char="-"/>
              <a:tabLst>
                <a:tab pos="177800" algn="l"/>
              </a:tabLst>
            </a:pPr>
            <a:r>
              <a:rPr dirty="0" sz="1800" spc="-5">
                <a:latin typeface="Arial"/>
                <a:cs typeface="Arial"/>
              </a:rPr>
              <a:t>Cordless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phones</a:t>
            </a:r>
            <a:endParaRPr sz="1800">
              <a:latin typeface="Arial"/>
              <a:cs typeface="Arial"/>
            </a:endParaRPr>
          </a:p>
          <a:p>
            <a:pPr marL="177165" indent="-139065">
              <a:lnSpc>
                <a:spcPct val="100000"/>
              </a:lnSpc>
              <a:spcBef>
                <a:spcPts val="40"/>
              </a:spcBef>
              <a:buChar char="-"/>
              <a:tabLst>
                <a:tab pos="177800" algn="l"/>
              </a:tabLst>
            </a:pPr>
            <a:r>
              <a:rPr dirty="0" sz="1800" spc="-5">
                <a:latin typeface="Arial"/>
                <a:cs typeface="Arial"/>
              </a:rPr>
              <a:t>Wi-Fi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(WLAN)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0562" y="1844675"/>
            <a:ext cx="863600" cy="1368425"/>
          </a:xfrm>
          <a:custGeom>
            <a:avLst/>
            <a:gdLst/>
            <a:ahLst/>
            <a:cxnLst/>
            <a:rect l="l" t="t" r="r" b="b"/>
            <a:pathLst>
              <a:path w="863600" h="1368425">
                <a:moveTo>
                  <a:pt x="0" y="0"/>
                </a:moveTo>
                <a:lnTo>
                  <a:pt x="863599" y="0"/>
                </a:lnTo>
                <a:lnTo>
                  <a:pt x="863599" y="1368429"/>
                </a:lnTo>
                <a:lnTo>
                  <a:pt x="0" y="136842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00450" y="3218456"/>
            <a:ext cx="1307465" cy="282575"/>
          </a:xfrm>
          <a:custGeom>
            <a:avLst/>
            <a:gdLst/>
            <a:ahLst/>
            <a:cxnLst/>
            <a:rect l="l" t="t" r="r" b="b"/>
            <a:pathLst>
              <a:path w="1307464" h="282575">
                <a:moveTo>
                  <a:pt x="0" y="281980"/>
                </a:moveTo>
                <a:lnTo>
                  <a:pt x="130707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49838" y="3191929"/>
            <a:ext cx="82550" cy="74930"/>
          </a:xfrm>
          <a:custGeom>
            <a:avLst/>
            <a:gdLst/>
            <a:ahLst/>
            <a:cxnLst/>
            <a:rect l="l" t="t" r="r" b="b"/>
            <a:pathLst>
              <a:path w="82550" h="74929">
                <a:moveTo>
                  <a:pt x="0" y="0"/>
                </a:moveTo>
                <a:lnTo>
                  <a:pt x="16078" y="74485"/>
                </a:lnTo>
                <a:lnTo>
                  <a:pt x="82524" y="211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892800" y="3724275"/>
            <a:ext cx="1923414" cy="926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Cellphones Emit  Pulsed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Microwave  </a:t>
            </a:r>
            <a:r>
              <a:rPr dirty="0" sz="2000" spc="-5">
                <a:latin typeface="Times New Roman"/>
                <a:cs typeface="Times New Roman"/>
              </a:rPr>
              <a:t>radiation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51499" y="4941887"/>
            <a:ext cx="428625" cy="1905"/>
          </a:xfrm>
          <a:custGeom>
            <a:avLst/>
            <a:gdLst/>
            <a:ahLst/>
            <a:cxnLst/>
            <a:rect l="l" t="t" r="r" b="b"/>
            <a:pathLst>
              <a:path w="428625" h="1904">
                <a:moveTo>
                  <a:pt x="0" y="0"/>
                </a:moveTo>
                <a:lnTo>
                  <a:pt x="428624" y="1347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27369" y="4828451"/>
            <a:ext cx="229235" cy="228600"/>
          </a:xfrm>
          <a:custGeom>
            <a:avLst/>
            <a:gdLst/>
            <a:ahLst/>
            <a:cxnLst/>
            <a:rect l="l" t="t" r="r" b="b"/>
            <a:pathLst>
              <a:path w="229235" h="228600">
                <a:moveTo>
                  <a:pt x="711" y="0"/>
                </a:moveTo>
                <a:lnTo>
                  <a:pt x="0" y="228600"/>
                </a:lnTo>
                <a:lnTo>
                  <a:pt x="228955" y="11502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053387" y="2133600"/>
            <a:ext cx="36449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imes New Roman"/>
                <a:cs typeface="Times New Roman"/>
              </a:rPr>
              <a:t>Sourc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spcBef>
                <a:spcPts val="630"/>
              </a:spcBef>
            </a:pPr>
            <a:r>
              <a:rPr dirty="0" sz="1000" spc="-25">
                <a:latin typeface="Times New Roman"/>
                <a:cs typeface="Times New Roman"/>
              </a:rPr>
              <a:t>Wi  </a:t>
            </a:r>
            <a:r>
              <a:rPr dirty="0" sz="1000">
                <a:latin typeface="Times New Roman"/>
                <a:cs typeface="Times New Roman"/>
              </a:rPr>
              <a:t>(2008)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0"/>
            <a:ext cx="8040370" cy="20110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857250">
              <a:lnSpc>
                <a:spcPts val="5200"/>
              </a:lnSpc>
              <a:spcBef>
                <a:spcPts val="240"/>
              </a:spcBef>
            </a:pP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New Korean government  reports on smartphone</a:t>
            </a:r>
            <a:r>
              <a:rPr dirty="0" sz="4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addiction</a:t>
            </a:r>
            <a:endParaRPr sz="4400">
              <a:latin typeface="Arial"/>
              <a:cs typeface="Arial"/>
            </a:endParaRPr>
          </a:p>
          <a:p>
            <a:pPr marL="2267585">
              <a:lnSpc>
                <a:spcPts val="5140"/>
              </a:lnSpc>
            </a:pP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4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dementia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50" y="1885950"/>
            <a:ext cx="8924925" cy="413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365125" cy="6854825"/>
          </a:xfrm>
          <a:custGeom>
            <a:avLst/>
            <a:gdLst/>
            <a:ahLst/>
            <a:cxnLst/>
            <a:rect l="l" t="t" r="r" b="b"/>
            <a:pathLst>
              <a:path w="365125" h="6854825">
                <a:moveTo>
                  <a:pt x="0" y="0"/>
                </a:moveTo>
                <a:lnTo>
                  <a:pt x="365125" y="0"/>
                </a:lnTo>
                <a:lnTo>
                  <a:pt x="365125" y="6854824"/>
                </a:lnTo>
                <a:lnTo>
                  <a:pt x="0" y="68548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5587" y="5046662"/>
            <a:ext cx="73025" cy="1692275"/>
          </a:xfrm>
          <a:custGeom>
            <a:avLst/>
            <a:gdLst/>
            <a:ahLst/>
            <a:cxnLst/>
            <a:rect l="l" t="t" r="r" b="b"/>
            <a:pathLst>
              <a:path w="73025" h="1692275">
                <a:moveTo>
                  <a:pt x="0" y="0"/>
                </a:moveTo>
                <a:lnTo>
                  <a:pt x="73025" y="0"/>
                </a:lnTo>
                <a:lnTo>
                  <a:pt x="73025" y="1692275"/>
                </a:lnTo>
                <a:lnTo>
                  <a:pt x="0" y="1692275"/>
                </a:lnTo>
                <a:lnTo>
                  <a:pt x="0" y="0"/>
                </a:lnTo>
                <a:close/>
              </a:path>
            </a:pathLst>
          </a:custGeom>
          <a:solidFill>
            <a:srgbClr val="F13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5587" y="4797425"/>
            <a:ext cx="73025" cy="228600"/>
          </a:xfrm>
          <a:custGeom>
            <a:avLst/>
            <a:gdLst/>
            <a:ahLst/>
            <a:cxnLst/>
            <a:rect l="l" t="t" r="r" b="b"/>
            <a:pathLst>
              <a:path w="73025" h="228600">
                <a:moveTo>
                  <a:pt x="0" y="0"/>
                </a:moveTo>
                <a:lnTo>
                  <a:pt x="73025" y="0"/>
                </a:lnTo>
                <a:lnTo>
                  <a:pt x="730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C3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5587" y="4637087"/>
            <a:ext cx="73025" cy="138430"/>
          </a:xfrm>
          <a:custGeom>
            <a:avLst/>
            <a:gdLst/>
            <a:ahLst/>
            <a:cxnLst/>
            <a:rect l="l" t="t" r="r" b="b"/>
            <a:pathLst>
              <a:path w="73025" h="138429">
                <a:moveTo>
                  <a:pt x="0" y="0"/>
                </a:moveTo>
                <a:lnTo>
                  <a:pt x="73025" y="0"/>
                </a:lnTo>
                <a:lnTo>
                  <a:pt x="73025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606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5587" y="4541837"/>
            <a:ext cx="73025" cy="74930"/>
          </a:xfrm>
          <a:custGeom>
            <a:avLst/>
            <a:gdLst/>
            <a:ahLst/>
            <a:cxnLst/>
            <a:rect l="l" t="t" r="r" b="b"/>
            <a:pathLst>
              <a:path w="73025" h="74929">
                <a:moveTo>
                  <a:pt x="0" y="0"/>
                </a:moveTo>
                <a:lnTo>
                  <a:pt x="73025" y="0"/>
                </a:lnTo>
                <a:lnTo>
                  <a:pt x="73025" y="74612"/>
                </a:lnTo>
                <a:lnTo>
                  <a:pt x="0" y="74612"/>
                </a:lnTo>
                <a:lnTo>
                  <a:pt x="0" y="0"/>
                </a:lnTo>
                <a:close/>
              </a:path>
            </a:pathLst>
          </a:custGeom>
          <a:solidFill>
            <a:srgbClr val="F13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2581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460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2575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4000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6218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980440"/>
            <a:ext cx="7810500" cy="1447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1043940">
              <a:lnSpc>
                <a:spcPts val="3800"/>
              </a:lnSpc>
            </a:pPr>
            <a:r>
              <a:rPr dirty="0" spc="-80">
                <a:solidFill>
                  <a:srgbClr val="FFFFFF"/>
                </a:solidFill>
                <a:latin typeface="Consolas"/>
                <a:cs typeface="Consolas"/>
              </a:rPr>
              <a:t>Fetal </a:t>
            </a:r>
            <a:r>
              <a:rPr dirty="0" spc="-95">
                <a:solidFill>
                  <a:srgbClr val="FFFFFF"/>
                </a:solidFill>
                <a:latin typeface="Consolas"/>
                <a:cs typeface="Consolas"/>
              </a:rPr>
              <a:t>Radiofrequency </a:t>
            </a:r>
            <a:r>
              <a:rPr dirty="0" spc="-100">
                <a:solidFill>
                  <a:srgbClr val="FFFFFF"/>
                </a:solidFill>
                <a:latin typeface="Consolas"/>
                <a:cs typeface="Consolas"/>
              </a:rPr>
              <a:t>Radiation  </a:t>
            </a:r>
            <a:r>
              <a:rPr dirty="0" spc="-90">
                <a:solidFill>
                  <a:srgbClr val="FFFFFF"/>
                </a:solidFill>
                <a:latin typeface="Consolas"/>
                <a:cs typeface="Consolas"/>
              </a:rPr>
              <a:t>Exposure </a:t>
            </a:r>
            <a:r>
              <a:rPr dirty="0" spc="-75">
                <a:solidFill>
                  <a:srgbClr val="FFFFFF"/>
                </a:solidFill>
                <a:latin typeface="Consolas"/>
                <a:cs typeface="Consolas"/>
              </a:rPr>
              <a:t>From </a:t>
            </a:r>
            <a:r>
              <a:rPr dirty="0" spc="-425">
                <a:solidFill>
                  <a:srgbClr val="FFFFFF"/>
                </a:solidFill>
                <a:latin typeface="Consolas"/>
                <a:cs typeface="Consolas"/>
              </a:rPr>
              <a:t>800-­‐1900</a:t>
            </a:r>
            <a:r>
              <a:rPr dirty="0" spc="-48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dirty="0" spc="-405">
                <a:solidFill>
                  <a:srgbClr val="FFFFFF"/>
                </a:solidFill>
                <a:latin typeface="Consolas"/>
                <a:cs typeface="Consolas"/>
              </a:rPr>
              <a:t>Mhz-­‐Rated  </a:t>
            </a:r>
            <a:r>
              <a:rPr dirty="0" spc="-90">
                <a:solidFill>
                  <a:srgbClr val="FFFFFF"/>
                </a:solidFill>
                <a:latin typeface="Consolas"/>
                <a:cs typeface="Consolas"/>
              </a:rPr>
              <a:t>Cellular Telephones</a:t>
            </a:r>
            <a:r>
              <a:rPr dirty="0" spc="-405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dirty="0" spc="-100">
                <a:solidFill>
                  <a:srgbClr val="FFFFFF"/>
                </a:solidFill>
                <a:latin typeface="Consolas"/>
                <a:cs typeface="Consolas"/>
              </a:rPr>
              <a:t>Affects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5940" y="2700020"/>
            <a:ext cx="7810500" cy="48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0">
                <a:solidFill>
                  <a:srgbClr val="FFFFFF"/>
                </a:solidFill>
                <a:latin typeface="Consolas"/>
                <a:cs typeface="Consolas"/>
              </a:rPr>
              <a:t>Neurodevelopment </a:t>
            </a:r>
            <a:r>
              <a:rPr dirty="0" sz="3200" spc="-70">
                <a:solidFill>
                  <a:srgbClr val="FFFFFF"/>
                </a:solidFill>
                <a:latin typeface="Consolas"/>
                <a:cs typeface="Consolas"/>
              </a:rPr>
              <a:t>and </a:t>
            </a:r>
            <a:r>
              <a:rPr dirty="0" sz="3200" spc="-95">
                <a:solidFill>
                  <a:srgbClr val="FFFFFF"/>
                </a:solidFill>
                <a:latin typeface="Consolas"/>
                <a:cs typeface="Consolas"/>
              </a:rPr>
              <a:t>Behavior </a:t>
            </a:r>
            <a:r>
              <a:rPr dirty="0" sz="3200" spc="-55">
                <a:solidFill>
                  <a:srgbClr val="FFFFFF"/>
                </a:solidFill>
                <a:latin typeface="Consolas"/>
                <a:cs typeface="Consolas"/>
              </a:rPr>
              <a:t>in</a:t>
            </a:r>
            <a:r>
              <a:rPr dirty="0" sz="3200" spc="-60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dirty="0" sz="3200" spc="-105">
                <a:solidFill>
                  <a:srgbClr val="FFFFFF"/>
                </a:solidFill>
                <a:latin typeface="Consolas"/>
                <a:cs typeface="Consolas"/>
              </a:rPr>
              <a:t>Mice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1818" rIns="0" bIns="0" rtlCol="0" vert="horz">
            <a:spAutoFit/>
          </a:bodyPr>
          <a:lstStyle/>
          <a:p>
            <a:pPr marL="93345">
              <a:lnSpc>
                <a:spcPct val="100000"/>
              </a:lnSpc>
              <a:tabLst>
                <a:tab pos="436245" algn="l"/>
              </a:tabLst>
            </a:pPr>
            <a:r>
              <a:rPr dirty="0" sz="1900" spc="-434" b="0" u="none">
                <a:solidFill>
                  <a:srgbClr val="D6ECFF"/>
                </a:solidFill>
                <a:latin typeface="Wingdings"/>
                <a:cs typeface="Wingdings"/>
              </a:rPr>
              <a:t></a:t>
            </a:r>
            <a:r>
              <a:rPr dirty="0" sz="1900" spc="-434" b="0" u="none">
                <a:solidFill>
                  <a:srgbClr val="D6ECFF"/>
                </a:solidFill>
                <a:latin typeface="Times New Roman"/>
                <a:cs typeface="Times New Roman"/>
              </a:rPr>
              <a:t>	</a:t>
            </a:r>
            <a:r>
              <a:rPr dirty="0" spc="-35"/>
              <a:t>Tamir </a:t>
            </a:r>
            <a:r>
              <a:rPr dirty="0"/>
              <a:t>S.</a:t>
            </a:r>
            <a:r>
              <a:rPr dirty="0" spc="-170"/>
              <a:t> </a:t>
            </a:r>
            <a:r>
              <a:rPr dirty="0" spc="-5"/>
              <a:t>Aldad</a:t>
            </a:r>
            <a:r>
              <a:rPr dirty="0" spc="-5" u="none">
                <a:solidFill>
                  <a:srgbClr val="FFC000"/>
                </a:solidFill>
              </a:rPr>
              <a:t>,</a:t>
            </a:r>
            <a:endParaRPr sz="19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700"/>
              </a:spcBef>
              <a:tabLst>
                <a:tab pos="436245" algn="l"/>
              </a:tabLst>
            </a:pPr>
            <a:r>
              <a:rPr dirty="0" sz="1900" spc="-434" b="0" u="none">
                <a:solidFill>
                  <a:srgbClr val="D6ECFF"/>
                </a:solidFill>
                <a:latin typeface="Wingdings"/>
                <a:cs typeface="Wingdings"/>
              </a:rPr>
              <a:t></a:t>
            </a:r>
            <a:r>
              <a:rPr dirty="0" sz="1900" spc="-434" b="0" u="none">
                <a:solidFill>
                  <a:srgbClr val="D6ECFF"/>
                </a:solidFill>
                <a:latin typeface="Times New Roman"/>
                <a:cs typeface="Times New Roman"/>
              </a:rPr>
              <a:t>	</a:t>
            </a:r>
            <a:r>
              <a:rPr dirty="0" spc="-5"/>
              <a:t>Geliang</a:t>
            </a:r>
            <a:r>
              <a:rPr dirty="0" spc="-150"/>
              <a:t> </a:t>
            </a:r>
            <a:r>
              <a:rPr dirty="0" spc="-5"/>
              <a:t>Gan</a:t>
            </a:r>
            <a:r>
              <a:rPr dirty="0" spc="-5" u="none">
                <a:solidFill>
                  <a:srgbClr val="FFC000"/>
                </a:solidFill>
              </a:rPr>
              <a:t>,</a:t>
            </a:r>
            <a:endParaRPr sz="19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700"/>
              </a:spcBef>
              <a:tabLst>
                <a:tab pos="436245" algn="l"/>
              </a:tabLst>
            </a:pPr>
            <a:r>
              <a:rPr dirty="0" sz="1900" spc="-434" b="0" u="none">
                <a:solidFill>
                  <a:srgbClr val="D6ECFF"/>
                </a:solidFill>
                <a:latin typeface="Wingdings"/>
                <a:cs typeface="Wingdings"/>
              </a:rPr>
              <a:t></a:t>
            </a:r>
            <a:r>
              <a:rPr dirty="0" sz="1900" spc="-434" b="0" u="none">
                <a:solidFill>
                  <a:srgbClr val="D6ECFF"/>
                </a:solidFill>
                <a:latin typeface="Times New Roman"/>
                <a:cs typeface="Times New Roman"/>
              </a:rPr>
              <a:t>	</a:t>
            </a:r>
            <a:r>
              <a:rPr dirty="0" spc="-125"/>
              <a:t>Xiao-­‐Bing</a:t>
            </a:r>
            <a:r>
              <a:rPr dirty="0" spc="-135"/>
              <a:t> </a:t>
            </a:r>
            <a:r>
              <a:rPr dirty="0"/>
              <a:t>Gao</a:t>
            </a:r>
            <a:endParaRPr sz="19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700"/>
              </a:spcBef>
              <a:tabLst>
                <a:tab pos="436245" algn="l"/>
              </a:tabLst>
            </a:pPr>
            <a:r>
              <a:rPr dirty="0" sz="1900" spc="-434" b="0" u="none">
                <a:solidFill>
                  <a:srgbClr val="D6ECFF"/>
                </a:solidFill>
                <a:latin typeface="Wingdings"/>
                <a:cs typeface="Wingdings"/>
              </a:rPr>
              <a:t></a:t>
            </a:r>
            <a:r>
              <a:rPr dirty="0" sz="1900" spc="-434" b="0" u="none">
                <a:solidFill>
                  <a:srgbClr val="D6ECFF"/>
                </a:solidFill>
                <a:latin typeface="Times New Roman"/>
                <a:cs typeface="Times New Roman"/>
              </a:rPr>
              <a:t>	</a:t>
            </a:r>
            <a:r>
              <a:rPr dirty="0"/>
              <a:t>Hugh </a:t>
            </a:r>
            <a:r>
              <a:rPr dirty="0" spc="-5"/>
              <a:t>S.</a:t>
            </a:r>
            <a:r>
              <a:rPr dirty="0" spc="-275"/>
              <a:t> </a:t>
            </a:r>
            <a:r>
              <a:rPr dirty="0" spc="-30"/>
              <a:t>Taylor</a:t>
            </a:r>
            <a:endParaRPr sz="19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700"/>
              </a:spcBef>
              <a:tabLst>
                <a:tab pos="436245" algn="l"/>
              </a:tabLst>
            </a:pPr>
            <a:r>
              <a:rPr dirty="0" sz="2650" spc="-605" b="0" u="none">
                <a:solidFill>
                  <a:srgbClr val="D6ECFF"/>
                </a:solidFill>
                <a:latin typeface="Wingdings"/>
                <a:cs typeface="Wingdings"/>
              </a:rPr>
              <a:t></a:t>
            </a:r>
            <a:r>
              <a:rPr dirty="0" sz="2650" spc="-605" b="0" u="none">
                <a:solidFill>
                  <a:srgbClr val="D6ECFF"/>
                </a:solidFill>
                <a:latin typeface="Times New Roman"/>
                <a:cs typeface="Times New Roman"/>
              </a:rPr>
              <a:t>	</a:t>
            </a:r>
            <a:r>
              <a:rPr dirty="0" sz="2800" b="0" i="1" u="none">
                <a:solidFill>
                  <a:srgbClr val="FFFFFF"/>
                </a:solidFill>
                <a:latin typeface="Corbel"/>
                <a:cs typeface="Corbel"/>
              </a:rPr>
              <a:t>Scientiﬁc </a:t>
            </a:r>
            <a:r>
              <a:rPr dirty="0" sz="2800" spc="-5" b="0" i="1" u="none">
                <a:solidFill>
                  <a:srgbClr val="FFFFFF"/>
                </a:solidFill>
                <a:latin typeface="Corbel"/>
                <a:cs typeface="Corbel"/>
              </a:rPr>
              <a:t>Reports,</a:t>
            </a:r>
            <a:r>
              <a:rPr dirty="0" sz="2800" spc="-40" b="0" i="1" u="none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" b="0" i="1" u="none">
                <a:solidFill>
                  <a:srgbClr val="FFFFFF"/>
                </a:solidFill>
                <a:latin typeface="Corbel"/>
                <a:cs typeface="Corbel"/>
              </a:rPr>
              <a:t>published</a:t>
            </a:r>
            <a:endParaRPr sz="2800">
              <a:latin typeface="Corbel"/>
              <a:cs typeface="Corbel"/>
            </a:endParaRPr>
          </a:p>
          <a:p>
            <a:pPr marL="93345">
              <a:lnSpc>
                <a:spcPct val="100000"/>
              </a:lnSpc>
              <a:spcBef>
                <a:spcPts val="640"/>
              </a:spcBef>
              <a:tabLst>
                <a:tab pos="436245" algn="l"/>
              </a:tabLst>
            </a:pPr>
            <a:r>
              <a:rPr dirty="0" sz="1900" spc="-434" b="0" u="none">
                <a:solidFill>
                  <a:srgbClr val="D6ECFF"/>
                </a:solidFill>
                <a:latin typeface="Wingdings"/>
                <a:cs typeface="Wingdings"/>
              </a:rPr>
              <a:t></a:t>
            </a:r>
            <a:r>
              <a:rPr dirty="0" sz="1900" spc="-434" b="0" u="none">
                <a:solidFill>
                  <a:srgbClr val="D6ECFF"/>
                </a:solidFill>
                <a:latin typeface="Times New Roman"/>
                <a:cs typeface="Times New Roman"/>
              </a:rPr>
              <a:t>	</a:t>
            </a:r>
            <a:r>
              <a:rPr dirty="0" b="0" u="none">
                <a:solidFill>
                  <a:srgbClr val="FFFFFF"/>
                </a:solidFill>
                <a:latin typeface="Corbel"/>
                <a:cs typeface="Corbel"/>
              </a:rPr>
              <a:t>March</a:t>
            </a:r>
            <a:r>
              <a:rPr dirty="0" spc="-100" b="0" u="none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pc="-10" b="0" u="none">
                <a:solidFill>
                  <a:srgbClr val="FFFFFF"/>
                </a:solidFill>
                <a:latin typeface="Corbel"/>
                <a:cs typeface="Corbel"/>
              </a:rPr>
              <a:t>2012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365125" cy="6854825"/>
          </a:xfrm>
          <a:custGeom>
            <a:avLst/>
            <a:gdLst/>
            <a:ahLst/>
            <a:cxnLst/>
            <a:rect l="l" t="t" r="r" b="b"/>
            <a:pathLst>
              <a:path w="365125" h="6854825">
                <a:moveTo>
                  <a:pt x="0" y="0"/>
                </a:moveTo>
                <a:lnTo>
                  <a:pt x="365125" y="0"/>
                </a:lnTo>
                <a:lnTo>
                  <a:pt x="365125" y="6854824"/>
                </a:lnTo>
                <a:lnTo>
                  <a:pt x="0" y="68548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2581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460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575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000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6218" y="681037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5587" y="5046662"/>
            <a:ext cx="73025" cy="1692275"/>
          </a:xfrm>
          <a:custGeom>
            <a:avLst/>
            <a:gdLst/>
            <a:ahLst/>
            <a:cxnLst/>
            <a:rect l="l" t="t" r="r" b="b"/>
            <a:pathLst>
              <a:path w="73025" h="1692275">
                <a:moveTo>
                  <a:pt x="0" y="0"/>
                </a:moveTo>
                <a:lnTo>
                  <a:pt x="73025" y="0"/>
                </a:lnTo>
                <a:lnTo>
                  <a:pt x="73025" y="1692275"/>
                </a:lnTo>
                <a:lnTo>
                  <a:pt x="0" y="1692275"/>
                </a:lnTo>
                <a:lnTo>
                  <a:pt x="0" y="0"/>
                </a:lnTo>
                <a:close/>
              </a:path>
            </a:pathLst>
          </a:custGeom>
          <a:solidFill>
            <a:srgbClr val="F13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5587" y="4797425"/>
            <a:ext cx="73025" cy="228600"/>
          </a:xfrm>
          <a:custGeom>
            <a:avLst/>
            <a:gdLst/>
            <a:ahLst/>
            <a:cxnLst/>
            <a:rect l="l" t="t" r="r" b="b"/>
            <a:pathLst>
              <a:path w="73025" h="228600">
                <a:moveTo>
                  <a:pt x="0" y="0"/>
                </a:moveTo>
                <a:lnTo>
                  <a:pt x="73025" y="0"/>
                </a:lnTo>
                <a:lnTo>
                  <a:pt x="730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C3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5587" y="4637087"/>
            <a:ext cx="73025" cy="138430"/>
          </a:xfrm>
          <a:custGeom>
            <a:avLst/>
            <a:gdLst/>
            <a:ahLst/>
            <a:cxnLst/>
            <a:rect l="l" t="t" r="r" b="b"/>
            <a:pathLst>
              <a:path w="73025" h="138429">
                <a:moveTo>
                  <a:pt x="0" y="0"/>
                </a:moveTo>
                <a:lnTo>
                  <a:pt x="73025" y="0"/>
                </a:lnTo>
                <a:lnTo>
                  <a:pt x="73025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606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5587" y="4541837"/>
            <a:ext cx="73025" cy="74930"/>
          </a:xfrm>
          <a:custGeom>
            <a:avLst/>
            <a:gdLst/>
            <a:ahLst/>
            <a:cxnLst/>
            <a:rect l="l" t="t" r="r" b="b"/>
            <a:pathLst>
              <a:path w="73025" h="74929">
                <a:moveTo>
                  <a:pt x="0" y="0"/>
                </a:moveTo>
                <a:lnTo>
                  <a:pt x="73025" y="0"/>
                </a:lnTo>
                <a:lnTo>
                  <a:pt x="73025" y="74612"/>
                </a:lnTo>
                <a:lnTo>
                  <a:pt x="0" y="74612"/>
                </a:lnTo>
                <a:lnTo>
                  <a:pt x="0" y="0"/>
                </a:lnTo>
                <a:close/>
              </a:path>
            </a:pathLst>
          </a:custGeom>
          <a:solidFill>
            <a:srgbClr val="F13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4807" rIns="0" bIns="0" rtlCol="0" vert="horz">
            <a:spAutoFit/>
          </a:bodyPr>
          <a:lstStyle/>
          <a:p>
            <a:pPr marL="686435">
              <a:lnSpc>
                <a:spcPct val="100000"/>
              </a:lnSpc>
            </a:pPr>
            <a:r>
              <a:rPr dirty="0" sz="4000" spc="-80">
                <a:solidFill>
                  <a:srgbClr val="C1EEFF"/>
                </a:solidFill>
                <a:latin typeface="Consolas"/>
                <a:cs typeface="Consolas"/>
              </a:rPr>
              <a:t>Fetal Brain</a:t>
            </a:r>
            <a:r>
              <a:rPr dirty="0" sz="4000" spc="-430">
                <a:solidFill>
                  <a:srgbClr val="C1EEFF"/>
                </a:solidFill>
                <a:latin typeface="Consolas"/>
                <a:cs typeface="Consolas"/>
              </a:rPr>
              <a:t> </a:t>
            </a:r>
            <a:r>
              <a:rPr dirty="0" sz="4000" spc="-100">
                <a:solidFill>
                  <a:srgbClr val="C1EEFF"/>
                </a:solidFill>
                <a:latin typeface="Consolas"/>
                <a:cs typeface="Consolas"/>
              </a:rPr>
              <a:t>Programming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9678" y="2103120"/>
            <a:ext cx="5761355" cy="156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3760" indent="-861694">
              <a:lnSpc>
                <a:spcPct val="100000"/>
              </a:lnSpc>
            </a:pPr>
            <a:r>
              <a:rPr dirty="0" sz="3000" spc="-110">
                <a:solidFill>
                  <a:srgbClr val="FFFFFF"/>
                </a:solidFill>
                <a:latin typeface="Corbel"/>
                <a:cs typeface="Corbel"/>
              </a:rPr>
              <a:t>Radiation-­‐exposed 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33 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pregnant</a:t>
            </a:r>
            <a:r>
              <a:rPr dirty="0" sz="3000" spc="1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mice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3650">
              <a:latin typeface="Times New Roman"/>
              <a:cs typeface="Times New Roman"/>
            </a:endParaRPr>
          </a:p>
          <a:p>
            <a:pPr marL="873760">
              <a:lnSpc>
                <a:spcPct val="100000"/>
              </a:lnSpc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42 pregnant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19400" y="3886200"/>
            <a:ext cx="2857500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437640"/>
            <a:ext cx="7689215" cy="404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13384" indent="-342900">
              <a:lnSpc>
                <a:spcPts val="3800"/>
              </a:lnSpc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muted and silenced 800–1900Mhz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cellular phones with a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SAR of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1.6W/kg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was</a:t>
            </a:r>
            <a:r>
              <a:rPr dirty="0" sz="320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used.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9800"/>
              </a:lnSpc>
              <a:spcBef>
                <a:spcPts val="645"/>
              </a:spcBef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The phones were positioned above each  cage over the feeding bottle area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at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distance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4.5–22.3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cm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from each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pregnant</a:t>
            </a:r>
            <a:r>
              <a:rPr dirty="0" sz="32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mouse.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Mice exposed as fetuses were</a:t>
            </a:r>
            <a:r>
              <a:rPr dirty="0" sz="3200" spc="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tested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844" rIns="0" bIns="0" rtlCol="0" vert="horz">
            <a:spAutoFit/>
          </a:bodyPr>
          <a:lstStyle/>
          <a:p>
            <a:pPr marL="2439035">
              <a:lnSpc>
                <a:spcPct val="100000"/>
              </a:lnSpc>
            </a:pPr>
            <a:r>
              <a:rPr dirty="0" sz="4400" spc="-5"/>
              <a:t>Study</a:t>
            </a:r>
            <a:r>
              <a:rPr dirty="0" sz="4400" spc="-60"/>
              <a:t> </a:t>
            </a:r>
            <a:r>
              <a:rPr dirty="0" sz="4400" spc="-5"/>
              <a:t>Design</a:t>
            </a:r>
            <a:endParaRPr sz="4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00" y="308609"/>
            <a:ext cx="8107045" cy="11029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310"/>
              </a:lnSpc>
            </a:pPr>
            <a:r>
              <a:rPr dirty="0" sz="3600" spc="-5"/>
              <a:t>Prenatally RF-Exposed Adults</a:t>
            </a:r>
            <a:r>
              <a:rPr dirty="0" sz="3600" spc="-155"/>
              <a:t> </a:t>
            </a:r>
            <a:r>
              <a:rPr dirty="0" sz="3600" spc="-5"/>
              <a:t>Evidence</a:t>
            </a:r>
            <a:endParaRPr sz="3600"/>
          </a:p>
          <a:p>
            <a:pPr algn="ctr" marL="90170">
              <a:lnSpc>
                <a:spcPts val="4310"/>
              </a:lnSpc>
            </a:pPr>
            <a:r>
              <a:rPr dirty="0" sz="3600" spc="-5" i="1">
                <a:latin typeface="Arial"/>
                <a:cs typeface="Arial"/>
              </a:rPr>
              <a:t>Significant Behavioral</a:t>
            </a:r>
            <a:r>
              <a:rPr dirty="0" sz="3600" spc="1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Impacts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67075" y="1628775"/>
            <a:ext cx="3438525" cy="522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8340" y="1874520"/>
            <a:ext cx="2075814" cy="4352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Memory</a:t>
            </a:r>
            <a:endParaRPr sz="3200">
              <a:latin typeface="Arial"/>
              <a:cs typeface="Arial"/>
            </a:endParaRPr>
          </a:p>
          <a:p>
            <a:pPr marL="88900" marR="5080" indent="-61594">
              <a:lnSpc>
                <a:spcPct val="305800"/>
              </a:lnSpc>
              <a:spcBef>
                <a:spcPts val="45"/>
              </a:spcBef>
            </a:pP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Hypera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vi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y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Anxiety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Fear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4652962"/>
            <a:ext cx="2771775" cy="220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299" rIns="0" bIns="0" rtlCol="0" vert="horz">
            <a:spAutoFit/>
          </a:bodyPr>
          <a:lstStyle/>
          <a:p>
            <a:pPr marL="477520" marR="5080" indent="-247015">
              <a:lnSpc>
                <a:spcPts val="33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Evidence for mobile phone radiation exposure  effects on reproductive pattern of male</a:t>
            </a:r>
            <a:r>
              <a:rPr dirty="0" sz="28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rats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27" y="1831657"/>
            <a:ext cx="7178675" cy="3910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800"/>
              </a:lnSpc>
              <a:buChar char="•"/>
              <a:tabLst>
                <a:tab pos="355600" algn="l"/>
              </a:tabLst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70 day old male rats (middle-aged) exposed to  cellphone radiation 2 hours a day for 45</a:t>
            </a:r>
            <a:r>
              <a:rPr dirty="0" sz="26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har char="•"/>
              <a:tabLst>
                <a:tab pos="355600" algn="l"/>
              </a:tabLst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testosterone</a:t>
            </a:r>
            <a:endParaRPr sz="2600">
              <a:latin typeface="Arial"/>
              <a:cs typeface="Arial"/>
            </a:endParaRPr>
          </a:p>
          <a:p>
            <a:pPr marL="355600" marR="739140" indent="-342900">
              <a:lnSpc>
                <a:spcPts val="2780"/>
              </a:lnSpc>
              <a:spcBef>
                <a:spcPts val="655"/>
              </a:spcBef>
              <a:buChar char="•"/>
              <a:tabLst>
                <a:tab pos="355600" algn="l"/>
              </a:tabLst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Increased enzyme tied with DNA damage  (caspase-3)</a:t>
            </a:r>
            <a:endParaRPr sz="2600">
              <a:latin typeface="Arial"/>
              <a:cs typeface="Arial"/>
            </a:endParaRPr>
          </a:p>
          <a:p>
            <a:pPr marL="355600" marR="501650" indent="-342900">
              <a:lnSpc>
                <a:spcPts val="2880"/>
              </a:lnSpc>
              <a:spcBef>
                <a:spcPts val="565"/>
              </a:spcBef>
              <a:buChar char="•"/>
              <a:tabLst>
                <a:tab pos="355600" algn="l"/>
              </a:tabLst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Overall lower fertility with offspring showing  diminished male reproductive</a:t>
            </a:r>
            <a:r>
              <a:rPr dirty="0" sz="2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(Kesari and Behari,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2012)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2400" spc="-5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http://www.ncbi.nlm.nih.gov/pubmed/22897402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71450"/>
            <a:ext cx="8610600" cy="645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9100"/>
              </a:lnSpc>
              <a:tabLst>
                <a:tab pos="2366645" algn="l"/>
              </a:tabLst>
            </a:pPr>
            <a:r>
              <a:rPr dirty="0" sz="2900" spc="-5"/>
              <a:t>Prenatal 900 MHz </a:t>
            </a:r>
            <a:r>
              <a:rPr dirty="0" sz="2900"/>
              <a:t>EMF </a:t>
            </a:r>
            <a:r>
              <a:rPr dirty="0" sz="2900" spc="-5"/>
              <a:t>Exposure Decreased  </a:t>
            </a:r>
            <a:r>
              <a:rPr dirty="0" sz="2900" spc="-5"/>
              <a:t>Hippocampal	Granular Cell Number in</a:t>
            </a:r>
            <a:r>
              <a:rPr dirty="0" sz="2900" spc="30"/>
              <a:t> </a:t>
            </a:r>
            <a:r>
              <a:rPr dirty="0" sz="2900" spc="-5"/>
              <a:t>the</a:t>
            </a:r>
            <a:r>
              <a:rPr dirty="0" sz="2900"/>
              <a:t> </a:t>
            </a:r>
            <a:r>
              <a:rPr dirty="0" sz="2900" spc="-5"/>
              <a:t>Dentate </a:t>
            </a:r>
            <a:r>
              <a:rPr dirty="0" sz="2900" spc="-5"/>
              <a:t> </a:t>
            </a:r>
            <a:r>
              <a:rPr dirty="0" sz="2900" spc="-5"/>
              <a:t>Gyrus </a:t>
            </a:r>
            <a:r>
              <a:rPr dirty="0" sz="2900"/>
              <a:t>of </a:t>
            </a:r>
            <a:r>
              <a:rPr dirty="0" sz="2900" spc="-5"/>
              <a:t>Newborn</a:t>
            </a:r>
            <a:r>
              <a:rPr dirty="0" sz="2900" spc="-40"/>
              <a:t> </a:t>
            </a:r>
            <a:r>
              <a:rPr dirty="0" sz="2900" spc="-5"/>
              <a:t>Rats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50928" y="1651000"/>
            <a:ext cx="778192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20">
              <a:lnSpc>
                <a:spcPct val="100000"/>
              </a:lnSpc>
            </a:pP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The research</a:t>
            </a:r>
            <a:r>
              <a:rPr dirty="0" sz="3600" spc="-15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question: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4900">
              <a:latin typeface="Times New Roman"/>
              <a:cs typeface="Times New Roman"/>
            </a:endParaRPr>
          </a:p>
          <a:p>
            <a:pPr marL="24765" marR="5080" indent="-12700">
              <a:lnSpc>
                <a:spcPct val="100299"/>
              </a:lnSpc>
            </a:pP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Do electromagnetic fields (EMFs)  inhibit the formation and </a:t>
            </a:r>
            <a:r>
              <a:rPr dirty="0" sz="3600" spc="-10">
                <a:solidFill>
                  <a:srgbClr val="CCFFCC"/>
                </a:solidFill>
                <a:latin typeface="Arial"/>
                <a:cs typeface="Arial"/>
              </a:rPr>
              <a:t>differentiation  </a:t>
            </a:r>
            <a:r>
              <a:rPr dirty="0" sz="3600">
                <a:solidFill>
                  <a:srgbClr val="CCFFCC"/>
                </a:solidFill>
                <a:latin typeface="Arial"/>
                <a:cs typeface="Arial"/>
              </a:rPr>
              <a:t>of </a:t>
            </a: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neural stem cells during embryonic  </a:t>
            </a: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development in the</a:t>
            </a:r>
            <a:r>
              <a:rPr dirty="0" sz="3600" spc="3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hippocampus.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5663247"/>
            <a:ext cx="6303010" cy="53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tabLst>
                <a:tab pos="1588135" algn="l"/>
              </a:tabLst>
            </a:pP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Does  </a:t>
            </a:r>
            <a:r>
              <a:rPr dirty="0" sz="1800" spc="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Prenatal	Cell Phone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Exposure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Reduce Number</a:t>
            </a:r>
            <a:r>
              <a:rPr dirty="0" sz="1800" spc="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 Cells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in Thinking </a:t>
            </a: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Part of</a:t>
            </a:r>
            <a:r>
              <a:rPr dirty="0" sz="18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Brain????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982" rIns="0" bIns="0" rtlCol="0" vert="horz">
            <a:spAutoFit/>
          </a:bodyPr>
          <a:lstStyle/>
          <a:p>
            <a:pPr marL="2519680" marR="5080" indent="-2458720">
              <a:lnSpc>
                <a:spcPts val="2100"/>
              </a:lnSpc>
            </a:pPr>
            <a:r>
              <a:rPr dirty="0" sz="1800" spc="-5"/>
              <a:t>Prenatal 900 MHz </a:t>
            </a:r>
            <a:r>
              <a:rPr dirty="0" sz="1800"/>
              <a:t>EMF </a:t>
            </a:r>
            <a:r>
              <a:rPr dirty="0" sz="1800" spc="-5"/>
              <a:t>exposure decreased hippocampal granular cell number in  </a:t>
            </a:r>
            <a:r>
              <a:rPr dirty="0" sz="1800" spc="-5"/>
              <a:t>the dentate gyrus </a:t>
            </a:r>
            <a:r>
              <a:rPr dirty="0" sz="1800"/>
              <a:t>of </a:t>
            </a:r>
            <a:r>
              <a:rPr dirty="0" sz="1800" spc="-5"/>
              <a:t>newborn</a:t>
            </a:r>
            <a:r>
              <a:rPr dirty="0" sz="1800" spc="-20"/>
              <a:t> </a:t>
            </a:r>
            <a:r>
              <a:rPr dirty="0" sz="1800" spc="-5"/>
              <a:t>rats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511300" y="1000125"/>
            <a:ext cx="6119812" cy="5668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484312"/>
            <a:ext cx="4030662" cy="5373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036" y="997527"/>
            <a:ext cx="7119848" cy="465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16462" y="1412875"/>
            <a:ext cx="4049712" cy="540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9769" y="61760"/>
            <a:ext cx="8381365" cy="132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2600"/>
              </a:lnSpc>
              <a:tabLst>
                <a:tab pos="7342505" algn="l"/>
              </a:tabLst>
            </a:pP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Pre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900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MH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z EMF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xp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sure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cre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se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ppo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camp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ranu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r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cell number in the dentate gyrus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newborn</a:t>
            </a:r>
            <a:r>
              <a:rPr dirty="0" sz="2200" spc="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rats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R="12700">
              <a:lnSpc>
                <a:spcPct val="100000"/>
              </a:lnSpc>
              <a:tabLst>
                <a:tab pos="4507865" algn="l"/>
              </a:tabLst>
            </a:pPr>
            <a:r>
              <a:rPr dirty="0" sz="2200" spc="-5">
                <a:solidFill>
                  <a:srgbClr val="FFC000"/>
                </a:solidFill>
                <a:latin typeface="Times New Roman"/>
                <a:cs typeface="Times New Roman"/>
              </a:rPr>
              <a:t>Controls	Exposed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37000"/>
            <a:ext cx="2895600" cy="292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7000"/>
            <a:ext cx="8229600" cy="1285875"/>
          </a:xfrm>
          <a:custGeom>
            <a:avLst/>
            <a:gdLst/>
            <a:ahLst/>
            <a:cxnLst/>
            <a:rect l="l" t="t" r="r" b="b"/>
            <a:pathLst>
              <a:path w="8229600" h="1285875">
                <a:moveTo>
                  <a:pt x="0" y="0"/>
                </a:moveTo>
                <a:lnTo>
                  <a:pt x="8229600" y="0"/>
                </a:lnTo>
                <a:lnTo>
                  <a:pt x="8229600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127000"/>
            <a:ext cx="8229600" cy="1285875"/>
          </a:xfrm>
          <a:custGeom>
            <a:avLst/>
            <a:gdLst/>
            <a:ahLst/>
            <a:cxnLst/>
            <a:rect l="l" t="t" r="r" b="b"/>
            <a:pathLst>
              <a:path w="8229600" h="1285875">
                <a:moveTo>
                  <a:pt x="0" y="0"/>
                </a:moveTo>
                <a:lnTo>
                  <a:pt x="8229594" y="0"/>
                </a:lnTo>
                <a:lnTo>
                  <a:pt x="8229594" y="1285878"/>
                </a:lnTo>
                <a:lnTo>
                  <a:pt x="0" y="128587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948" y="0"/>
            <a:ext cx="7773670" cy="16236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4300"/>
              </a:lnSpc>
              <a:tabLst>
                <a:tab pos="2136775" algn="l"/>
                <a:tab pos="2633980" algn="l"/>
                <a:tab pos="3371850" algn="l"/>
                <a:tab pos="4170679" algn="l"/>
                <a:tab pos="4879975" algn="l"/>
                <a:tab pos="5499100" algn="l"/>
              </a:tabLst>
            </a:pPr>
            <a:r>
              <a:rPr dirty="0" sz="360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dirty="0" sz="36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Lucida Sans Unicode"/>
                <a:cs typeface="Lucida Sans Unicode"/>
              </a:rPr>
              <a:t>impact	</a:t>
            </a:r>
            <a:r>
              <a:rPr dirty="0" sz="3600">
                <a:solidFill>
                  <a:srgbClr val="FFFFFF"/>
                </a:solidFill>
                <a:latin typeface="Lucida Sans Unicode"/>
                <a:cs typeface="Lucida Sans Unicode"/>
              </a:rPr>
              <a:t>of	</a:t>
            </a:r>
            <a:r>
              <a:rPr dirty="0" sz="3600" spc="-5">
                <a:solidFill>
                  <a:srgbClr val="FFFFFF"/>
                </a:solidFill>
                <a:latin typeface="Lucida Sans Unicode"/>
                <a:cs typeface="Lucida Sans Unicode"/>
              </a:rPr>
              <a:t>any </a:t>
            </a:r>
            <a:r>
              <a:rPr dirty="0" sz="360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600">
                <a:solidFill>
                  <a:srgbClr val="FFFFFF"/>
                </a:solidFill>
                <a:latin typeface="Lucida Sans Unicode"/>
                <a:cs typeface="Lucida Sans Unicode"/>
              </a:rPr>
              <a:t>form	of     </a:t>
            </a:r>
            <a:r>
              <a:rPr dirty="0" sz="3600" spc="-5">
                <a:solidFill>
                  <a:srgbClr val="FFFFFF"/>
                </a:solidFill>
                <a:latin typeface="Lucida Sans Unicode"/>
                <a:cs typeface="Lucida Sans Unicode"/>
              </a:rPr>
              <a:t>radiation	depends	</a:t>
            </a:r>
            <a:r>
              <a:rPr dirty="0" sz="3600">
                <a:solidFill>
                  <a:srgbClr val="FFFFFF"/>
                </a:solidFill>
                <a:latin typeface="Lucida Sans Unicode"/>
                <a:cs typeface="Lucida Sans Unicode"/>
              </a:rPr>
              <a:t>on	the</a:t>
            </a:r>
            <a:r>
              <a:rPr dirty="0" sz="36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Lucida Sans Unicode"/>
                <a:cs typeface="Lucida Sans Unicode"/>
              </a:rPr>
              <a:t>nature</a:t>
            </a:r>
            <a:r>
              <a:rPr dirty="0" sz="36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600">
                <a:solidFill>
                  <a:srgbClr val="FFFFFF"/>
                </a:solidFill>
                <a:latin typeface="Lucida Sans Unicode"/>
                <a:cs typeface="Lucida Sans Unicode"/>
              </a:rPr>
              <a:t>of </a:t>
            </a:r>
            <a:r>
              <a:rPr dirty="0" sz="3600">
                <a:solidFill>
                  <a:srgbClr val="FFFFFF"/>
                </a:solidFill>
                <a:latin typeface="Lucida Sans Unicode"/>
                <a:cs typeface="Lucida Sans Unicode"/>
              </a:rPr>
              <a:t> the</a:t>
            </a:r>
            <a:r>
              <a:rPr dirty="0" sz="3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Lucida Sans Unicode"/>
                <a:cs typeface="Lucida Sans Unicode"/>
              </a:rPr>
              <a:t>waves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925" y="2400300"/>
            <a:ext cx="2499360" cy="279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Frequency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Amplitude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Pulse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FFFF00"/>
              </a:buClr>
              <a:buChar char="•"/>
              <a:tabLst>
                <a:tab pos="355600" algn="l"/>
              </a:tabLst>
            </a:pPr>
            <a:r>
              <a:rPr dirty="0" sz="3200" spc="-120">
                <a:solidFill>
                  <a:srgbClr val="FFCC66"/>
                </a:solidFill>
                <a:latin typeface="Arial"/>
                <a:cs typeface="Arial"/>
              </a:rPr>
              <a:t>W</a:t>
            </a: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a</a:t>
            </a: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ve</a:t>
            </a: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l</a:t>
            </a: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eng</a:t>
            </a: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t</a:t>
            </a: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CC66"/>
                </a:solidFill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46425" y="1662112"/>
            <a:ext cx="5599112" cy="4443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19762" y="6223000"/>
            <a:ext cx="338899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Courtesy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Margaritis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837" y="137325"/>
            <a:ext cx="7952740" cy="8350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57555" marR="5080" indent="-745490">
              <a:lnSpc>
                <a:spcPts val="3300"/>
              </a:lnSpc>
              <a:tabLst>
                <a:tab pos="2345055" algn="l"/>
              </a:tabLst>
            </a:pPr>
            <a:r>
              <a:rPr dirty="0" sz="2800"/>
              <a:t>YES  </a:t>
            </a:r>
            <a:r>
              <a:rPr dirty="0" sz="2800" spc="30"/>
              <a:t> </a:t>
            </a:r>
            <a:r>
              <a:rPr dirty="0" sz="2800" spc="-5"/>
              <a:t>Prenatal	Cell Phone Exposure</a:t>
            </a:r>
            <a:r>
              <a:rPr dirty="0" sz="2800" spc="30"/>
              <a:t> </a:t>
            </a:r>
            <a:r>
              <a:rPr dirty="0" sz="2800" spc="-5"/>
              <a:t>Does</a:t>
            </a:r>
            <a:r>
              <a:rPr dirty="0" sz="2800" spc="5"/>
              <a:t> </a:t>
            </a:r>
            <a:r>
              <a:rPr dirty="0" sz="2800" spc="-5"/>
              <a:t>Reduce </a:t>
            </a:r>
            <a:r>
              <a:rPr dirty="0" sz="2800" spc="-5"/>
              <a:t> </a:t>
            </a:r>
            <a:r>
              <a:rPr dirty="0" sz="2800" spc="-5"/>
              <a:t>Number </a:t>
            </a:r>
            <a:r>
              <a:rPr dirty="0" sz="2800"/>
              <a:t>of </a:t>
            </a:r>
            <a:r>
              <a:rPr dirty="0" sz="2800" spc="-5"/>
              <a:t>Cells in Thinking </a:t>
            </a:r>
            <a:r>
              <a:rPr dirty="0" sz="2800"/>
              <a:t>Part of</a:t>
            </a:r>
            <a:r>
              <a:rPr dirty="0" sz="2800" spc="-30"/>
              <a:t> </a:t>
            </a:r>
            <a:r>
              <a:rPr dirty="0" sz="2800" spc="-5"/>
              <a:t>Brain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69314" y="1459966"/>
            <a:ext cx="7054850" cy="83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dirty="0" sz="1800">
                <a:solidFill>
                  <a:srgbClr val="CCFFCC"/>
                </a:solidFill>
                <a:latin typeface="Georgia"/>
                <a:cs typeface="Georgia"/>
              </a:rPr>
              <a:t>Granular cell loss might be caused by an inhibition of granule cell  neurogenesis in the dentate gyrus during prenatal life as well as in</a:t>
            </a:r>
            <a:r>
              <a:rPr dirty="0" sz="1800" spc="-100">
                <a:solidFill>
                  <a:srgbClr val="CCFFCC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CCFFCC"/>
                </a:solidFill>
                <a:latin typeface="Georgia"/>
                <a:cs typeface="Georgia"/>
              </a:rPr>
              <a:t>the  postnatal</a:t>
            </a:r>
            <a:r>
              <a:rPr dirty="0" sz="1800" spc="-100">
                <a:solidFill>
                  <a:srgbClr val="CCFFCC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CCFFCC"/>
                </a:solidFill>
                <a:latin typeface="Georgia"/>
                <a:cs typeface="Georgia"/>
              </a:rPr>
              <a:t>life.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9150" y="2665412"/>
            <a:ext cx="2838450" cy="3779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0200" y="2667000"/>
            <a:ext cx="2827337" cy="377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88539" y="5989320"/>
            <a:ext cx="5461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3300"/>
                </a:solidFill>
                <a:latin typeface="Arial"/>
                <a:cs typeface="Arial"/>
              </a:rPr>
              <a:t>Cont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9940" y="5989320"/>
            <a:ext cx="5080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3300"/>
                </a:solidFill>
                <a:latin typeface="Arial"/>
                <a:cs typeface="Arial"/>
              </a:rPr>
              <a:t>EMF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2224" y="5376864"/>
            <a:ext cx="0" cy="212725"/>
          </a:xfrm>
          <a:custGeom>
            <a:avLst/>
            <a:gdLst/>
            <a:ahLst/>
            <a:cxnLst/>
            <a:rect l="l" t="t" r="r" b="b"/>
            <a:pathLst>
              <a:path w="0" h="212725">
                <a:moveTo>
                  <a:pt x="0" y="212724"/>
                </a:moveTo>
                <a:lnTo>
                  <a:pt x="0" y="0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96025" y="53006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76200" y="76200"/>
                </a:lnTo>
                <a:lnTo>
                  <a:pt x="114300" y="76200"/>
                </a:lnTo>
                <a:lnTo>
                  <a:pt x="76200" y="0"/>
                </a:lnTo>
                <a:close/>
              </a:path>
              <a:path w="152400" h="152400">
                <a:moveTo>
                  <a:pt x="114300" y="76200"/>
                </a:moveTo>
                <a:lnTo>
                  <a:pt x="76200" y="76200"/>
                </a:lnTo>
                <a:lnTo>
                  <a:pt x="152400" y="152400"/>
                </a:lnTo>
                <a:lnTo>
                  <a:pt x="114300" y="7620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89140" y="6475095"/>
            <a:ext cx="17538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CCFFCC"/>
                </a:solidFill>
                <a:latin typeface="Arial"/>
                <a:cs typeface="Arial"/>
              </a:rPr>
              <a:t>Odaci </a:t>
            </a:r>
            <a:r>
              <a:rPr dirty="0" sz="1800">
                <a:solidFill>
                  <a:srgbClr val="CCFFCC"/>
                </a:solidFill>
                <a:latin typeface="Arial"/>
                <a:cs typeface="Arial"/>
              </a:rPr>
              <a:t>et al,</a:t>
            </a:r>
            <a:r>
              <a:rPr dirty="0" sz="1800" spc="-7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CCFFCC"/>
                </a:solidFill>
                <a:latin typeface="Arial"/>
                <a:cs typeface="Arial"/>
              </a:rPr>
              <a:t>2009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8662" y="990600"/>
            <a:ext cx="5119687" cy="581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9565" y="1263015"/>
            <a:ext cx="2567940" cy="547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620">
              <a:lnSpc>
                <a:spcPts val="2800"/>
              </a:lnSpc>
            </a:pP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Panoramic views</a:t>
            </a:r>
            <a:r>
              <a:rPr dirty="0" sz="24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of 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Cont (A),</a:t>
            </a:r>
            <a:r>
              <a:rPr dirty="0" sz="24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Sham</a:t>
            </a:r>
            <a:endParaRPr sz="2400">
              <a:latin typeface="Times New Roman"/>
              <a:cs typeface="Times New Roman"/>
            </a:endParaRPr>
          </a:p>
          <a:p>
            <a:pPr marL="12700" marR="332105">
              <a:lnSpc>
                <a:spcPts val="2900"/>
              </a:lnSpc>
              <a:spcBef>
                <a:spcPts val="20"/>
              </a:spcBef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(B)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and EMF</a:t>
            </a:r>
            <a:r>
              <a:rPr dirty="0" sz="2400" spc="-1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(C) 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groups.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99900"/>
              </a:lnSpc>
              <a:tabLst>
                <a:tab pos="1392555" algn="l"/>
              </a:tabLst>
            </a:pP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Postnatal EMF 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exposure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caused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a 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significant</a:t>
            </a:r>
            <a:r>
              <a:rPr dirty="0" sz="24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decrease 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pyramidal 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cell number in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CA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EMF 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group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in 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comparison with 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the  </a:t>
            </a:r>
            <a:r>
              <a:rPr dirty="0" sz="2400" spc="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Sham	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dirty="0" sz="2400" spc="-1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Cont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groups.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619" rIns="0" bIns="0" rtlCol="0" vert="horz">
            <a:spAutoFit/>
          </a:bodyPr>
          <a:lstStyle/>
          <a:p>
            <a:pPr marL="2423795">
              <a:lnSpc>
                <a:spcPct val="100000"/>
              </a:lnSpc>
            </a:pPr>
            <a:r>
              <a:rPr dirty="0" sz="4000" spc="-5" b="1">
                <a:latin typeface="Times New Roman"/>
                <a:cs typeface="Times New Roman"/>
              </a:rPr>
              <a:t>R</a:t>
            </a:r>
            <a:r>
              <a:rPr dirty="0" sz="4000" spc="-5" b="1">
                <a:latin typeface="Times New Roman"/>
                <a:cs typeface="Times New Roman"/>
              </a:rPr>
              <a:t>ES</a:t>
            </a:r>
            <a:r>
              <a:rPr dirty="0" sz="4000" spc="-5" b="1">
                <a:latin typeface="Times New Roman"/>
                <a:cs typeface="Times New Roman"/>
              </a:rPr>
              <a:t>U</a:t>
            </a:r>
            <a:r>
              <a:rPr dirty="0" sz="4000" spc="-370" b="1">
                <a:latin typeface="Times New Roman"/>
                <a:cs typeface="Times New Roman"/>
              </a:rPr>
              <a:t>L</a:t>
            </a:r>
            <a:r>
              <a:rPr dirty="0" sz="4000" spc="-5" b="1">
                <a:latin typeface="Times New Roman"/>
                <a:cs typeface="Times New Roman"/>
              </a:rPr>
              <a:t>TS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603" y="477984"/>
            <a:ext cx="8645232" cy="29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5388" y="108064"/>
            <a:ext cx="8300262" cy="1051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252" rIns="0" bIns="0" rtlCol="0" vert="horz">
            <a:spAutoFit/>
          </a:bodyPr>
          <a:lstStyle/>
          <a:p>
            <a:pPr marL="636270" marR="5080" indent="-417830">
              <a:lnSpc>
                <a:spcPts val="3800"/>
              </a:lnSpc>
            </a:pPr>
            <a:r>
              <a:rPr dirty="0" spc="-5"/>
              <a:t>Adult Cell phone exposure kills brain cells tied  to balance and other integrative</a:t>
            </a:r>
            <a:r>
              <a:rPr dirty="0" spc="60"/>
              <a:t> </a:t>
            </a:r>
            <a:r>
              <a:rPr dirty="0" spc="-5"/>
              <a:t>functions</a:t>
            </a:r>
          </a:p>
        </p:txBody>
      </p:sp>
      <p:sp>
        <p:nvSpPr>
          <p:cNvPr id="5" name="object 5"/>
          <p:cNvSpPr/>
          <p:nvPr/>
        </p:nvSpPr>
        <p:spPr>
          <a:xfrm>
            <a:off x="107950" y="1701800"/>
            <a:ext cx="5184775" cy="3455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64162" y="3141662"/>
            <a:ext cx="3779837" cy="3281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35525"/>
            <a:ext cx="2349500" cy="202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0825" y="0"/>
            <a:ext cx="86868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5687" y="685800"/>
            <a:ext cx="892175" cy="339725"/>
          </a:xfrm>
          <a:prstGeom prst="rect">
            <a:avLst/>
          </a:prstGeom>
          <a:ln w="12699">
            <a:solidFill>
              <a:srgbClr val="021EA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37465">
              <a:lnSpc>
                <a:spcPts val="1115"/>
              </a:lnSpc>
            </a:pPr>
            <a:r>
              <a:rPr dirty="0" sz="1200" spc="-5" b="1">
                <a:solidFill>
                  <a:srgbClr val="000099"/>
                </a:solidFill>
                <a:latin typeface="Arial"/>
                <a:cs typeface="Arial"/>
              </a:rPr>
              <a:t>INTENSITY</a:t>
            </a:r>
            <a:endParaRPr sz="1200">
              <a:latin typeface="Arial"/>
              <a:cs typeface="Arial"/>
            </a:endParaRPr>
          </a:p>
          <a:p>
            <a:pPr algn="ctr" marR="20320">
              <a:lnSpc>
                <a:spcPts val="1410"/>
              </a:lnSpc>
            </a:pPr>
            <a:r>
              <a:rPr dirty="0" sz="1200" spc="-5" b="1">
                <a:solidFill>
                  <a:srgbClr val="000099"/>
                </a:solidFill>
                <a:latin typeface="Arial"/>
                <a:cs typeface="Arial"/>
              </a:rPr>
              <a:t>V/m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1244603"/>
            <a:ext cx="0" cy="4775200"/>
          </a:xfrm>
          <a:custGeom>
            <a:avLst/>
            <a:gdLst/>
            <a:ahLst/>
            <a:cxnLst/>
            <a:rect l="l" t="t" r="r" b="b"/>
            <a:pathLst>
              <a:path w="0" h="4775200">
                <a:moveTo>
                  <a:pt x="0" y="4775196"/>
                </a:moveTo>
                <a:lnTo>
                  <a:pt x="0" y="0"/>
                </a:lnTo>
              </a:path>
            </a:pathLst>
          </a:custGeom>
          <a:ln w="12699">
            <a:solidFill>
              <a:srgbClr val="021E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0100" y="1219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21E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999" y="6248400"/>
            <a:ext cx="5080000" cy="1905"/>
          </a:xfrm>
          <a:custGeom>
            <a:avLst/>
            <a:gdLst/>
            <a:ahLst/>
            <a:cxnLst/>
            <a:rect l="l" t="t" r="r" b="b"/>
            <a:pathLst>
              <a:path w="5080000" h="1904">
                <a:moveTo>
                  <a:pt x="0" y="0"/>
                </a:moveTo>
                <a:lnTo>
                  <a:pt x="5079996" y="1579"/>
                </a:lnTo>
              </a:path>
            </a:pathLst>
          </a:custGeom>
          <a:ln w="25399">
            <a:solidFill>
              <a:srgbClr val="FFFD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1187" y="621186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25" y="0"/>
                </a:moveTo>
                <a:lnTo>
                  <a:pt x="0" y="76199"/>
                </a:lnTo>
                <a:lnTo>
                  <a:pt x="76212" y="38124"/>
                </a:lnTo>
                <a:lnTo>
                  <a:pt x="25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5944" y="6068291"/>
            <a:ext cx="1953488" cy="31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05200" y="6079172"/>
            <a:ext cx="4408805" cy="632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36825">
              <a:lnSpc>
                <a:spcPct val="100000"/>
              </a:lnSpc>
            </a:pPr>
            <a:r>
              <a:rPr dirty="0" sz="1600" spc="-10" b="1">
                <a:solidFill>
                  <a:srgbClr val="FFFFCC"/>
                </a:solidFill>
                <a:latin typeface="Arial"/>
                <a:cs typeface="Arial"/>
              </a:rPr>
              <a:t>Time </a:t>
            </a:r>
            <a:r>
              <a:rPr dirty="0" sz="1600" spc="-5" b="1">
                <a:solidFill>
                  <a:srgbClr val="FFFFCC"/>
                </a:solidFill>
                <a:latin typeface="Arial"/>
                <a:cs typeface="Arial"/>
              </a:rPr>
              <a:t>4</a:t>
            </a:r>
            <a:r>
              <a:rPr dirty="0" sz="1600" spc="-90" b="1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CC"/>
                </a:solidFill>
                <a:latin typeface="Arial"/>
                <a:cs typeface="Arial"/>
              </a:rPr>
              <a:t>sec/division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3200" y="3393440"/>
            <a:ext cx="1853564" cy="834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9500">
              <a:lnSpc>
                <a:spcPct val="100000"/>
              </a:lnSpc>
            </a:pPr>
            <a:r>
              <a:rPr dirty="0" sz="1400" b="1">
                <a:solidFill>
                  <a:srgbClr val="800000"/>
                </a:solidFill>
                <a:latin typeface="Arial"/>
                <a:cs typeface="Arial"/>
              </a:rPr>
              <a:t>RINGING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800000"/>
                </a:solidFill>
                <a:latin typeface="Arial"/>
                <a:cs typeface="Arial"/>
              </a:rPr>
              <a:t>STAND-BY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00" y="1183640"/>
            <a:ext cx="1812289" cy="529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800000"/>
                </a:solidFill>
                <a:latin typeface="Arial"/>
                <a:cs typeface="Arial"/>
              </a:rPr>
              <a:t>SPEAKING</a:t>
            </a:r>
            <a:endParaRPr sz="14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720"/>
              </a:spcBef>
            </a:pPr>
            <a:r>
              <a:rPr dirty="0" sz="1400" spc="-5" b="1">
                <a:solidFill>
                  <a:srgbClr val="800000"/>
                </a:solidFill>
                <a:latin typeface="Arial"/>
                <a:cs typeface="Arial"/>
              </a:rPr>
              <a:t>LISTENING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4400" y="1640840"/>
            <a:ext cx="122110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800000"/>
                </a:solidFill>
                <a:latin typeface="Arial"/>
                <a:cs typeface="Arial"/>
              </a:rPr>
              <a:t>END OF</a:t>
            </a:r>
            <a:r>
              <a:rPr dirty="0" sz="1400" spc="-6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800000"/>
                </a:solidFill>
                <a:latin typeface="Arial"/>
                <a:cs typeface="Arial"/>
              </a:rPr>
              <a:t>CALL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7400" y="4343400"/>
            <a:ext cx="1905" cy="1117600"/>
          </a:xfrm>
          <a:custGeom>
            <a:avLst/>
            <a:gdLst/>
            <a:ahLst/>
            <a:cxnLst/>
            <a:rect l="l" t="t" r="r" b="b"/>
            <a:pathLst>
              <a:path w="1905" h="1117600">
                <a:moveTo>
                  <a:pt x="0" y="0"/>
                </a:moveTo>
                <a:lnTo>
                  <a:pt x="1552" y="1117599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20785" y="541014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101"/>
                </a:lnTo>
                <a:lnTo>
                  <a:pt x="38201" y="76250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95600" y="3733800"/>
            <a:ext cx="1905" cy="508000"/>
          </a:xfrm>
          <a:custGeom>
            <a:avLst/>
            <a:gdLst/>
            <a:ahLst/>
            <a:cxnLst/>
            <a:rect l="l" t="t" r="r" b="b"/>
            <a:pathLst>
              <a:path w="1905" h="508000">
                <a:moveTo>
                  <a:pt x="0" y="0"/>
                </a:moveTo>
                <a:lnTo>
                  <a:pt x="1511" y="507999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58858" y="419088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228"/>
                </a:lnTo>
                <a:lnTo>
                  <a:pt x="38328" y="76314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57600" y="1524000"/>
            <a:ext cx="1905" cy="279400"/>
          </a:xfrm>
          <a:custGeom>
            <a:avLst/>
            <a:gdLst/>
            <a:ahLst/>
            <a:cxnLst/>
            <a:rect l="l" t="t" r="r" b="b"/>
            <a:pathLst>
              <a:path w="1904" h="279400">
                <a:moveTo>
                  <a:pt x="0" y="0"/>
                </a:moveTo>
                <a:lnTo>
                  <a:pt x="1455" y="279399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20693" y="175240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393"/>
                </a:lnTo>
                <a:lnTo>
                  <a:pt x="38493" y="76390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48200" y="1828800"/>
            <a:ext cx="1905" cy="2413000"/>
          </a:xfrm>
          <a:custGeom>
            <a:avLst/>
            <a:gdLst/>
            <a:ahLst/>
            <a:cxnLst/>
            <a:rect l="l" t="t" r="r" b="b"/>
            <a:pathLst>
              <a:path w="1904" h="2413000">
                <a:moveTo>
                  <a:pt x="0" y="0"/>
                </a:moveTo>
                <a:lnTo>
                  <a:pt x="1570" y="2412998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11636" y="419097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50"/>
                </a:lnTo>
                <a:lnTo>
                  <a:pt x="38150" y="76225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24800" y="2133600"/>
            <a:ext cx="1905" cy="3022600"/>
          </a:xfrm>
          <a:custGeom>
            <a:avLst/>
            <a:gdLst/>
            <a:ahLst/>
            <a:cxnLst/>
            <a:rect l="l" t="t" r="r" b="b"/>
            <a:pathLst>
              <a:path w="1904" h="3022600">
                <a:moveTo>
                  <a:pt x="0" y="0"/>
                </a:moveTo>
                <a:lnTo>
                  <a:pt x="1574" y="3022597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888249" y="510537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50"/>
                </a:lnTo>
                <a:lnTo>
                  <a:pt x="38138" y="76225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778" y="645159"/>
            <a:ext cx="6362700" cy="1307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4800" marR="5080" indent="-292735">
              <a:lnSpc>
                <a:spcPts val="5200"/>
              </a:lnSpc>
            </a:pPr>
            <a:r>
              <a:rPr dirty="0" sz="4400" spc="-5"/>
              <a:t>Standards for cell phones  unchanged for 18</a:t>
            </a:r>
            <a:r>
              <a:rPr dirty="0" sz="4400" spc="-15"/>
              <a:t> </a:t>
            </a:r>
            <a:r>
              <a:rPr dirty="0" sz="4400" spc="-5"/>
              <a:t>years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20168" y="2888399"/>
            <a:ext cx="5069205" cy="3629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4905" marR="464820" indent="-842010">
              <a:lnSpc>
                <a:spcPct val="121500"/>
              </a:lnSpc>
            </a:pP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1997 </a:t>
            </a:r>
            <a:r>
              <a:rPr dirty="0" sz="2400" spc="-10">
                <a:solidFill>
                  <a:srgbClr val="D1D1F0"/>
                </a:solidFill>
                <a:latin typeface="Arial"/>
                <a:cs typeface="Arial"/>
              </a:rPr>
              <a:t>Average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user was</a:t>
            </a:r>
            <a:r>
              <a:rPr dirty="0" sz="2400" spc="-10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D1D1F0"/>
                </a:solidFill>
                <a:latin typeface="Arial"/>
                <a:cs typeface="Arial"/>
              </a:rPr>
              <a:t>military, 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medical, or</a:t>
            </a:r>
            <a:r>
              <a:rPr dirty="0" sz="2400" spc="-1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business</a:t>
            </a:r>
            <a:endParaRPr sz="2400">
              <a:latin typeface="Arial"/>
              <a:cs typeface="Arial"/>
            </a:endParaRPr>
          </a:p>
          <a:p>
            <a:pPr algn="ctr" marL="12700" marR="5080">
              <a:lnSpc>
                <a:spcPct val="248300"/>
              </a:lnSpc>
              <a:spcBef>
                <a:spcPts val="45"/>
              </a:spcBef>
            </a:pPr>
            <a:r>
              <a:rPr dirty="0" sz="2400" spc="-10">
                <a:solidFill>
                  <a:srgbClr val="D1D1F0"/>
                </a:solidFill>
                <a:latin typeface="Arial"/>
                <a:cs typeface="Arial"/>
              </a:rPr>
              <a:t>Average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call took less than 6 minutes 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Employs the head 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a 220 lb male 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Designed to avoid</a:t>
            </a:r>
            <a:r>
              <a:rPr dirty="0" sz="240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Arial"/>
                <a:cs typeface="Arial"/>
              </a:rPr>
              <a:t>heating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66675"/>
            <a:ext cx="214312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312" y="4191000"/>
            <a:ext cx="5754687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8912" y="310042"/>
            <a:ext cx="2686050" cy="208216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75"/>
              </a:spcBef>
            </a:pP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Cell phone  standards are  developed to</a:t>
            </a:r>
            <a:r>
              <a:rPr dirty="0" sz="2400" spc="-25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avoid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00"/>
              </a:lnSpc>
              <a:spcBef>
                <a:spcPts val="100"/>
              </a:spcBef>
            </a:pP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heating a</a:t>
            </a:r>
            <a:r>
              <a:rPr dirty="0" sz="2400" spc="-2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heavy-set  </a:t>
            </a:r>
            <a:r>
              <a:rPr dirty="0" sz="2400">
                <a:solidFill>
                  <a:srgbClr val="FFCC66"/>
                </a:solidFill>
                <a:latin typeface="Arial"/>
                <a:cs typeface="Arial"/>
              </a:rPr>
              <a:t>man, 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NOT a young  </a:t>
            </a:r>
            <a:r>
              <a:rPr dirty="0" sz="2400" spc="-5">
                <a:solidFill>
                  <a:srgbClr val="FFCC66"/>
                </a:solidFill>
                <a:latin typeface="Arial"/>
                <a:cs typeface="Arial"/>
              </a:rPr>
              <a:t>child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7375" y="153987"/>
            <a:ext cx="6016625" cy="6497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7800" y="2736849"/>
            <a:ext cx="2632710" cy="328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95" marR="130175">
              <a:lnSpc>
                <a:spcPts val="1600"/>
              </a:lnSpc>
            </a:pP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900 </a:t>
            </a:r>
            <a:r>
              <a:rPr dirty="0" sz="1400">
                <a:solidFill>
                  <a:srgbClr val="FFCC66"/>
                </a:solidFill>
                <a:latin typeface="Arial"/>
                <a:cs typeface="Arial"/>
              </a:rPr>
              <a:t>MHz </a:t>
            </a: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FFCC66"/>
                </a:solidFill>
                <a:latin typeface="Arial"/>
                <a:cs typeface="Arial"/>
              </a:rPr>
              <a:t>SAR </a:t>
            </a: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maximum  </a:t>
            </a:r>
            <a:r>
              <a:rPr dirty="0" sz="1400">
                <a:solidFill>
                  <a:srgbClr val="FFCC66"/>
                </a:solidFill>
                <a:latin typeface="Arial"/>
                <a:cs typeface="Arial"/>
              </a:rPr>
              <a:t>occurs </a:t>
            </a: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in the center </a:t>
            </a:r>
            <a:r>
              <a:rPr dirty="0" sz="1400">
                <a:solidFill>
                  <a:srgbClr val="FFCC6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case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3495" marR="5080">
              <a:lnSpc>
                <a:spcPct val="95500"/>
              </a:lnSpc>
              <a:spcBef>
                <a:spcPts val="1050"/>
              </a:spcBef>
            </a:pP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Children</a:t>
            </a:r>
            <a:r>
              <a:rPr dirty="0" sz="2400">
                <a:solidFill>
                  <a:srgbClr val="FFD479"/>
                </a:solidFill>
                <a:latin typeface="Arial"/>
                <a:cs typeface="Arial"/>
              </a:rPr>
              <a:t>ʼ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s </a:t>
            </a:r>
            <a:r>
              <a:rPr dirty="0" sz="2400" spc="-5">
                <a:solidFill>
                  <a:srgbClr val="FFCC66"/>
                </a:solidFill>
                <a:latin typeface="Times New Roman"/>
                <a:cs typeface="Times New Roman"/>
              </a:rPr>
              <a:t>skull</a:t>
            </a:r>
            <a:r>
              <a:rPr dirty="0" sz="2400" spc="-5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bone  </a:t>
            </a:r>
            <a:r>
              <a:rPr dirty="0" sz="2400" spc="-5">
                <a:solidFill>
                  <a:srgbClr val="FFCC66"/>
                </a:solidFill>
                <a:latin typeface="Times New Roman"/>
                <a:cs typeface="Times New Roman"/>
              </a:rPr>
              <a:t>absorbs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10x </a:t>
            </a:r>
            <a:r>
              <a:rPr dirty="0" sz="2400" spc="-5">
                <a:solidFill>
                  <a:srgbClr val="FFCC66"/>
                </a:solidFill>
                <a:latin typeface="Times New Roman"/>
                <a:cs typeface="Times New Roman"/>
              </a:rPr>
              <a:t>more  </a:t>
            </a:r>
            <a:r>
              <a:rPr dirty="0" sz="2400" spc="-5">
                <a:solidFill>
                  <a:srgbClr val="FFCC66"/>
                </a:solidFill>
                <a:latin typeface="Times New Roman"/>
                <a:cs typeface="Times New Roman"/>
              </a:rPr>
              <a:t>than</a:t>
            </a:r>
            <a:r>
              <a:rPr dirty="0" sz="2400" spc="-7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CC66"/>
                </a:solidFill>
                <a:latin typeface="Times New Roman"/>
                <a:cs typeface="Times New Roman"/>
              </a:rPr>
              <a:t>adults</a:t>
            </a:r>
            <a:endParaRPr sz="2400">
              <a:latin typeface="Times New Roman"/>
              <a:cs typeface="Times New Roman"/>
            </a:endParaRPr>
          </a:p>
          <a:p>
            <a:pPr marL="12700" marR="872490">
              <a:lnSpc>
                <a:spcPts val="2100"/>
              </a:lnSpc>
              <a:spcBef>
                <a:spcPts val="1060"/>
              </a:spcBef>
            </a:pPr>
            <a:r>
              <a:rPr dirty="0" sz="1800" spc="-5">
                <a:solidFill>
                  <a:srgbClr val="FFCC66"/>
                </a:solidFill>
                <a:latin typeface="Times New Roman"/>
                <a:cs typeface="Times New Roman"/>
              </a:rPr>
              <a:t>Images courtesy</a:t>
            </a:r>
            <a:r>
              <a:rPr dirty="0" sz="1800" spc="-5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CC66"/>
                </a:solidFill>
                <a:latin typeface="Times New Roman"/>
                <a:cs typeface="Times New Roman"/>
              </a:rPr>
              <a:t>of  </a:t>
            </a:r>
            <a:r>
              <a:rPr dirty="0" sz="1800">
                <a:solidFill>
                  <a:srgbClr val="FFCC66"/>
                </a:solidFill>
                <a:latin typeface="Times New Roman"/>
                <a:cs typeface="Times New Roman"/>
              </a:rPr>
              <a:t>IT</a:t>
            </a:r>
            <a:r>
              <a:rPr dirty="0" sz="1800">
                <a:solidFill>
                  <a:srgbClr val="FFD479"/>
                </a:solidFill>
                <a:latin typeface="Arial"/>
                <a:cs typeface="Arial"/>
              </a:rPr>
              <a:t>ʼ</a:t>
            </a:r>
            <a:r>
              <a:rPr dirty="0" sz="1800">
                <a:solidFill>
                  <a:srgbClr val="FFCC66"/>
                </a:solidFill>
                <a:latin typeface="Times New Roman"/>
                <a:cs typeface="Times New Roman"/>
              </a:rPr>
              <a:t>IS,</a:t>
            </a:r>
            <a:r>
              <a:rPr dirty="0" sz="1800" spc="-7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CC66"/>
                </a:solidFill>
                <a:latin typeface="Times New Roman"/>
                <a:cs typeface="Times New Roman"/>
              </a:rPr>
              <a:t>2010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3495" marR="139700">
              <a:lnSpc>
                <a:spcPts val="1600"/>
              </a:lnSpc>
              <a:spcBef>
                <a:spcPts val="1160"/>
              </a:spcBef>
            </a:pP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1800 </a:t>
            </a:r>
            <a:r>
              <a:rPr dirty="0" sz="1400">
                <a:solidFill>
                  <a:srgbClr val="FFCC66"/>
                </a:solidFill>
                <a:latin typeface="Arial"/>
                <a:cs typeface="Arial"/>
              </a:rPr>
              <a:t>MHz SAR max occurs at  </a:t>
            </a: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edge </a:t>
            </a:r>
            <a:r>
              <a:rPr dirty="0" sz="1400">
                <a:solidFill>
                  <a:srgbClr val="FFCC66"/>
                </a:solidFill>
                <a:latin typeface="Arial"/>
                <a:cs typeface="Arial"/>
              </a:rPr>
              <a:t>of case, Christ et al,</a:t>
            </a:r>
            <a:r>
              <a:rPr dirty="0" sz="1400" spc="-85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CC66"/>
                </a:solidFill>
                <a:latin typeface="Arial"/>
                <a:cs typeface="Arial"/>
              </a:rPr>
              <a:t>2010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487" y="6100762"/>
            <a:ext cx="2411412" cy="722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7233" y="6076822"/>
            <a:ext cx="7244715" cy="553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  <a:tabLst>
                <a:tab pos="2635885" algn="l"/>
              </a:tabLst>
            </a:pPr>
            <a:r>
              <a:rPr dirty="0" sz="2200" spc="-5" b="1">
                <a:solidFill>
                  <a:srgbClr val="F2F2F2"/>
                </a:solidFill>
                <a:latin typeface="Times New Roman"/>
                <a:cs typeface="Times New Roman"/>
              </a:rPr>
              <a:t>MARGARITIS </a:t>
            </a:r>
            <a:r>
              <a:rPr dirty="0" sz="2200" spc="25" b="1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2F2F2"/>
                </a:solidFill>
                <a:latin typeface="Times New Roman"/>
                <a:cs typeface="Times New Roman"/>
              </a:rPr>
              <a:t>LH </a:t>
            </a:r>
            <a:r>
              <a:rPr dirty="0" sz="2200" spc="10" b="1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2F2F2"/>
                </a:solidFill>
                <a:latin typeface="Times New Roman"/>
                <a:cs typeface="Times New Roman"/>
              </a:rPr>
              <a:t>-	</a:t>
            </a:r>
            <a:r>
              <a:rPr dirty="0" sz="2200" spc="-25" b="1">
                <a:solidFill>
                  <a:srgbClr val="F2F2F2"/>
                </a:solidFill>
                <a:latin typeface="Times New Roman"/>
                <a:cs typeface="Times New Roman"/>
              </a:rPr>
              <a:t>ISTANBUL </a:t>
            </a:r>
            <a:r>
              <a:rPr dirty="0" sz="2200" spc="-5" b="1">
                <a:solidFill>
                  <a:srgbClr val="F2F2F2"/>
                </a:solidFill>
                <a:latin typeface="Times New Roman"/>
                <a:cs typeface="Times New Roman"/>
              </a:rPr>
              <a:t>WORKSHOP </a:t>
            </a:r>
            <a:r>
              <a:rPr dirty="0" sz="2200" b="1">
                <a:solidFill>
                  <a:srgbClr val="F2F2F2"/>
                </a:solidFill>
                <a:latin typeface="Times New Roman"/>
                <a:cs typeface="Times New Roman"/>
              </a:rPr>
              <a:t>- </a:t>
            </a:r>
            <a:r>
              <a:rPr dirty="0" sz="2200" spc="-75" b="1">
                <a:solidFill>
                  <a:srgbClr val="F2F2F2"/>
                </a:solidFill>
                <a:latin typeface="Times New Roman"/>
                <a:cs typeface="Times New Roman"/>
              </a:rPr>
              <a:t>MAY</a:t>
            </a:r>
            <a:r>
              <a:rPr dirty="0" sz="2200" spc="-365" b="1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200" spc="-35" b="1">
                <a:solidFill>
                  <a:srgbClr val="F2F2F2"/>
                </a:solidFill>
                <a:latin typeface="Times New Roman"/>
                <a:cs typeface="Times New Roman"/>
              </a:rPr>
              <a:t>2011</a:t>
            </a:r>
            <a:endParaRPr sz="2200">
              <a:latin typeface="Times New Roman"/>
              <a:cs typeface="Times New Roman"/>
            </a:endParaRPr>
          </a:p>
          <a:p>
            <a:pPr algn="r" marR="1124585">
              <a:lnSpc>
                <a:spcPts val="2155"/>
              </a:lnSpc>
            </a:pPr>
            <a:r>
              <a:rPr dirty="0" sz="2200">
                <a:solidFill>
                  <a:srgbClr val="262626"/>
                </a:solidFill>
                <a:latin typeface="Verdana"/>
                <a:cs typeface="Verdana"/>
              </a:rPr>
              <a:t>8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4437" y="1055687"/>
            <a:ext cx="4248150" cy="389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825" y="4883150"/>
            <a:ext cx="8778875" cy="877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162" y="274638"/>
            <a:ext cx="6022975" cy="6400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2015-12-16T20:24:36Z</dcterms:created>
  <dcterms:modified xsi:type="dcterms:W3CDTF">2015-12-16T20:24:36Z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2015-12-16T00:00:00Z</vt:filetime>
  </property>
</Properties>
</file>